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81" r:id="rId3"/>
    <p:sldId id="282" r:id="rId4"/>
    <p:sldId id="283" r:id="rId5"/>
    <p:sldId id="28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87433" autoAdjust="0"/>
  </p:normalViewPr>
  <p:slideViewPr>
    <p:cSldViewPr snapToGrid="0">
      <p:cViewPr varScale="1">
        <p:scale>
          <a:sx n="65" d="100"/>
          <a:sy n="65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29EA9-D5BD-46F1-AC5D-1E0E3691200A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5A88-A6FF-4AF6-8F5B-B3D84772D0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68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5A88-A6FF-4AF6-8F5B-B3D84772D06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54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5A88-A6FF-4AF6-8F5B-B3D84772D06B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36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5A88-A6FF-4AF6-8F5B-B3D84772D06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70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5A88-A6FF-4AF6-8F5B-B3D84772D06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989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5A88-A6FF-4AF6-8F5B-B3D84772D06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95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41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15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21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503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67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3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152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74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89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06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06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477B4-B967-4221-A493-65C3C8EA0993}" type="datetimeFigureOut">
              <a:rPr lang="es-ES" smtClean="0"/>
              <a:t>21/12/2023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1534E-C3A8-4B54-93CA-9F851F28A90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8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793" y="156490"/>
            <a:ext cx="9193370" cy="650208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98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26720" y="615141"/>
            <a:ext cx="403998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  <a:t>OBJETIVOS</a:t>
            </a:r>
            <a:endParaRPr lang="es-E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26720" y="1972488"/>
            <a:ext cx="2172574" cy="345295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800" b="1" dirty="0" smtClean="0">
                <a:latin typeface="+mj-lt"/>
              </a:rPr>
              <a:t>01</a:t>
            </a:r>
          </a:p>
          <a:p>
            <a:r>
              <a:rPr lang="es-ES" dirty="0">
                <a:latin typeface="+mj-lt"/>
              </a:rPr>
              <a:t>Determinar las </a:t>
            </a:r>
            <a:r>
              <a:rPr lang="es-ES" b="1" dirty="0">
                <a:latin typeface="+mj-lt"/>
              </a:rPr>
              <a:t>estrategias de riego</a:t>
            </a:r>
            <a:r>
              <a:rPr lang="es-ES" dirty="0">
                <a:latin typeface="+mj-lt"/>
              </a:rPr>
              <a:t> más adecuadas para conseguir un uso más eficiente y productivo del agua en viñedo</a:t>
            </a:r>
            <a:endParaRPr lang="es-ES" b="1" dirty="0" smtClean="0">
              <a:latin typeface="+mj-lt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689153" y="1972488"/>
            <a:ext cx="2172574" cy="345295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800" b="1" dirty="0" smtClean="0">
                <a:latin typeface="+mj-lt"/>
              </a:rPr>
              <a:t>02</a:t>
            </a:r>
            <a:endParaRPr lang="es-ES" sz="2800" b="1" dirty="0" smtClean="0">
              <a:latin typeface="+mj-lt"/>
            </a:endParaRPr>
          </a:p>
          <a:p>
            <a:r>
              <a:rPr lang="es-ES" dirty="0">
                <a:latin typeface="+mj-lt"/>
              </a:rPr>
              <a:t>Desarrollo e </a:t>
            </a:r>
            <a:r>
              <a:rPr lang="es-ES" b="1" dirty="0">
                <a:latin typeface="+mj-lt"/>
              </a:rPr>
              <a:t>integración en aplicación web de un modelador hídrico</a:t>
            </a:r>
            <a:r>
              <a:rPr lang="es-ES" dirty="0">
                <a:latin typeface="+mj-lt"/>
              </a:rPr>
              <a:t> que permita convertir los datos de los sensores en recomendaciones</a:t>
            </a:r>
            <a:endParaRPr lang="es-ES" b="1" dirty="0" smtClean="0">
              <a:latin typeface="+mj-lt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951586" y="1972488"/>
            <a:ext cx="2172574" cy="345295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800" b="1" dirty="0" smtClean="0">
                <a:latin typeface="+mj-lt"/>
              </a:rPr>
              <a:t>03</a:t>
            </a:r>
            <a:endParaRPr lang="es-ES" sz="2800" b="1" dirty="0" smtClean="0">
              <a:latin typeface="+mj-lt"/>
            </a:endParaRPr>
          </a:p>
          <a:p>
            <a:r>
              <a:rPr lang="es-ES" dirty="0">
                <a:latin typeface="+mj-lt"/>
              </a:rPr>
              <a:t>Demostrar y </a:t>
            </a:r>
            <a:r>
              <a:rPr lang="es-ES" b="1" dirty="0">
                <a:latin typeface="+mj-lt"/>
              </a:rPr>
              <a:t>cuantificar los ahorros potenciales de agua </a:t>
            </a:r>
            <a:r>
              <a:rPr lang="es-ES" dirty="0">
                <a:latin typeface="+mj-lt"/>
              </a:rPr>
              <a:t>a nivel de explotación (estimados entre un 15 y un 40%)</a:t>
            </a:r>
            <a:endParaRPr lang="es-ES" b="1" dirty="0" smtClean="0">
              <a:latin typeface="+mj-lt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7214019" y="1972488"/>
            <a:ext cx="2172574" cy="345295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800" b="1" dirty="0" smtClean="0">
                <a:latin typeface="+mj-lt"/>
              </a:rPr>
              <a:t>05</a:t>
            </a:r>
            <a:endParaRPr lang="es-ES" sz="2800" b="1" dirty="0" smtClean="0">
              <a:latin typeface="+mj-lt"/>
            </a:endParaRPr>
          </a:p>
          <a:p>
            <a:r>
              <a:rPr lang="es-ES" dirty="0"/>
              <a:t>Validar </a:t>
            </a:r>
            <a:r>
              <a:rPr lang="es-ES" b="1" dirty="0" smtClean="0"/>
              <a:t>tecnologías </a:t>
            </a:r>
            <a:r>
              <a:rPr lang="es-ES" b="1" dirty="0"/>
              <a:t>de medida directa en planta </a:t>
            </a:r>
            <a:r>
              <a:rPr lang="es-ES" dirty="0"/>
              <a:t>del estrés hídrico </a:t>
            </a:r>
            <a:r>
              <a:rPr lang="es-ES" dirty="0" smtClean="0"/>
              <a:t>y </a:t>
            </a:r>
            <a:r>
              <a:rPr lang="es-ES" dirty="0"/>
              <a:t>compararlas con la gestión del riego con sensores de </a:t>
            </a:r>
            <a:r>
              <a:rPr lang="es-ES" dirty="0" smtClean="0"/>
              <a:t>humedad en suelo</a:t>
            </a:r>
            <a:r>
              <a:rPr lang="es-ES" dirty="0"/>
              <a:t>.</a:t>
            </a:r>
            <a:endParaRPr lang="es-ES" b="1" dirty="0" smtClean="0">
              <a:latin typeface="+mj-lt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9476452" y="1972488"/>
            <a:ext cx="2172574" cy="345295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2800" b="1" dirty="0" smtClean="0">
                <a:latin typeface="+mj-lt"/>
              </a:rPr>
              <a:t>05</a:t>
            </a:r>
            <a:endParaRPr lang="es-ES" sz="2800" b="1" dirty="0" smtClean="0">
              <a:latin typeface="+mj-lt"/>
            </a:endParaRPr>
          </a:p>
          <a:p>
            <a:r>
              <a:rPr lang="es-ES" b="1" dirty="0" smtClean="0"/>
              <a:t>Transferencia sectorial </a:t>
            </a:r>
            <a:r>
              <a:rPr lang="es-ES" dirty="0" smtClean="0"/>
              <a:t>del conocimiento obtenido</a:t>
            </a:r>
            <a:endParaRPr lang="es-ES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78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26720" y="615141"/>
            <a:ext cx="403998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  <a:t>PLAN DE TRABAJO</a:t>
            </a:r>
            <a:endParaRPr lang="es-E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128" y="2361478"/>
            <a:ext cx="9976655" cy="28594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19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26720" y="615141"/>
            <a:ext cx="403998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</a:rPr>
              <a:t>PROGRAMA</a:t>
            </a:r>
            <a:endParaRPr lang="es-E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00" b="2581"/>
          <a:stretch/>
        </p:blipFill>
        <p:spPr>
          <a:xfrm>
            <a:off x="2601571" y="1489589"/>
            <a:ext cx="6629400" cy="513243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04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793" y="156490"/>
            <a:ext cx="9193370" cy="650208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1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54</Words>
  <Application>Microsoft Office PowerPoint</Application>
  <PresentationFormat>Panorámica</PresentationFormat>
  <Paragraphs>18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acuriego</dc:title>
  <dc:creator>Cuenta Microsoft</dc:creator>
  <cp:lastModifiedBy>Helena Zozaya</cp:lastModifiedBy>
  <cp:revision>75</cp:revision>
  <dcterms:created xsi:type="dcterms:W3CDTF">2023-08-30T08:37:22Z</dcterms:created>
  <dcterms:modified xsi:type="dcterms:W3CDTF">2023-12-21T07:02:59Z</dcterms:modified>
</cp:coreProperties>
</file>