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422" r:id="rId3"/>
    <p:sldId id="434" r:id="rId4"/>
    <p:sldId id="485" r:id="rId5"/>
    <p:sldId id="483" r:id="rId6"/>
    <p:sldId id="477" r:id="rId7"/>
    <p:sldId id="478" r:id="rId8"/>
    <p:sldId id="487" r:id="rId9"/>
    <p:sldId id="479" r:id="rId10"/>
    <p:sldId id="488" r:id="rId11"/>
    <p:sldId id="438" r:id="rId12"/>
    <p:sldId id="481" r:id="rId13"/>
    <p:sldId id="482" r:id="rId14"/>
    <p:sldId id="486" r:id="rId15"/>
    <p:sldId id="480" r:id="rId16"/>
    <p:sldId id="281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37700"/>
    <a:srgbClr val="D1D8B7"/>
    <a:srgbClr val="A09D79"/>
    <a:srgbClr val="AD5C4D"/>
    <a:srgbClr val="543E35"/>
    <a:srgbClr val="FFF4ED"/>
    <a:srgbClr val="5E6A76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5619" autoAdjust="0"/>
  </p:normalViewPr>
  <p:slideViewPr>
    <p:cSldViewPr snapToGrid="0">
      <p:cViewPr varScale="1">
        <p:scale>
          <a:sx n="83" d="100"/>
          <a:sy n="83" d="100"/>
        </p:scale>
        <p:origin x="917" y="67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3903E151-7E59-4515-8449-904411407A16}" type="datetime1">
              <a:rPr lang="es-ES" smtClean="0"/>
              <a:t>21/12/2023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49E357A0-8177-46BC-BFCE-19D99E3453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44944E39-7485-4901-87F6-E25FD9C3CCD2}" type="datetime1">
              <a:rPr lang="es-ES" noProof="0" smtClean="0"/>
              <a:t>21/12/2023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7C366290-4595-5745-A50F-D5EC13BAC60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9632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66290-4595-5745-A50F-D5EC13BAC60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12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66290-4595-5745-A50F-D5EC13BAC60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6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232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3774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412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15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54605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976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9398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9010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399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1664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062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708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66290-4595-5745-A50F-D5EC13BAC60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2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45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es-ES" sz="600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o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/>
            </a:lvl1pPr>
          </a:lstStyle>
          <a:p>
            <a:pPr rtl="0"/>
            <a:r>
              <a:rPr lang="es-ES" noProof="0"/>
              <a:t>haga clic para modificar el estilo del título del patrón	</a:t>
            </a:r>
          </a:p>
        </p:txBody>
      </p:sp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texto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8" name="Marcador de texto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9" name="Marcador de texto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texto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3" name="Marcador de texto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4" name="Marcador de texto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5" name="Marcador de texto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posición de imagen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osición de imagen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" name="Marcador de posición de imagen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Marcador de posición de imagen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texto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/>
            </a:lvl2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s-E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s-E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s-E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s-E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s-E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s-E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s-E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s-E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	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s column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s-E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s-E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s-E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s-E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s-E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s-E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s-E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s-E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	</a:t>
            </a: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s-ES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Marcador de contenido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s-ES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s-ES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s-ES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s-ES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ier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es-ES" sz="600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s-ES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es-ES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es-ES" sz="2400" cap="all" baseline="0"/>
            </a:lvl1pPr>
            <a:lvl2pPr marL="457200" indent="0" algn="r">
              <a:buNone/>
              <a:defRPr lang="es-ES" sz="1800">
                <a:latin typeface="+mj-lt"/>
              </a:defRPr>
            </a:lvl2pPr>
            <a:lvl3pPr marL="914400" indent="0" algn="r">
              <a:buNone/>
              <a:defRPr lang="es-ES"/>
            </a:lvl3pPr>
            <a:lvl4pPr marL="1371600" indent="0" algn="r">
              <a:buNone/>
              <a:defRPr lang="es-ES"/>
            </a:lvl4pPr>
            <a:lvl5pPr marL="1828800" indent="0" algn="r">
              <a:buNone/>
              <a:defRPr lang="es-ES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es-ES" sz="4800"/>
            </a:lvl1pPr>
          </a:lstStyle>
          <a:p>
            <a:pPr rtl="0"/>
            <a:r>
              <a:rPr lang="es-ES" dirty="0"/>
              <a:t>haga clic para modificar el estilo del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8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Imagen 8" descr="Forma, círculo&#10;&#10;Descripción generada automáticamente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es-ES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es-ES" sz="2400">
                <a:solidFill>
                  <a:schemeClr val="accent1"/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	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/>
            </a:lvl1pPr>
          </a:lstStyle>
          <a:p>
            <a:pPr rtl="0"/>
            <a:r>
              <a:rPr lang="es-ES"/>
              <a:t>haga clic para modificar el estilo del título del patrón	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4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es-ES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ítu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s-ES" sz="4800"/>
            </a:lvl1pPr>
          </a:lstStyle>
          <a:p>
            <a:pPr rtl="0"/>
            <a:r>
              <a:rPr lang="es-ES" noProof="0"/>
              <a:t>haga clic para modificar el estilo del título del patrón	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texto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8" name="Marcador de texto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9" name="Marcador de texto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texto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3" name="Marcador de texto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4" name="Marcador de texto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5" name="Marcador de texto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cap="none" baseline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58FB4751-880F-D840-AAA9-3A15815CC99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nicolas@cesen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8865"/>
            <a:ext cx="12191999" cy="138284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4500" dirty="0"/>
              <a:t>Estrategias de riego para el control del estrés hídrico en injertos de vid y viñedos.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1438" y="3254368"/>
            <a:ext cx="4303221" cy="1655762"/>
          </a:xfrm>
        </p:spPr>
        <p:txBody>
          <a:bodyPr rtlCol="0"/>
          <a:lstStyle>
            <a:defPPr>
              <a:defRPr lang="es-ES"/>
            </a:defPPr>
          </a:lstStyle>
          <a:p>
            <a:pPr algn="l" rtl="0"/>
            <a:r>
              <a:rPr lang="es-ES" dirty="0"/>
              <a:t>Fundamentos prácticos para el uso de los sensores y el software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9CD4B09-4440-A77B-17EA-A991C636536C}"/>
              </a:ext>
            </a:extLst>
          </p:cNvPr>
          <p:cNvSpPr txBox="1">
            <a:spLocks/>
          </p:cNvSpPr>
          <p:nvPr/>
        </p:nvSpPr>
        <p:spPr>
          <a:xfrm>
            <a:off x="8700655" y="5748059"/>
            <a:ext cx="2687168" cy="78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s-E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solidFill>
                  <a:schemeClr val="bg1"/>
                </a:solidFill>
              </a:rPr>
              <a:t>Samuel M. Espiga</a:t>
            </a:r>
          </a:p>
          <a:p>
            <a:pPr algn="l"/>
            <a:r>
              <a:rPr lang="es-ES" dirty="0">
                <a:solidFill>
                  <a:schemeClr val="bg1"/>
                </a:solidFill>
              </a:rPr>
              <a:t>Nicolás Molina</a:t>
            </a:r>
          </a:p>
          <a:p>
            <a:pPr algn="l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69D4B8-0BF9-9041-7883-88C35D86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5" y="2268882"/>
            <a:ext cx="2720052" cy="18133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DD92C5-73F9-9448-C78B-FD20374A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296" y="5451620"/>
            <a:ext cx="3703467" cy="11875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49B859-D99F-C470-12EE-3E1757B68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68C991-86ED-2012-E9C8-F1F92D107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1" y="406401"/>
            <a:ext cx="4682835" cy="1136072"/>
          </a:xfrm>
        </p:spPr>
        <p:txBody>
          <a:bodyPr rtlCol="0" anchor="b">
            <a:noAutofit/>
          </a:bodyPr>
          <a:lstStyle>
            <a:defPPr>
              <a:defRPr lang="es-ES"/>
            </a:defPPr>
          </a:lstStyle>
          <a:p>
            <a:pPr algn="ctr" rtl="0"/>
            <a:r>
              <a:rPr lang="es-ES" sz="3600" b="1" dirty="0"/>
              <a:t>Desarrollo del Modelador Hídrico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F52D7A-C621-C470-6406-06C91C9E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72" y="2167156"/>
            <a:ext cx="3457575" cy="4762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AD0EE4-2DB7-F236-83E6-8621393D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915" y="6267831"/>
            <a:ext cx="1523686" cy="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8FB4751-880F-D840-AAA9-3A15815CC996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5ED826-1E2D-0503-AA91-A4090BFDD0EC}"/>
              </a:ext>
            </a:extLst>
          </p:cNvPr>
          <p:cNvSpPr txBox="1"/>
          <p:nvPr/>
        </p:nvSpPr>
        <p:spPr>
          <a:xfrm>
            <a:off x="233862" y="803194"/>
            <a:ext cx="11724271" cy="356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Limitaciones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Dataset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de tamaño insuficiente: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Inestabilidad del suelo: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Baja frecuencia de muestreo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6" y="69170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Modelador Hídrico</a:t>
            </a:r>
            <a:endParaRPr lang="es-ES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60A561-020F-51A4-CF99-0D4C125DC673}"/>
              </a:ext>
            </a:extLst>
          </p:cNvPr>
          <p:cNvSpPr txBox="1"/>
          <p:nvPr/>
        </p:nvSpPr>
        <p:spPr>
          <a:xfrm>
            <a:off x="2371584" y="6439552"/>
            <a:ext cx="74488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ESTRATEGIAS DE RIEGO PARA DISMINUIR EL ESTRÉS HÍDRICO EN INJERTOS DE VID Y VIÑEDOS</a:t>
            </a:r>
          </a:p>
        </p:txBody>
      </p:sp>
    </p:spTree>
    <p:extLst>
      <p:ext uri="{BB962C8B-B14F-4D97-AF65-F5344CB8AC3E}">
        <p14:creationId xmlns:p14="http://schemas.microsoft.com/office/powerpoint/2010/main" val="403210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12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5" y="82296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MODELO HÍDRICO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4541B-6D12-ED9F-BA0D-F607A777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2" y="1314704"/>
            <a:ext cx="11992574" cy="44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13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5" y="82296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MODELO HÍDRICO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36E5B9-0344-3019-1345-37456320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15" y="773882"/>
            <a:ext cx="8048613" cy="53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14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5" y="82296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MODELO HÍDRICO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C4B03D-860C-A6A4-012C-EC4AE42FD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425" y="1814603"/>
            <a:ext cx="5593932" cy="419229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AE191F5-BFA1-962B-B7C7-2C040244CB94}"/>
              </a:ext>
            </a:extLst>
          </p:cNvPr>
          <p:cNvSpPr txBox="1">
            <a:spLocks/>
          </p:cNvSpPr>
          <p:nvPr/>
        </p:nvSpPr>
        <p:spPr>
          <a:xfrm>
            <a:off x="4370564" y="937483"/>
            <a:ext cx="3715723" cy="878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Sagona Book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Sagona Book"/>
                <a:ea typeface="+mj-ea"/>
                <a:cs typeface="+mj-cs"/>
              </a:rPr>
              <a:t>RATIOS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Sagona Book"/>
                <a:ea typeface="+mj-ea"/>
                <a:cs typeface="+mj-cs"/>
              </a:rPr>
              <a:t>(dosis riego/</a:t>
            </a:r>
            <a:r>
              <a:rPr kumimoji="0" lang="el-GR" sz="22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Sagona Book"/>
                <a:ea typeface="+mj-ea"/>
                <a:cs typeface="+mj-cs"/>
              </a:rPr>
              <a:t>Δ</a:t>
            </a:r>
            <a:r>
              <a:rPr kumimoji="0" lang="es-ES" sz="22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Sagona Book"/>
                <a:ea typeface="+mj-ea"/>
                <a:cs typeface="+mj-cs"/>
              </a:rPr>
              <a:t> % humedad)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Sagona Book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37AB99-0974-A62B-0024-2DA0E3DF6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95" y="1814603"/>
            <a:ext cx="5771038" cy="43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5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15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879" y="79436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MODELO HÍDRICO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3EFD60-4602-C679-0C09-368141BF2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09" y="2258684"/>
            <a:ext cx="8642323" cy="397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69CE5AF-33D3-5DF9-C661-68A3221A1246}"/>
              </a:ext>
            </a:extLst>
          </p:cNvPr>
          <p:cNvSpPr txBox="1"/>
          <p:nvPr/>
        </p:nvSpPr>
        <p:spPr>
          <a:xfrm>
            <a:off x="2254249" y="864475"/>
            <a:ext cx="9311217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Heterogeneidad en el tiempo y el espacio del suelo ha imposibilitado obtener ratios estables entre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entradas de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agua aportada por riego/lluvia y humectación del suelo, por lo que hay que ir analizando y ajustar teniendo en cuenta las tendencias: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2BF1AA-BC21-CB75-F46A-F068F3A04532}"/>
              </a:ext>
            </a:extLst>
          </p:cNvPr>
          <p:cNvSpPr txBox="1"/>
          <p:nvPr/>
        </p:nvSpPr>
        <p:spPr>
          <a:xfrm>
            <a:off x="-141369" y="2387238"/>
            <a:ext cx="3793248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Dosis de riego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decide evaluando tiempo de riegos anteriores (teniendo en cuenta humedad previa) y viendo si se alcanza CC (o no) en cada horizonte.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230ED3-6DDD-347B-CA61-584B71D88C43}"/>
              </a:ext>
            </a:extLst>
          </p:cNvPr>
          <p:cNvSpPr txBox="1"/>
          <p:nvPr/>
        </p:nvSpPr>
        <p:spPr>
          <a:xfrm>
            <a:off x="340828" y="4385299"/>
            <a:ext cx="3294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Frecuencias de riego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deciden en base a niveles tolerables de agotamiento (o a sensores de medida directa en planta), variables según condiciones particulares, estado fenológico…</a:t>
            </a:r>
          </a:p>
        </p:txBody>
      </p:sp>
    </p:spTree>
    <p:extLst>
      <p:ext uri="{BB962C8B-B14F-4D97-AF65-F5344CB8AC3E}">
        <p14:creationId xmlns:p14="http://schemas.microsoft.com/office/powerpoint/2010/main" val="210777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0500" y="4222184"/>
            <a:ext cx="5257801" cy="238760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4500" dirty="0"/>
              <a:t>Muchas Gracias por su Atención!!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84CE9F-137F-538E-9122-4781D1F59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707" y="5415984"/>
            <a:ext cx="2867891" cy="1670616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885EA939-CED6-6070-2998-B3D68B3BA67B}"/>
              </a:ext>
            </a:extLst>
          </p:cNvPr>
          <p:cNvSpPr txBox="1">
            <a:spLocks/>
          </p:cNvSpPr>
          <p:nvPr/>
        </p:nvSpPr>
        <p:spPr>
          <a:xfrm>
            <a:off x="6414052" y="196490"/>
            <a:ext cx="5041432" cy="3580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s-E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r>
              <a:rPr lang="es-ES" b="1" dirty="0"/>
              <a:t>Diseño agronómico y análisis de datos:</a:t>
            </a:r>
          </a:p>
          <a:p>
            <a:endParaRPr lang="es-ES" dirty="0"/>
          </a:p>
          <a:p>
            <a:r>
              <a:rPr lang="es-ES" dirty="0"/>
              <a:t>Samuel M. Espiga</a:t>
            </a:r>
          </a:p>
          <a:p>
            <a:r>
              <a:rPr lang="es-ES" dirty="0">
                <a:hlinkClick r:id="rId4"/>
              </a:rPr>
              <a:t>samuel@cesens.com</a:t>
            </a:r>
            <a:endParaRPr lang="es-ES" dirty="0"/>
          </a:p>
          <a:p>
            <a:r>
              <a:rPr lang="es-ES" dirty="0"/>
              <a:t>662 513 428</a:t>
            </a:r>
          </a:p>
          <a:p>
            <a:endParaRPr lang="es-ES" dirty="0"/>
          </a:p>
          <a:p>
            <a:r>
              <a:rPr lang="es-ES" dirty="0"/>
              <a:t>Nicolás Molina</a:t>
            </a:r>
          </a:p>
          <a:p>
            <a:r>
              <a:rPr lang="es-ES" dirty="0">
                <a:hlinkClick r:id="rId4"/>
              </a:rPr>
              <a:t>nicolas@cesens.com</a:t>
            </a:r>
            <a:endParaRPr lang="es-ES" dirty="0"/>
          </a:p>
          <a:p>
            <a:r>
              <a:rPr lang="es-ES" dirty="0"/>
              <a:t>674 571 677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930" y="213395"/>
            <a:ext cx="4793671" cy="2032000"/>
          </a:xfrm>
        </p:spPr>
        <p:txBody>
          <a:bodyPr rtlCol="0" anchor="b">
            <a:noAutofit/>
          </a:bodyPr>
          <a:lstStyle>
            <a:defPPr>
              <a:defRPr lang="es-ES"/>
            </a:defPPr>
          </a:lstStyle>
          <a:p>
            <a:pPr algn="ctr" rtl="0"/>
            <a:r>
              <a:rPr lang="es-ES" sz="3600" b="1" dirty="0"/>
              <a:t>Validar sensores de medidas directas en planta de estrés hídrico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F52D7A-C621-C470-6406-06C91C9E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72" y="2167156"/>
            <a:ext cx="3457575" cy="4762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AD0EE4-2DB7-F236-83E6-8621393D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915" y="6267831"/>
            <a:ext cx="1523686" cy="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6" y="69170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SENSORES DE PLANTA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315DA7B-1AC8-5AF7-75CC-D3ADE5915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3" y="712932"/>
            <a:ext cx="11894331" cy="52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6" y="69170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SENSORES DE PLANTA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21EBE3-50EC-8534-AE1C-C0688A4B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71" y="831112"/>
            <a:ext cx="11766945" cy="51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5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06" y="69170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SENSORES DE PLANTA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E102F6-1C3D-662F-C459-F517268AC98F}"/>
              </a:ext>
            </a:extLst>
          </p:cNvPr>
          <p:cNvSpPr txBox="1"/>
          <p:nvPr/>
        </p:nvSpPr>
        <p:spPr>
          <a:xfrm>
            <a:off x="655997" y="4920991"/>
            <a:ext cx="541549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/>
              <a:t>En el </a:t>
            </a:r>
            <a:r>
              <a:rPr lang="es-ES" sz="2000" b="1" dirty="0"/>
              <a:t>viñedo</a:t>
            </a:r>
            <a:r>
              <a:rPr lang="es-ES" sz="2000" dirty="0"/>
              <a:t> adulto también ha habido </a:t>
            </a:r>
            <a:r>
              <a:rPr lang="es-ES" sz="2000" b="1" dirty="0"/>
              <a:t>limitaciones de transpiración a finales de verano</a:t>
            </a:r>
            <a:r>
              <a:rPr lang="es-ES" sz="2000" dirty="0"/>
              <a:t>, y las </a:t>
            </a:r>
            <a:r>
              <a:rPr lang="es-ES" sz="2000" b="1" dirty="0"/>
              <a:t>plantas</a:t>
            </a:r>
            <a:r>
              <a:rPr lang="es-ES" sz="2000" dirty="0"/>
              <a:t> </a:t>
            </a:r>
            <a:r>
              <a:rPr lang="es-ES" sz="2000" b="1" dirty="0"/>
              <a:t>parecen responder más a las lluvias que a los riegos</a:t>
            </a:r>
            <a:r>
              <a:rPr lang="es-ES" sz="20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439339-CAEE-8244-F0FC-BA7D4C3E0C29}"/>
              </a:ext>
            </a:extLst>
          </p:cNvPr>
          <p:cNvSpPr txBox="1"/>
          <p:nvPr/>
        </p:nvSpPr>
        <p:spPr>
          <a:xfrm>
            <a:off x="6316133" y="1287373"/>
            <a:ext cx="463372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/>
              <a:t>Sensores coherentes </a:t>
            </a:r>
            <a:r>
              <a:rPr lang="es-ES" sz="2000" dirty="0"/>
              <a:t>con condiciones climáticas y desarrollo fenológico del cultivo</a:t>
            </a:r>
            <a:r>
              <a:rPr lang="es-ES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40DBEF-4224-2A00-DB7B-64D9089C96B6}"/>
              </a:ext>
            </a:extLst>
          </p:cNvPr>
          <p:cNvSpPr txBox="1"/>
          <p:nvPr/>
        </p:nvSpPr>
        <p:spPr>
          <a:xfrm>
            <a:off x="655997" y="2368595"/>
            <a:ext cx="566013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/>
              <a:t>Sensores sensibles </a:t>
            </a:r>
            <a:r>
              <a:rPr lang="es-ES" sz="2000" dirty="0"/>
              <a:t>y con ciertos problemas de robustez y estabilidad, pero que dan información muy valiosa que difícilmente se puede obtener de otra forma.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D4B546-5323-2E04-373B-357BB606B3FD}"/>
              </a:ext>
            </a:extLst>
          </p:cNvPr>
          <p:cNvSpPr txBox="1"/>
          <p:nvPr/>
        </p:nvSpPr>
        <p:spPr>
          <a:xfrm>
            <a:off x="5439663" y="3757594"/>
            <a:ext cx="49912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/>
              <a:t>Los sensores corroboran que el </a:t>
            </a:r>
            <a:r>
              <a:rPr lang="es-ES" sz="2000" b="1" dirty="0"/>
              <a:t>estrés aplicado en agosto en el vivero ha limitado transpiración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72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547" y="357184"/>
            <a:ext cx="7584587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SENSORES DE PLANTA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8B8F88-2384-BD2A-4A81-77C15586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05341"/>
              </p:ext>
            </p:extLst>
          </p:nvPr>
        </p:nvGraphicFramePr>
        <p:xfrm>
          <a:off x="965973" y="1366369"/>
          <a:ext cx="9922934" cy="441113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961467">
                  <a:extLst>
                    <a:ext uri="{9D8B030D-6E8A-4147-A177-3AD203B41FA5}">
                      <a16:colId xmlns:a16="http://schemas.microsoft.com/office/drawing/2014/main" val="350348909"/>
                    </a:ext>
                  </a:extLst>
                </a:gridCol>
                <a:gridCol w="4961467">
                  <a:extLst>
                    <a:ext uri="{9D8B030D-6E8A-4147-A177-3AD203B41FA5}">
                      <a16:colId xmlns:a16="http://schemas.microsoft.com/office/drawing/2014/main" val="3376233186"/>
                    </a:ext>
                  </a:extLst>
                </a:gridCol>
              </a:tblGrid>
              <a:tr h="44662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FLUJO DE SAVIA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POTENCIAL HÍDRICO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435570"/>
                  </a:ext>
                </a:extLst>
              </a:tr>
              <a:tr h="1762007">
                <a:tc>
                  <a:txBody>
                    <a:bodyPr/>
                    <a:lstStyle/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effectLst/>
                        </a:rPr>
                        <a:t>Ofrece información instantánea del comportamiento diario del cultivo, y se pueden analizar tendencias y ver cosas más detalladas. </a:t>
                      </a:r>
                      <a:endParaRPr lang="es-E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effectLst/>
                        </a:rPr>
                        <a:t>Tiene referencias y valores absolutos coherentes, por lo que parece indicado para tomar decisiones de riego durante toda la campaña basados en criterios objetivos de estrés hídrico. </a:t>
                      </a:r>
                      <a:endParaRPr lang="es-E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337380"/>
                  </a:ext>
                </a:extLst>
              </a:tr>
              <a:tr h="1101254">
                <a:tc>
                  <a:txBody>
                    <a:bodyPr/>
                    <a:lstStyle/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effectLst/>
                        </a:rPr>
                        <a:t>Correlación muy fuerte con radiación, pero también influye DPV (desplazamiento hacia la tarde) y % de agua útil.</a:t>
                      </a:r>
                      <a:endParaRPr lang="es-E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effectLst/>
                        </a:rPr>
                        <a:t>Mucha correlación con DPV, aunque también influye % de agua útil.</a:t>
                      </a:r>
                      <a:endParaRPr lang="es-E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037322"/>
                  </a:ext>
                </a:extLst>
              </a:tr>
              <a:tr h="1101254">
                <a:tc>
                  <a:txBody>
                    <a:bodyPr/>
                    <a:lstStyle/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effectLst/>
                        </a:rPr>
                        <a:t>Difícil de calibrar y establecer referencias para ser la base de un sistema de toma de decisiones para gestionar el riego.</a:t>
                      </a:r>
                      <a:endParaRPr lang="es-E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Comportamiento diurno variable, con mínimos y pendientes muy variables influidas por demasiados factores.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7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79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7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8013"/>
            <a:ext cx="6336574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SENSORES DE PLANTA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F37FE5-1889-4512-7218-0155B8369A4D}"/>
              </a:ext>
            </a:extLst>
          </p:cNvPr>
          <p:cNvSpPr txBox="1"/>
          <p:nvPr/>
        </p:nvSpPr>
        <p:spPr>
          <a:xfrm>
            <a:off x="455425" y="1606289"/>
            <a:ext cx="4066198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ES" sz="2000" dirty="0"/>
          </a:p>
          <a:p>
            <a:pPr algn="ctr"/>
            <a:r>
              <a:rPr lang="es-ES" sz="2000" dirty="0"/>
              <a:t>Sondas de humedad de suelo podrían no ser representativas del estado hídrico de un viñedo adulto a secano (o con riegos puntuales).</a:t>
            </a:r>
          </a:p>
          <a:p>
            <a:pPr algn="ctr"/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900B6E-F1C5-7D49-CB5C-E97043684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90" y="4065989"/>
            <a:ext cx="2624668" cy="15529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3542C6-5A4A-A3DB-89F9-13040FB8C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597" y="1276297"/>
            <a:ext cx="2676446" cy="26764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B2486CE-42F0-A83C-5C40-BC169D3AEFC6}"/>
              </a:ext>
            </a:extLst>
          </p:cNvPr>
          <p:cNvSpPr txBox="1"/>
          <p:nvPr/>
        </p:nvSpPr>
        <p:spPr>
          <a:xfrm>
            <a:off x="4847286" y="3825940"/>
            <a:ext cx="5609047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/>
              <a:t>       ¿¿</a:t>
            </a:r>
            <a:r>
              <a:rPr lang="es-ES" sz="2000" b="1" dirty="0"/>
              <a:t>Transpiración es proporcional a fotosíntesis</a:t>
            </a:r>
            <a:r>
              <a:rPr lang="es-ES" sz="2000" dirty="0"/>
              <a:t>?? </a:t>
            </a:r>
          </a:p>
          <a:p>
            <a:r>
              <a:rPr lang="es-ES" sz="2000" dirty="0"/>
              <a:t>Sí, pero llega un momento en el que esta relación baja y el uso del agua se vuelve menos eficiente, por lo que: </a:t>
            </a:r>
          </a:p>
          <a:p>
            <a:r>
              <a:rPr lang="es-ES" sz="2000" dirty="0"/>
              <a:t>     ¿¿¿Siempre es deseable maximizar transpiración??? </a:t>
            </a:r>
          </a:p>
          <a:p>
            <a:r>
              <a:rPr lang="es-ES" sz="2000" dirty="0"/>
              <a:t>            ¿¿¿Hasta cuánto y en qué momentos???</a:t>
            </a:r>
          </a:p>
          <a:p>
            <a:endParaRPr lang="es-ES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298DCE-2153-5B23-F47F-6DD969E6E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503" y="156094"/>
            <a:ext cx="3881797" cy="3537198"/>
          </a:xfrm>
          <a:prstGeom prst="rect">
            <a:avLst/>
          </a:prstGeom>
        </p:spPr>
      </p:pic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34B1F68-11F1-2CCB-504E-CDEE3D2996ED}"/>
              </a:ext>
            </a:extLst>
          </p:cNvPr>
          <p:cNvSpPr/>
          <p:nvPr/>
        </p:nvSpPr>
        <p:spPr>
          <a:xfrm>
            <a:off x="2488524" y="3693292"/>
            <a:ext cx="85343" cy="3029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7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985" y="569265"/>
            <a:ext cx="4830616" cy="1597891"/>
          </a:xfrm>
        </p:spPr>
        <p:txBody>
          <a:bodyPr rtlCol="0" anchor="b">
            <a:noAutofit/>
          </a:bodyPr>
          <a:lstStyle>
            <a:defPPr>
              <a:defRPr lang="es-ES"/>
            </a:defPPr>
          </a:lstStyle>
          <a:p>
            <a:pPr algn="ctr" rtl="0"/>
            <a:r>
              <a:rPr lang="es-ES" sz="3600" b="1" dirty="0"/>
              <a:t>Estimar ahorro potencial de agua de riego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F52D7A-C621-C470-6406-06C91C9E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72" y="2167156"/>
            <a:ext cx="3457575" cy="4762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AD0EE4-2DB7-F236-83E6-8621393D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915" y="6267831"/>
            <a:ext cx="1523686" cy="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rtlCol="0" anchor="ctr">
            <a:normAutofit/>
          </a:bodyPr>
          <a:lstStyle>
            <a:defPPr>
              <a:defRPr lang="es-ES"/>
            </a:defPPr>
          </a:lstStyle>
          <a:p>
            <a:pPr rtl="0">
              <a:spcAft>
                <a:spcPts val="600"/>
              </a:spcAft>
            </a:pPr>
            <a:fld id="{58FB4751-880F-D840-AAA9-3A15815CC996}" type="slidenum">
              <a:rPr lang="es-ES" smtClean="0"/>
              <a:pPr rtl="0">
                <a:spcAft>
                  <a:spcPts val="600"/>
                </a:spcAft>
              </a:pPr>
              <a:t>9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BD10A-40ED-1AE7-605D-B0938D97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" y="6139625"/>
            <a:ext cx="1648879" cy="9612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7710426-8472-BE1D-A260-4BE3EDC5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7" y="82296"/>
            <a:ext cx="8682182" cy="643762"/>
          </a:xfrm>
        </p:spPr>
        <p:txBody>
          <a:bodyPr anchor="b">
            <a:noAutofit/>
          </a:bodyPr>
          <a:lstStyle/>
          <a:p>
            <a:pPr algn="ctr"/>
            <a:r>
              <a:rPr lang="es-ES" sz="4000" dirty="0">
                <a:solidFill>
                  <a:srgbClr val="555555"/>
                </a:solidFill>
              </a:rPr>
              <a:t>AHORRO POTENCIAL DE AGUA</a:t>
            </a:r>
            <a:endParaRPr lang="es-ES" sz="4000" dirty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F51EB397-532E-8AF6-499A-5F52604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6927" y="6464808"/>
            <a:ext cx="3438144" cy="310896"/>
          </a:xfrm>
        </p:spPr>
        <p:txBody>
          <a:bodyPr/>
          <a:lstStyle/>
          <a:p>
            <a:pPr rtl="0"/>
            <a:r>
              <a:rPr lang="es-ES" dirty="0"/>
              <a:t>Modelador hídrico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AE191F5-BFA1-962B-B7C7-2C040244CB94}"/>
              </a:ext>
            </a:extLst>
          </p:cNvPr>
          <p:cNvSpPr txBox="1">
            <a:spLocks/>
          </p:cNvSpPr>
          <p:nvPr/>
        </p:nvSpPr>
        <p:spPr>
          <a:xfrm>
            <a:off x="74002" y="721914"/>
            <a:ext cx="12007162" cy="1579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Sagona Book"/>
              <a:ea typeface="+mj-ea"/>
              <a:cs typeface="+mj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de los objetivos del proyecto es demostrar un cuantificar el ahorro de agua que se podría llevar a cabo. Con los sensores instalados, se ha estimado cuál ha sido el riego efectivo y se ha comparado la diferencia con respecto al riego total. Se ha considerado el riego efectivo como aquel riego necesario para que el suelo alcanzase su máxima capacidad de campo (agua útil = 100%). En los casos en que los riegos no han llegado a completar la capacidad de campo, el riego total coincidirá con el efectivo.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F152BB-4036-1B37-7009-1EEEEB1C7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0" y="2426351"/>
            <a:ext cx="4893469" cy="36673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658B10-5630-2E76-DAC6-AA162A2C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52863"/>
              </p:ext>
            </p:extLst>
          </p:nvPr>
        </p:nvGraphicFramePr>
        <p:xfrm>
          <a:off x="7075055" y="2426351"/>
          <a:ext cx="4535054" cy="3447977"/>
        </p:xfrm>
        <a:graphic>
          <a:graphicData uri="http://schemas.openxmlformats.org/drawingml/2006/table">
            <a:tbl>
              <a:tblPr firstRow="1" firstCol="1" bandRow="1"/>
              <a:tblGrid>
                <a:gridCol w="658915">
                  <a:extLst>
                    <a:ext uri="{9D8B030D-6E8A-4147-A177-3AD203B41FA5}">
                      <a16:colId xmlns:a16="http://schemas.microsoft.com/office/drawing/2014/main" val="3867131555"/>
                    </a:ext>
                  </a:extLst>
                </a:gridCol>
                <a:gridCol w="963715">
                  <a:extLst>
                    <a:ext uri="{9D8B030D-6E8A-4147-A177-3AD203B41FA5}">
                      <a16:colId xmlns:a16="http://schemas.microsoft.com/office/drawing/2014/main" val="1601356640"/>
                    </a:ext>
                  </a:extLst>
                </a:gridCol>
                <a:gridCol w="963715">
                  <a:extLst>
                    <a:ext uri="{9D8B030D-6E8A-4147-A177-3AD203B41FA5}">
                      <a16:colId xmlns:a16="http://schemas.microsoft.com/office/drawing/2014/main" val="141985957"/>
                    </a:ext>
                  </a:extLst>
                </a:gridCol>
                <a:gridCol w="963715">
                  <a:extLst>
                    <a:ext uri="{9D8B030D-6E8A-4147-A177-3AD203B41FA5}">
                      <a16:colId xmlns:a16="http://schemas.microsoft.com/office/drawing/2014/main" val="630246528"/>
                    </a:ext>
                  </a:extLst>
                </a:gridCol>
                <a:gridCol w="984994">
                  <a:extLst>
                    <a:ext uri="{9D8B030D-6E8A-4147-A177-3AD203B41FA5}">
                      <a16:colId xmlns:a16="http://schemas.microsoft.com/office/drawing/2014/main" val="3014663140"/>
                    </a:ext>
                  </a:extLst>
                </a:gridCol>
              </a:tblGrid>
              <a:tr h="265229">
                <a:tc>
                  <a:txBody>
                    <a:bodyPr/>
                    <a:lstStyle/>
                    <a:p>
                      <a:endParaRPr lang="es-E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acueriego1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acueriego2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acueriego3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acueriego4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06137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2,68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7,28</a:t>
                      </a: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3,84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79416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</a:t>
                      </a: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96831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14,28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22,52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36268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27,04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63766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12,32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3,28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678238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982060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13,68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1,08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151190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9,32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58420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9,32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56,92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531836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42,2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41860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33,56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8,76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776725"/>
                  </a:ext>
                </a:extLst>
              </a:tr>
              <a:tr h="265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41,6</a:t>
                      </a:r>
                      <a:endParaRPr lang="es-E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33,28</a:t>
                      </a:r>
                      <a:endParaRPr lang="es-E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43,88</a:t>
                      </a:r>
                      <a:endParaRPr lang="es-E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233,52</a:t>
                      </a:r>
                      <a:endParaRPr lang="es-ES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9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16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22_TF11964407_Win32" id="{AB13ABC8-3CF6-4C8E-A5F5-9D49D5A9ABD9}" vid="{7F638972-DBC9-4D5A-AF58-F76E08D0BA3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{B3CCF8F8-8842-4E6C-9895-AE53B533FF39}tf11964407_win32</Template>
  <TotalTime>36659</TotalTime>
  <Words>751</Words>
  <Application>Microsoft Office PowerPoint</Application>
  <PresentationFormat>Panorámica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Gill Sans Nova</vt:lpstr>
      <vt:lpstr>Gill Sans Nova Light</vt:lpstr>
      <vt:lpstr>Sagona Book</vt:lpstr>
      <vt:lpstr>Tema de Office</vt:lpstr>
      <vt:lpstr>Estrategias de riego para el control del estrés hídrico en injertos de vid y viñedos.</vt:lpstr>
      <vt:lpstr>Validar sensores de medidas directas en planta de estrés hídrico</vt:lpstr>
      <vt:lpstr>SENSORES DE PLANTA</vt:lpstr>
      <vt:lpstr>SENSORES DE PLANTA</vt:lpstr>
      <vt:lpstr>SENSORES DE PLANTA</vt:lpstr>
      <vt:lpstr>SENSORES DE PLANTA</vt:lpstr>
      <vt:lpstr>SENSORES DE PLANTA</vt:lpstr>
      <vt:lpstr>Estimar ahorro potencial de agua de riego</vt:lpstr>
      <vt:lpstr>AHORRO POTENCIAL DE AGUA</vt:lpstr>
      <vt:lpstr>Desarrollo del Modelador Hídrico</vt:lpstr>
      <vt:lpstr>Modelador Hídrico</vt:lpstr>
      <vt:lpstr>MODELO HÍDRICO</vt:lpstr>
      <vt:lpstr>MODELO HÍDRICO</vt:lpstr>
      <vt:lpstr>MODELO HÍDRICO</vt:lpstr>
      <vt:lpstr>MODELO HÍDRICO</vt:lpstr>
      <vt:lpstr>Muchas Gracias por su Atención!!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CESENS como herramienta para la gestión de la humedad del suelo</dc:title>
  <dc:creator>ingenieria02 encore</dc:creator>
  <cp:lastModifiedBy>Nicolas Molina</cp:lastModifiedBy>
  <cp:revision>70</cp:revision>
  <dcterms:created xsi:type="dcterms:W3CDTF">2023-01-20T09:07:45Z</dcterms:created>
  <dcterms:modified xsi:type="dcterms:W3CDTF">2023-12-21T10:56:15Z</dcterms:modified>
</cp:coreProperties>
</file>