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3" r:id="rId3"/>
  </p:sldMasterIdLst>
  <p:notesMasterIdLst>
    <p:notesMasterId r:id="rId16"/>
  </p:notesMasterIdLst>
  <p:sldIdLst>
    <p:sldId id="256" r:id="rId4"/>
    <p:sldId id="270" r:id="rId5"/>
    <p:sldId id="268" r:id="rId6"/>
    <p:sldId id="269" r:id="rId7"/>
    <p:sldId id="257" r:id="rId8"/>
    <p:sldId id="272" r:id="rId9"/>
    <p:sldId id="271" r:id="rId10"/>
    <p:sldId id="273" r:id="rId11"/>
    <p:sldId id="274" r:id="rId12"/>
    <p:sldId id="278" r:id="rId13"/>
    <p:sldId id="276" r:id="rId14"/>
    <p:sldId id="279" r:id="rId15"/>
  </p:sldIdLst>
  <p:sldSz cx="10080625" cy="567055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D0D"/>
    <a:srgbClr val="0CAC0C"/>
    <a:srgbClr val="548235"/>
    <a:srgbClr val="FFD966"/>
    <a:srgbClr val="FF7575"/>
    <a:srgbClr val="FF5353"/>
    <a:srgbClr val="9D9D9D"/>
    <a:srgbClr val="37AF7B"/>
    <a:srgbClr val="009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0" autoAdjust="0"/>
    <p:restoredTop sz="87199" autoAdjust="0"/>
  </p:normalViewPr>
  <p:slideViewPr>
    <p:cSldViewPr>
      <p:cViewPr varScale="1">
        <p:scale>
          <a:sx n="100" d="100"/>
          <a:sy n="100" d="100"/>
        </p:scale>
        <p:origin x="102" y="30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elia.bellosta\Desktop\Datos_Sondas_DIGIAGR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7234973852851"/>
          <c:y val="2.8701891715590344E-2"/>
          <c:w val="0.6515533358026756"/>
          <c:h val="0.91076772937629369"/>
        </c:manualLayout>
      </c:layout>
      <c:scatterChart>
        <c:scatterStyle val="lineMarker"/>
        <c:varyColors val="0"/>
        <c:ser>
          <c:idx val="0"/>
          <c:order val="0"/>
          <c:tx>
            <c:strRef>
              <c:f>Hoja1!$D$3</c:f>
              <c:strCache>
                <c:ptCount val="1"/>
                <c:pt idx="0">
                  <c:v>Extracción agua planta medida por la sonda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Hoja1!$A$4:$A$146</c:f>
              <c:numCache>
                <c:formatCode>m/d/yyyy</c:formatCode>
                <c:ptCount val="143"/>
                <c:pt idx="0">
                  <c:v>44776</c:v>
                </c:pt>
                <c:pt idx="1">
                  <c:v>44777</c:v>
                </c:pt>
                <c:pt idx="2">
                  <c:v>44778</c:v>
                </c:pt>
                <c:pt idx="3">
                  <c:v>44779</c:v>
                </c:pt>
                <c:pt idx="4">
                  <c:v>44780</c:v>
                </c:pt>
                <c:pt idx="5">
                  <c:v>44781</c:v>
                </c:pt>
                <c:pt idx="6">
                  <c:v>44782</c:v>
                </c:pt>
                <c:pt idx="7">
                  <c:v>44783</c:v>
                </c:pt>
                <c:pt idx="8">
                  <c:v>44784</c:v>
                </c:pt>
                <c:pt idx="9">
                  <c:v>44785</c:v>
                </c:pt>
                <c:pt idx="10">
                  <c:v>44786</c:v>
                </c:pt>
                <c:pt idx="11">
                  <c:v>44787</c:v>
                </c:pt>
                <c:pt idx="12">
                  <c:v>44788</c:v>
                </c:pt>
                <c:pt idx="13">
                  <c:v>44789</c:v>
                </c:pt>
                <c:pt idx="14">
                  <c:v>44790</c:v>
                </c:pt>
                <c:pt idx="15">
                  <c:v>44791</c:v>
                </c:pt>
                <c:pt idx="16">
                  <c:v>44792</c:v>
                </c:pt>
                <c:pt idx="17">
                  <c:v>44793</c:v>
                </c:pt>
                <c:pt idx="18">
                  <c:v>44794</c:v>
                </c:pt>
                <c:pt idx="19">
                  <c:v>44795</c:v>
                </c:pt>
                <c:pt idx="20">
                  <c:v>44796</c:v>
                </c:pt>
                <c:pt idx="21">
                  <c:v>44797</c:v>
                </c:pt>
                <c:pt idx="22">
                  <c:v>44798</c:v>
                </c:pt>
                <c:pt idx="23">
                  <c:v>44799</c:v>
                </c:pt>
                <c:pt idx="24">
                  <c:v>44800</c:v>
                </c:pt>
                <c:pt idx="25">
                  <c:v>44801</c:v>
                </c:pt>
                <c:pt idx="26">
                  <c:v>44802</c:v>
                </c:pt>
                <c:pt idx="27">
                  <c:v>44803</c:v>
                </c:pt>
                <c:pt idx="28">
                  <c:v>44804</c:v>
                </c:pt>
                <c:pt idx="29">
                  <c:v>44805</c:v>
                </c:pt>
                <c:pt idx="30">
                  <c:v>44806</c:v>
                </c:pt>
                <c:pt idx="31">
                  <c:v>44807</c:v>
                </c:pt>
                <c:pt idx="32">
                  <c:v>44808</c:v>
                </c:pt>
                <c:pt idx="33">
                  <c:v>44809</c:v>
                </c:pt>
                <c:pt idx="34">
                  <c:v>44810</c:v>
                </c:pt>
                <c:pt idx="35">
                  <c:v>44811</c:v>
                </c:pt>
                <c:pt idx="36">
                  <c:v>44812</c:v>
                </c:pt>
                <c:pt idx="37">
                  <c:v>44813</c:v>
                </c:pt>
                <c:pt idx="38">
                  <c:v>44814</c:v>
                </c:pt>
                <c:pt idx="39">
                  <c:v>44815</c:v>
                </c:pt>
                <c:pt idx="40">
                  <c:v>44816</c:v>
                </c:pt>
                <c:pt idx="41">
                  <c:v>44817</c:v>
                </c:pt>
                <c:pt idx="42">
                  <c:v>44818</c:v>
                </c:pt>
                <c:pt idx="43">
                  <c:v>44819</c:v>
                </c:pt>
                <c:pt idx="44">
                  <c:v>44820</c:v>
                </c:pt>
                <c:pt idx="45">
                  <c:v>44821</c:v>
                </c:pt>
                <c:pt idx="46">
                  <c:v>44822</c:v>
                </c:pt>
                <c:pt idx="47">
                  <c:v>44823</c:v>
                </c:pt>
                <c:pt idx="48">
                  <c:v>44824</c:v>
                </c:pt>
                <c:pt idx="49">
                  <c:v>44825</c:v>
                </c:pt>
                <c:pt idx="50">
                  <c:v>44826</c:v>
                </c:pt>
                <c:pt idx="51">
                  <c:v>44827</c:v>
                </c:pt>
                <c:pt idx="52">
                  <c:v>44828</c:v>
                </c:pt>
                <c:pt idx="53">
                  <c:v>44829</c:v>
                </c:pt>
                <c:pt idx="54">
                  <c:v>44830</c:v>
                </c:pt>
                <c:pt idx="55">
                  <c:v>44831</c:v>
                </c:pt>
                <c:pt idx="56">
                  <c:v>44832</c:v>
                </c:pt>
                <c:pt idx="57">
                  <c:v>44833</c:v>
                </c:pt>
                <c:pt idx="58">
                  <c:v>44834</c:v>
                </c:pt>
                <c:pt idx="59">
                  <c:v>44835</c:v>
                </c:pt>
                <c:pt idx="60">
                  <c:v>44836</c:v>
                </c:pt>
                <c:pt idx="61">
                  <c:v>44837</c:v>
                </c:pt>
                <c:pt idx="62">
                  <c:v>44838</c:v>
                </c:pt>
                <c:pt idx="63">
                  <c:v>44839</c:v>
                </c:pt>
                <c:pt idx="64">
                  <c:v>44840</c:v>
                </c:pt>
                <c:pt idx="65">
                  <c:v>44841</c:v>
                </c:pt>
                <c:pt idx="66">
                  <c:v>44842</c:v>
                </c:pt>
                <c:pt idx="67">
                  <c:v>44843</c:v>
                </c:pt>
                <c:pt idx="68">
                  <c:v>44844</c:v>
                </c:pt>
                <c:pt idx="69">
                  <c:v>44845</c:v>
                </c:pt>
                <c:pt idx="70">
                  <c:v>44846</c:v>
                </c:pt>
                <c:pt idx="71">
                  <c:v>44847</c:v>
                </c:pt>
                <c:pt idx="72">
                  <c:v>44848</c:v>
                </c:pt>
                <c:pt idx="73">
                  <c:v>44849</c:v>
                </c:pt>
                <c:pt idx="74">
                  <c:v>44850</c:v>
                </c:pt>
                <c:pt idx="75">
                  <c:v>44851</c:v>
                </c:pt>
                <c:pt idx="76">
                  <c:v>44852</c:v>
                </c:pt>
                <c:pt idx="77">
                  <c:v>44853</c:v>
                </c:pt>
                <c:pt idx="78">
                  <c:v>44854</c:v>
                </c:pt>
                <c:pt idx="79">
                  <c:v>44855</c:v>
                </c:pt>
                <c:pt idx="80">
                  <c:v>44856</c:v>
                </c:pt>
                <c:pt idx="81">
                  <c:v>44857</c:v>
                </c:pt>
                <c:pt idx="82">
                  <c:v>44858</c:v>
                </c:pt>
                <c:pt idx="83">
                  <c:v>44859</c:v>
                </c:pt>
                <c:pt idx="84">
                  <c:v>44860</c:v>
                </c:pt>
                <c:pt idx="85">
                  <c:v>44861</c:v>
                </c:pt>
                <c:pt idx="86">
                  <c:v>44862</c:v>
                </c:pt>
                <c:pt idx="87">
                  <c:v>44863</c:v>
                </c:pt>
                <c:pt idx="88">
                  <c:v>44864</c:v>
                </c:pt>
                <c:pt idx="89">
                  <c:v>44865</c:v>
                </c:pt>
                <c:pt idx="90">
                  <c:v>44866</c:v>
                </c:pt>
                <c:pt idx="91">
                  <c:v>44867</c:v>
                </c:pt>
                <c:pt idx="92">
                  <c:v>44868</c:v>
                </c:pt>
                <c:pt idx="93">
                  <c:v>44869</c:v>
                </c:pt>
              </c:numCache>
            </c:numRef>
          </c:xVal>
          <c:yVal>
            <c:numRef>
              <c:f>Hoja1!$D$4:$D$146</c:f>
              <c:numCache>
                <c:formatCode>General</c:formatCode>
                <c:ptCount val="143"/>
                <c:pt idx="0">
                  <c:v>3.18</c:v>
                </c:pt>
                <c:pt idx="1">
                  <c:v>7.48</c:v>
                </c:pt>
                <c:pt idx="2">
                  <c:v>11.280000000000001</c:v>
                </c:pt>
                <c:pt idx="3">
                  <c:v>14.63</c:v>
                </c:pt>
                <c:pt idx="4">
                  <c:v>18.260000000000002</c:v>
                </c:pt>
                <c:pt idx="5">
                  <c:v>21.42</c:v>
                </c:pt>
                <c:pt idx="6">
                  <c:v>24.12</c:v>
                </c:pt>
                <c:pt idx="7">
                  <c:v>27.36</c:v>
                </c:pt>
                <c:pt idx="8">
                  <c:v>30.939999999999998</c:v>
                </c:pt>
                <c:pt idx="9">
                  <c:v>34.309999999999995</c:v>
                </c:pt>
                <c:pt idx="10">
                  <c:v>37.809999999999995</c:v>
                </c:pt>
                <c:pt idx="11">
                  <c:v>41.669999999999995</c:v>
                </c:pt>
                <c:pt idx="12">
                  <c:v>44.929999999999993</c:v>
                </c:pt>
                <c:pt idx="13">
                  <c:v>48.289999999999992</c:v>
                </c:pt>
                <c:pt idx="14">
                  <c:v>51.659999999999989</c:v>
                </c:pt>
                <c:pt idx="15">
                  <c:v>54.849999999999987</c:v>
                </c:pt>
                <c:pt idx="16">
                  <c:v>58.489999999999988</c:v>
                </c:pt>
                <c:pt idx="17">
                  <c:v>61.749999999999986</c:v>
                </c:pt>
                <c:pt idx="18">
                  <c:v>65.529999999999987</c:v>
                </c:pt>
                <c:pt idx="19">
                  <c:v>68.779999999999987</c:v>
                </c:pt>
                <c:pt idx="20">
                  <c:v>72.169999999999987</c:v>
                </c:pt>
                <c:pt idx="21">
                  <c:v>74.789999999999992</c:v>
                </c:pt>
                <c:pt idx="22">
                  <c:v>77.989999999999995</c:v>
                </c:pt>
                <c:pt idx="23">
                  <c:v>81.08</c:v>
                </c:pt>
                <c:pt idx="24">
                  <c:v>83.92</c:v>
                </c:pt>
                <c:pt idx="25">
                  <c:v>87.48</c:v>
                </c:pt>
                <c:pt idx="26">
                  <c:v>89.72</c:v>
                </c:pt>
                <c:pt idx="27">
                  <c:v>92.33</c:v>
                </c:pt>
                <c:pt idx="28">
                  <c:v>96.05</c:v>
                </c:pt>
                <c:pt idx="29">
                  <c:v>99.78</c:v>
                </c:pt>
                <c:pt idx="30">
                  <c:v>103.99</c:v>
                </c:pt>
                <c:pt idx="31">
                  <c:v>107.22999999999999</c:v>
                </c:pt>
                <c:pt idx="32">
                  <c:v>111.32999999999998</c:v>
                </c:pt>
                <c:pt idx="33">
                  <c:v>115.82999999999998</c:v>
                </c:pt>
                <c:pt idx="34">
                  <c:v>119.75999999999999</c:v>
                </c:pt>
                <c:pt idx="35">
                  <c:v>122.13999999999999</c:v>
                </c:pt>
                <c:pt idx="36">
                  <c:v>125.00999999999999</c:v>
                </c:pt>
                <c:pt idx="37">
                  <c:v>129.16</c:v>
                </c:pt>
                <c:pt idx="38">
                  <c:v>132.16999999999999</c:v>
                </c:pt>
                <c:pt idx="39">
                  <c:v>136.13999999999999</c:v>
                </c:pt>
                <c:pt idx="40">
                  <c:v>139.88</c:v>
                </c:pt>
                <c:pt idx="41">
                  <c:v>141.97999999999999</c:v>
                </c:pt>
                <c:pt idx="42">
                  <c:v>144.91999999999999</c:v>
                </c:pt>
                <c:pt idx="43">
                  <c:v>148</c:v>
                </c:pt>
                <c:pt idx="44">
                  <c:v>151.03</c:v>
                </c:pt>
                <c:pt idx="45">
                  <c:v>155.05000000000001</c:v>
                </c:pt>
                <c:pt idx="46">
                  <c:v>157.63000000000002</c:v>
                </c:pt>
                <c:pt idx="47">
                  <c:v>161.32000000000002</c:v>
                </c:pt>
                <c:pt idx="48">
                  <c:v>166.06000000000003</c:v>
                </c:pt>
                <c:pt idx="49">
                  <c:v>170.09000000000003</c:v>
                </c:pt>
                <c:pt idx="50">
                  <c:v>172.78000000000003</c:v>
                </c:pt>
                <c:pt idx="51">
                  <c:v>175.09000000000003</c:v>
                </c:pt>
                <c:pt idx="52">
                  <c:v>177.50000000000003</c:v>
                </c:pt>
                <c:pt idx="53">
                  <c:v>180.20000000000002</c:v>
                </c:pt>
                <c:pt idx="54">
                  <c:v>183.00000000000003</c:v>
                </c:pt>
                <c:pt idx="55">
                  <c:v>185.39000000000001</c:v>
                </c:pt>
                <c:pt idx="56">
                  <c:v>188.78</c:v>
                </c:pt>
                <c:pt idx="57">
                  <c:v>191.35</c:v>
                </c:pt>
                <c:pt idx="58">
                  <c:v>193.7</c:v>
                </c:pt>
                <c:pt idx="59">
                  <c:v>196.42</c:v>
                </c:pt>
                <c:pt idx="60">
                  <c:v>199.45</c:v>
                </c:pt>
                <c:pt idx="61">
                  <c:v>203.11999999999998</c:v>
                </c:pt>
                <c:pt idx="62">
                  <c:v>207.30999999999997</c:v>
                </c:pt>
                <c:pt idx="63">
                  <c:v>211.06999999999996</c:v>
                </c:pt>
                <c:pt idx="64">
                  <c:v>214.04999999999995</c:v>
                </c:pt>
                <c:pt idx="65">
                  <c:v>216.76999999999995</c:v>
                </c:pt>
                <c:pt idx="66">
                  <c:v>219.92999999999995</c:v>
                </c:pt>
                <c:pt idx="67">
                  <c:v>222.38999999999996</c:v>
                </c:pt>
                <c:pt idx="68">
                  <c:v>223.98999999999995</c:v>
                </c:pt>
                <c:pt idx="69">
                  <c:v>225.63999999999996</c:v>
                </c:pt>
                <c:pt idx="70">
                  <c:v>228.66999999999996</c:v>
                </c:pt>
                <c:pt idx="71">
                  <c:v>230.73999999999995</c:v>
                </c:pt>
                <c:pt idx="72">
                  <c:v>233.25999999999996</c:v>
                </c:pt>
                <c:pt idx="73">
                  <c:v>236.43999999999997</c:v>
                </c:pt>
                <c:pt idx="74">
                  <c:v>240.66999999999996</c:v>
                </c:pt>
                <c:pt idx="75">
                  <c:v>243.07999999999996</c:v>
                </c:pt>
                <c:pt idx="76">
                  <c:v>245.88999999999996</c:v>
                </c:pt>
                <c:pt idx="77">
                  <c:v>249.39999999999995</c:v>
                </c:pt>
                <c:pt idx="78">
                  <c:v>252.65999999999994</c:v>
                </c:pt>
                <c:pt idx="79">
                  <c:v>255.29999999999993</c:v>
                </c:pt>
                <c:pt idx="80">
                  <c:v>258.67999999999995</c:v>
                </c:pt>
                <c:pt idx="81">
                  <c:v>262.66999999999996</c:v>
                </c:pt>
                <c:pt idx="82">
                  <c:v>265.04999999999995</c:v>
                </c:pt>
                <c:pt idx="83">
                  <c:v>268.00999999999993</c:v>
                </c:pt>
                <c:pt idx="84">
                  <c:v>271.24999999999994</c:v>
                </c:pt>
                <c:pt idx="85">
                  <c:v>274.27999999999992</c:v>
                </c:pt>
                <c:pt idx="86">
                  <c:v>277.38999999999993</c:v>
                </c:pt>
                <c:pt idx="87">
                  <c:v>280.03999999999991</c:v>
                </c:pt>
                <c:pt idx="88">
                  <c:v>281.26999999999992</c:v>
                </c:pt>
                <c:pt idx="89">
                  <c:v>283.11999999999995</c:v>
                </c:pt>
                <c:pt idx="90">
                  <c:v>284.35999999999996</c:v>
                </c:pt>
                <c:pt idx="91">
                  <c:v>285.92999999999995</c:v>
                </c:pt>
                <c:pt idx="92">
                  <c:v>287.41999999999996</c:v>
                </c:pt>
                <c:pt idx="93">
                  <c:v>289.08</c:v>
                </c:pt>
                <c:pt idx="94">
                  <c:v>290.82</c:v>
                </c:pt>
                <c:pt idx="95">
                  <c:v>291.77</c:v>
                </c:pt>
                <c:pt idx="96">
                  <c:v>293.19</c:v>
                </c:pt>
                <c:pt idx="97">
                  <c:v>295.02999999999997</c:v>
                </c:pt>
                <c:pt idx="98">
                  <c:v>296.20999999999998</c:v>
                </c:pt>
                <c:pt idx="99">
                  <c:v>297.76</c:v>
                </c:pt>
                <c:pt idx="100">
                  <c:v>299.11</c:v>
                </c:pt>
                <c:pt idx="101">
                  <c:v>300.2</c:v>
                </c:pt>
                <c:pt idx="102">
                  <c:v>301.56</c:v>
                </c:pt>
                <c:pt idx="103">
                  <c:v>302.26</c:v>
                </c:pt>
                <c:pt idx="104">
                  <c:v>303.33</c:v>
                </c:pt>
                <c:pt idx="105">
                  <c:v>304.16999999999996</c:v>
                </c:pt>
                <c:pt idx="106">
                  <c:v>306.03999999999996</c:v>
                </c:pt>
                <c:pt idx="107">
                  <c:v>306.90999999999997</c:v>
                </c:pt>
                <c:pt idx="108">
                  <c:v>308.26</c:v>
                </c:pt>
                <c:pt idx="109">
                  <c:v>309.21999999999997</c:v>
                </c:pt>
                <c:pt idx="110">
                  <c:v>310.07</c:v>
                </c:pt>
                <c:pt idx="111">
                  <c:v>310.70999999999998</c:v>
                </c:pt>
                <c:pt idx="112">
                  <c:v>311.46999999999997</c:v>
                </c:pt>
                <c:pt idx="113">
                  <c:v>311.97999999999996</c:v>
                </c:pt>
                <c:pt idx="114">
                  <c:v>312.91999999999996</c:v>
                </c:pt>
                <c:pt idx="115">
                  <c:v>313.56999999999994</c:v>
                </c:pt>
                <c:pt idx="116">
                  <c:v>313.96999999999991</c:v>
                </c:pt>
                <c:pt idx="117">
                  <c:v>315.37999999999994</c:v>
                </c:pt>
                <c:pt idx="118">
                  <c:v>316.64999999999992</c:v>
                </c:pt>
                <c:pt idx="119">
                  <c:v>317.31999999999994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46-4D0C-B91C-179EB4F55E96}"/>
            </c:ext>
          </c:extLst>
        </c:ser>
        <c:ser>
          <c:idx val="1"/>
          <c:order val="1"/>
          <c:tx>
            <c:strRef>
              <c:f>Hoja1!$E$1:$E$3</c:f>
              <c:strCache>
                <c:ptCount val="3"/>
                <c:pt idx="2">
                  <c:v>Riego acumulado</c:v>
                </c:pt>
              </c:strCache>
            </c:strRef>
          </c:tx>
          <c:spPr>
            <a:ln w="190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Hoja1!$A$4:$A$146</c:f>
              <c:numCache>
                <c:formatCode>m/d/yyyy</c:formatCode>
                <c:ptCount val="143"/>
                <c:pt idx="0">
                  <c:v>44776</c:v>
                </c:pt>
                <c:pt idx="1">
                  <c:v>44777</c:v>
                </c:pt>
                <c:pt idx="2">
                  <c:v>44778</c:v>
                </c:pt>
                <c:pt idx="3">
                  <c:v>44779</c:v>
                </c:pt>
                <c:pt idx="4">
                  <c:v>44780</c:v>
                </c:pt>
                <c:pt idx="5">
                  <c:v>44781</c:v>
                </c:pt>
                <c:pt idx="6">
                  <c:v>44782</c:v>
                </c:pt>
                <c:pt idx="7">
                  <c:v>44783</c:v>
                </c:pt>
                <c:pt idx="8">
                  <c:v>44784</c:v>
                </c:pt>
                <c:pt idx="9">
                  <c:v>44785</c:v>
                </c:pt>
                <c:pt idx="10">
                  <c:v>44786</c:v>
                </c:pt>
                <c:pt idx="11">
                  <c:v>44787</c:v>
                </c:pt>
                <c:pt idx="12">
                  <c:v>44788</c:v>
                </c:pt>
                <c:pt idx="13">
                  <c:v>44789</c:v>
                </c:pt>
                <c:pt idx="14">
                  <c:v>44790</c:v>
                </c:pt>
                <c:pt idx="15">
                  <c:v>44791</c:v>
                </c:pt>
                <c:pt idx="16">
                  <c:v>44792</c:v>
                </c:pt>
                <c:pt idx="17">
                  <c:v>44793</c:v>
                </c:pt>
                <c:pt idx="18">
                  <c:v>44794</c:v>
                </c:pt>
                <c:pt idx="19">
                  <c:v>44795</c:v>
                </c:pt>
                <c:pt idx="20">
                  <c:v>44796</c:v>
                </c:pt>
                <c:pt idx="21">
                  <c:v>44797</c:v>
                </c:pt>
                <c:pt idx="22">
                  <c:v>44798</c:v>
                </c:pt>
                <c:pt idx="23">
                  <c:v>44799</c:v>
                </c:pt>
                <c:pt idx="24">
                  <c:v>44800</c:v>
                </c:pt>
                <c:pt idx="25">
                  <c:v>44801</c:v>
                </c:pt>
                <c:pt idx="26">
                  <c:v>44802</c:v>
                </c:pt>
                <c:pt idx="27">
                  <c:v>44803</c:v>
                </c:pt>
                <c:pt idx="28">
                  <c:v>44804</c:v>
                </c:pt>
                <c:pt idx="29">
                  <c:v>44805</c:v>
                </c:pt>
                <c:pt idx="30">
                  <c:v>44806</c:v>
                </c:pt>
                <c:pt idx="31">
                  <c:v>44807</c:v>
                </c:pt>
                <c:pt idx="32">
                  <c:v>44808</c:v>
                </c:pt>
                <c:pt idx="33">
                  <c:v>44809</c:v>
                </c:pt>
                <c:pt idx="34">
                  <c:v>44810</c:v>
                </c:pt>
                <c:pt idx="35">
                  <c:v>44811</c:v>
                </c:pt>
                <c:pt idx="36">
                  <c:v>44812</c:v>
                </c:pt>
                <c:pt idx="37">
                  <c:v>44813</c:v>
                </c:pt>
                <c:pt idx="38">
                  <c:v>44814</c:v>
                </c:pt>
                <c:pt idx="39">
                  <c:v>44815</c:v>
                </c:pt>
                <c:pt idx="40">
                  <c:v>44816</c:v>
                </c:pt>
                <c:pt idx="41">
                  <c:v>44817</c:v>
                </c:pt>
                <c:pt idx="42">
                  <c:v>44818</c:v>
                </c:pt>
                <c:pt idx="43">
                  <c:v>44819</c:v>
                </c:pt>
                <c:pt idx="44">
                  <c:v>44820</c:v>
                </c:pt>
                <c:pt idx="45">
                  <c:v>44821</c:v>
                </c:pt>
                <c:pt idx="46">
                  <c:v>44822</c:v>
                </c:pt>
                <c:pt idx="47">
                  <c:v>44823</c:v>
                </c:pt>
                <c:pt idx="48">
                  <c:v>44824</c:v>
                </c:pt>
                <c:pt idx="49">
                  <c:v>44825</c:v>
                </c:pt>
                <c:pt idx="50">
                  <c:v>44826</c:v>
                </c:pt>
                <c:pt idx="51">
                  <c:v>44827</c:v>
                </c:pt>
                <c:pt idx="52">
                  <c:v>44828</c:v>
                </c:pt>
                <c:pt idx="53">
                  <c:v>44829</c:v>
                </c:pt>
                <c:pt idx="54">
                  <c:v>44830</c:v>
                </c:pt>
                <c:pt idx="55">
                  <c:v>44831</c:v>
                </c:pt>
                <c:pt idx="56">
                  <c:v>44832</c:v>
                </c:pt>
                <c:pt idx="57">
                  <c:v>44833</c:v>
                </c:pt>
                <c:pt idx="58">
                  <c:v>44834</c:v>
                </c:pt>
                <c:pt idx="59">
                  <c:v>44835</c:v>
                </c:pt>
                <c:pt idx="60">
                  <c:v>44836</c:v>
                </c:pt>
                <c:pt idx="61">
                  <c:v>44837</c:v>
                </c:pt>
                <c:pt idx="62">
                  <c:v>44838</c:v>
                </c:pt>
                <c:pt idx="63">
                  <c:v>44839</c:v>
                </c:pt>
                <c:pt idx="64">
                  <c:v>44840</c:v>
                </c:pt>
                <c:pt idx="65">
                  <c:v>44841</c:v>
                </c:pt>
                <c:pt idx="66">
                  <c:v>44842</c:v>
                </c:pt>
                <c:pt idx="67">
                  <c:v>44843</c:v>
                </c:pt>
                <c:pt idx="68">
                  <c:v>44844</c:v>
                </c:pt>
                <c:pt idx="69">
                  <c:v>44845</c:v>
                </c:pt>
                <c:pt idx="70">
                  <c:v>44846</c:v>
                </c:pt>
                <c:pt idx="71">
                  <c:v>44847</c:v>
                </c:pt>
                <c:pt idx="72">
                  <c:v>44848</c:v>
                </c:pt>
                <c:pt idx="73">
                  <c:v>44849</c:v>
                </c:pt>
                <c:pt idx="74">
                  <c:v>44850</c:v>
                </c:pt>
                <c:pt idx="75">
                  <c:v>44851</c:v>
                </c:pt>
                <c:pt idx="76">
                  <c:v>44852</c:v>
                </c:pt>
                <c:pt idx="77">
                  <c:v>44853</c:v>
                </c:pt>
                <c:pt idx="78">
                  <c:v>44854</c:v>
                </c:pt>
                <c:pt idx="79">
                  <c:v>44855</c:v>
                </c:pt>
                <c:pt idx="80">
                  <c:v>44856</c:v>
                </c:pt>
                <c:pt idx="81">
                  <c:v>44857</c:v>
                </c:pt>
                <c:pt idx="82">
                  <c:v>44858</c:v>
                </c:pt>
                <c:pt idx="83">
                  <c:v>44859</c:v>
                </c:pt>
                <c:pt idx="84">
                  <c:v>44860</c:v>
                </c:pt>
                <c:pt idx="85">
                  <c:v>44861</c:v>
                </c:pt>
                <c:pt idx="86">
                  <c:v>44862</c:v>
                </c:pt>
                <c:pt idx="87">
                  <c:v>44863</c:v>
                </c:pt>
                <c:pt idx="88">
                  <c:v>44864</c:v>
                </c:pt>
                <c:pt idx="89">
                  <c:v>44865</c:v>
                </c:pt>
                <c:pt idx="90">
                  <c:v>44866</c:v>
                </c:pt>
                <c:pt idx="91">
                  <c:v>44867</c:v>
                </c:pt>
                <c:pt idx="92">
                  <c:v>44868</c:v>
                </c:pt>
                <c:pt idx="93">
                  <c:v>44869</c:v>
                </c:pt>
              </c:numCache>
            </c:numRef>
          </c:xVal>
          <c:yVal>
            <c:numRef>
              <c:f>Hoja1!$E$4:$E$146</c:f>
              <c:numCache>
                <c:formatCode>General</c:formatCode>
                <c:ptCount val="143"/>
                <c:pt idx="0">
                  <c:v>8.4168765743073042</c:v>
                </c:pt>
                <c:pt idx="1">
                  <c:v>8.4168765743073042</c:v>
                </c:pt>
                <c:pt idx="2">
                  <c:v>8.4168765743073042</c:v>
                </c:pt>
                <c:pt idx="3">
                  <c:v>8.4168765743073042</c:v>
                </c:pt>
                <c:pt idx="4">
                  <c:v>8.4168765743073042</c:v>
                </c:pt>
                <c:pt idx="5">
                  <c:v>11.887909319899244</c:v>
                </c:pt>
                <c:pt idx="6">
                  <c:v>20.8816120906801</c:v>
                </c:pt>
                <c:pt idx="7">
                  <c:v>20.8816120906801</c:v>
                </c:pt>
                <c:pt idx="8">
                  <c:v>25.390428211586901</c:v>
                </c:pt>
                <c:pt idx="9">
                  <c:v>31.54659949622166</c:v>
                </c:pt>
                <c:pt idx="10">
                  <c:v>31.54659949622166</c:v>
                </c:pt>
                <c:pt idx="11">
                  <c:v>36.734256926952142</c:v>
                </c:pt>
                <c:pt idx="12">
                  <c:v>43.894206549118387</c:v>
                </c:pt>
                <c:pt idx="13">
                  <c:v>48.371536523929471</c:v>
                </c:pt>
                <c:pt idx="14">
                  <c:v>56.287153652392945</c:v>
                </c:pt>
                <c:pt idx="15">
                  <c:v>59.804785894206546</c:v>
                </c:pt>
                <c:pt idx="16">
                  <c:v>67.799748110831231</c:v>
                </c:pt>
                <c:pt idx="17">
                  <c:v>67.799748110831231</c:v>
                </c:pt>
                <c:pt idx="18">
                  <c:v>67.799748110831231</c:v>
                </c:pt>
                <c:pt idx="19">
                  <c:v>80.361460957178835</c:v>
                </c:pt>
                <c:pt idx="20">
                  <c:v>80.361460957178835</c:v>
                </c:pt>
                <c:pt idx="21">
                  <c:v>80.361460957178835</c:v>
                </c:pt>
                <c:pt idx="22">
                  <c:v>80.361460957178835</c:v>
                </c:pt>
                <c:pt idx="23">
                  <c:v>87.114609571788407</c:v>
                </c:pt>
                <c:pt idx="24">
                  <c:v>87.114609571788407</c:v>
                </c:pt>
                <c:pt idx="25">
                  <c:v>99.658690176322409</c:v>
                </c:pt>
                <c:pt idx="26">
                  <c:v>99.658690176322409</c:v>
                </c:pt>
                <c:pt idx="27">
                  <c:v>99.658690176322409</c:v>
                </c:pt>
                <c:pt idx="28">
                  <c:v>99.658690176322409</c:v>
                </c:pt>
                <c:pt idx="29">
                  <c:v>103.27329974811082</c:v>
                </c:pt>
                <c:pt idx="30">
                  <c:v>112.17632241813601</c:v>
                </c:pt>
                <c:pt idx="31">
                  <c:v>112.17632241813601</c:v>
                </c:pt>
                <c:pt idx="32">
                  <c:v>125.31486146095716</c:v>
                </c:pt>
                <c:pt idx="33">
                  <c:v>130.9571788413098</c:v>
                </c:pt>
                <c:pt idx="34">
                  <c:v>134.42821158690174</c:v>
                </c:pt>
                <c:pt idx="35">
                  <c:v>143.59319899244329</c:v>
                </c:pt>
                <c:pt idx="36">
                  <c:v>144.75692695214101</c:v>
                </c:pt>
                <c:pt idx="37">
                  <c:v>156.1901763224181</c:v>
                </c:pt>
                <c:pt idx="38">
                  <c:v>157.83627204030222</c:v>
                </c:pt>
                <c:pt idx="39">
                  <c:v>168.81108312342565</c:v>
                </c:pt>
                <c:pt idx="40">
                  <c:v>168.81108312342565</c:v>
                </c:pt>
                <c:pt idx="41">
                  <c:v>168.81108312342565</c:v>
                </c:pt>
                <c:pt idx="42">
                  <c:v>168.81108312342565</c:v>
                </c:pt>
                <c:pt idx="43">
                  <c:v>168.81108312342565</c:v>
                </c:pt>
                <c:pt idx="44">
                  <c:v>168.81108312342565</c:v>
                </c:pt>
                <c:pt idx="45">
                  <c:v>172.76322418136016</c:v>
                </c:pt>
                <c:pt idx="46">
                  <c:v>181.7166246851385</c:v>
                </c:pt>
                <c:pt idx="47">
                  <c:v>182.54659949622163</c:v>
                </c:pt>
                <c:pt idx="48">
                  <c:v>194.22292191435764</c:v>
                </c:pt>
                <c:pt idx="49">
                  <c:v>197.81738035264479</c:v>
                </c:pt>
                <c:pt idx="50">
                  <c:v>206.7078085642317</c:v>
                </c:pt>
                <c:pt idx="51">
                  <c:v>209.23677581863976</c:v>
                </c:pt>
                <c:pt idx="52">
                  <c:v>219.29093198992439</c:v>
                </c:pt>
                <c:pt idx="53">
                  <c:v>219.29093198992439</c:v>
                </c:pt>
                <c:pt idx="54">
                  <c:v>221.05289672544077</c:v>
                </c:pt>
                <c:pt idx="55">
                  <c:v>231.90680100755665</c:v>
                </c:pt>
                <c:pt idx="56">
                  <c:v>231.90680100755665</c:v>
                </c:pt>
                <c:pt idx="57">
                  <c:v>233.64357682619644</c:v>
                </c:pt>
                <c:pt idx="58">
                  <c:v>244.52141057934506</c:v>
                </c:pt>
                <c:pt idx="59">
                  <c:v>246.29848866498739</c:v>
                </c:pt>
                <c:pt idx="60">
                  <c:v>257.18387909319898</c:v>
                </c:pt>
                <c:pt idx="61">
                  <c:v>257.18387909319898</c:v>
                </c:pt>
                <c:pt idx="62">
                  <c:v>257.18387909319898</c:v>
                </c:pt>
                <c:pt idx="63">
                  <c:v>269.79219143576825</c:v>
                </c:pt>
                <c:pt idx="64">
                  <c:v>269.80100755667507</c:v>
                </c:pt>
                <c:pt idx="65">
                  <c:v>269.80100755667507</c:v>
                </c:pt>
                <c:pt idx="66">
                  <c:v>271.40428211586902</c:v>
                </c:pt>
                <c:pt idx="67">
                  <c:v>282.42065491183882</c:v>
                </c:pt>
                <c:pt idx="68">
                  <c:v>282.42065491183882</c:v>
                </c:pt>
                <c:pt idx="69">
                  <c:v>282.42065491183882</c:v>
                </c:pt>
                <c:pt idx="70">
                  <c:v>284.18261964735518</c:v>
                </c:pt>
                <c:pt idx="71">
                  <c:v>295.00503778337531</c:v>
                </c:pt>
                <c:pt idx="72">
                  <c:v>295.00503778337531</c:v>
                </c:pt>
                <c:pt idx="73">
                  <c:v>296.38413098236776</c:v>
                </c:pt>
                <c:pt idx="74">
                  <c:v>307.14609571788412</c:v>
                </c:pt>
                <c:pt idx="75">
                  <c:v>307.14609571788412</c:v>
                </c:pt>
                <c:pt idx="76">
                  <c:v>307.14609571788412</c:v>
                </c:pt>
                <c:pt idx="77">
                  <c:v>307.14609571788412</c:v>
                </c:pt>
                <c:pt idx="78">
                  <c:v>307.14609571788412</c:v>
                </c:pt>
                <c:pt idx="79">
                  <c:v>308.86020151133499</c:v>
                </c:pt>
                <c:pt idx="80">
                  <c:v>319.68010075566747</c:v>
                </c:pt>
                <c:pt idx="81">
                  <c:v>319.68010075566747</c:v>
                </c:pt>
                <c:pt idx="82">
                  <c:v>319.68010075566747</c:v>
                </c:pt>
                <c:pt idx="83">
                  <c:v>319.68010075566747</c:v>
                </c:pt>
                <c:pt idx="84">
                  <c:v>319.68010075566747</c:v>
                </c:pt>
                <c:pt idx="85">
                  <c:v>319.68010075566747</c:v>
                </c:pt>
                <c:pt idx="86">
                  <c:v>325.95465994962211</c:v>
                </c:pt>
                <c:pt idx="87">
                  <c:v>325.95465994962211</c:v>
                </c:pt>
                <c:pt idx="88">
                  <c:v>325.95465994962211</c:v>
                </c:pt>
                <c:pt idx="89">
                  <c:v>325.95465994962211</c:v>
                </c:pt>
                <c:pt idx="90">
                  <c:v>325.95465994962211</c:v>
                </c:pt>
                <c:pt idx="91">
                  <c:v>325.95465994962211</c:v>
                </c:pt>
                <c:pt idx="92">
                  <c:v>325.95465994962211</c:v>
                </c:pt>
                <c:pt idx="93">
                  <c:v>325.95465994962211</c:v>
                </c:pt>
                <c:pt idx="94">
                  <c:v>325.95465994962211</c:v>
                </c:pt>
                <c:pt idx="95">
                  <c:v>325.95465994962211</c:v>
                </c:pt>
                <c:pt idx="96">
                  <c:v>325.95465994962211</c:v>
                </c:pt>
                <c:pt idx="97">
                  <c:v>325.95465994962211</c:v>
                </c:pt>
                <c:pt idx="98">
                  <c:v>325.95465994962211</c:v>
                </c:pt>
                <c:pt idx="99">
                  <c:v>325.95465994962211</c:v>
                </c:pt>
                <c:pt idx="100">
                  <c:v>325.95465994962211</c:v>
                </c:pt>
                <c:pt idx="101">
                  <c:v>325.95465994962211</c:v>
                </c:pt>
                <c:pt idx="102">
                  <c:v>325.95465994962211</c:v>
                </c:pt>
                <c:pt idx="103">
                  <c:v>325.95465994962211</c:v>
                </c:pt>
                <c:pt idx="104">
                  <c:v>325.95465994962211</c:v>
                </c:pt>
                <c:pt idx="105">
                  <c:v>325.95465994962211</c:v>
                </c:pt>
                <c:pt idx="106">
                  <c:v>325.95465994962211</c:v>
                </c:pt>
                <c:pt idx="107">
                  <c:v>325.95465994962211</c:v>
                </c:pt>
                <c:pt idx="108">
                  <c:v>325.95465994962211</c:v>
                </c:pt>
                <c:pt idx="109">
                  <c:v>325.95465994962211</c:v>
                </c:pt>
                <c:pt idx="110">
                  <c:v>325.95465994962211</c:v>
                </c:pt>
                <c:pt idx="111">
                  <c:v>325.95465994962211</c:v>
                </c:pt>
                <c:pt idx="112">
                  <c:v>325.95465994962211</c:v>
                </c:pt>
                <c:pt idx="113">
                  <c:v>325.95465994962211</c:v>
                </c:pt>
                <c:pt idx="114">
                  <c:v>325.95465994962211</c:v>
                </c:pt>
                <c:pt idx="115">
                  <c:v>325.95465994962211</c:v>
                </c:pt>
                <c:pt idx="116">
                  <c:v>325.95465994962211</c:v>
                </c:pt>
                <c:pt idx="117">
                  <c:v>325.95465994962211</c:v>
                </c:pt>
                <c:pt idx="118">
                  <c:v>325.95465994962211</c:v>
                </c:pt>
                <c:pt idx="119">
                  <c:v>325.95465994962211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46-4D0C-B91C-179EB4F55E96}"/>
            </c:ext>
          </c:extLst>
        </c:ser>
        <c:ser>
          <c:idx val="2"/>
          <c:order val="2"/>
          <c:tx>
            <c:strRef>
              <c:f>Hoja1!$F$1:$F$3</c:f>
              <c:strCache>
                <c:ptCount val="3"/>
                <c:pt idx="2">
                  <c:v>Recomendación INTIA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Hoja1!$A$4:$A$146</c:f>
              <c:numCache>
                <c:formatCode>m/d/yyyy</c:formatCode>
                <c:ptCount val="143"/>
                <c:pt idx="0">
                  <c:v>44776</c:v>
                </c:pt>
                <c:pt idx="1">
                  <c:v>44777</c:v>
                </c:pt>
                <c:pt idx="2">
                  <c:v>44778</c:v>
                </c:pt>
                <c:pt idx="3">
                  <c:v>44779</c:v>
                </c:pt>
                <c:pt idx="4">
                  <c:v>44780</c:v>
                </c:pt>
                <c:pt idx="5">
                  <c:v>44781</c:v>
                </c:pt>
                <c:pt idx="6">
                  <c:v>44782</c:v>
                </c:pt>
                <c:pt idx="7">
                  <c:v>44783</c:v>
                </c:pt>
                <c:pt idx="8">
                  <c:v>44784</c:v>
                </c:pt>
                <c:pt idx="9">
                  <c:v>44785</c:v>
                </c:pt>
                <c:pt idx="10">
                  <c:v>44786</c:v>
                </c:pt>
                <c:pt idx="11">
                  <c:v>44787</c:v>
                </c:pt>
                <c:pt idx="12">
                  <c:v>44788</c:v>
                </c:pt>
                <c:pt idx="13">
                  <c:v>44789</c:v>
                </c:pt>
                <c:pt idx="14">
                  <c:v>44790</c:v>
                </c:pt>
                <c:pt idx="15">
                  <c:v>44791</c:v>
                </c:pt>
                <c:pt idx="16">
                  <c:v>44792</c:v>
                </c:pt>
                <c:pt idx="17">
                  <c:v>44793</c:v>
                </c:pt>
                <c:pt idx="18">
                  <c:v>44794</c:v>
                </c:pt>
                <c:pt idx="19">
                  <c:v>44795</c:v>
                </c:pt>
                <c:pt idx="20">
                  <c:v>44796</c:v>
                </c:pt>
                <c:pt idx="21">
                  <c:v>44797</c:v>
                </c:pt>
                <c:pt idx="22">
                  <c:v>44798</c:v>
                </c:pt>
                <c:pt idx="23">
                  <c:v>44799</c:v>
                </c:pt>
                <c:pt idx="24">
                  <c:v>44800</c:v>
                </c:pt>
                <c:pt idx="25">
                  <c:v>44801</c:v>
                </c:pt>
                <c:pt idx="26">
                  <c:v>44802</c:v>
                </c:pt>
                <c:pt idx="27">
                  <c:v>44803</c:v>
                </c:pt>
                <c:pt idx="28">
                  <c:v>44804</c:v>
                </c:pt>
                <c:pt idx="29">
                  <c:v>44805</c:v>
                </c:pt>
                <c:pt idx="30">
                  <c:v>44806</c:v>
                </c:pt>
                <c:pt idx="31">
                  <c:v>44807</c:v>
                </c:pt>
                <c:pt idx="32">
                  <c:v>44808</c:v>
                </c:pt>
                <c:pt idx="33">
                  <c:v>44809</c:v>
                </c:pt>
                <c:pt idx="34">
                  <c:v>44810</c:v>
                </c:pt>
                <c:pt idx="35">
                  <c:v>44811</c:v>
                </c:pt>
                <c:pt idx="36">
                  <c:v>44812</c:v>
                </c:pt>
                <c:pt idx="37">
                  <c:v>44813</c:v>
                </c:pt>
                <c:pt idx="38">
                  <c:v>44814</c:v>
                </c:pt>
                <c:pt idx="39">
                  <c:v>44815</c:v>
                </c:pt>
                <c:pt idx="40">
                  <c:v>44816</c:v>
                </c:pt>
                <c:pt idx="41">
                  <c:v>44817</c:v>
                </c:pt>
                <c:pt idx="42">
                  <c:v>44818</c:v>
                </c:pt>
                <c:pt idx="43">
                  <c:v>44819</c:v>
                </c:pt>
                <c:pt idx="44">
                  <c:v>44820</c:v>
                </c:pt>
                <c:pt idx="45">
                  <c:v>44821</c:v>
                </c:pt>
                <c:pt idx="46">
                  <c:v>44822</c:v>
                </c:pt>
                <c:pt idx="47">
                  <c:v>44823</c:v>
                </c:pt>
                <c:pt idx="48">
                  <c:v>44824</c:v>
                </c:pt>
                <c:pt idx="49">
                  <c:v>44825</c:v>
                </c:pt>
                <c:pt idx="50">
                  <c:v>44826</c:v>
                </c:pt>
                <c:pt idx="51">
                  <c:v>44827</c:v>
                </c:pt>
                <c:pt idx="52">
                  <c:v>44828</c:v>
                </c:pt>
                <c:pt idx="53">
                  <c:v>44829</c:v>
                </c:pt>
                <c:pt idx="54">
                  <c:v>44830</c:v>
                </c:pt>
                <c:pt idx="55">
                  <c:v>44831</c:v>
                </c:pt>
                <c:pt idx="56">
                  <c:v>44832</c:v>
                </c:pt>
                <c:pt idx="57">
                  <c:v>44833</c:v>
                </c:pt>
                <c:pt idx="58">
                  <c:v>44834</c:v>
                </c:pt>
                <c:pt idx="59">
                  <c:v>44835</c:v>
                </c:pt>
                <c:pt idx="60">
                  <c:v>44836</c:v>
                </c:pt>
                <c:pt idx="61">
                  <c:v>44837</c:v>
                </c:pt>
                <c:pt idx="62">
                  <c:v>44838</c:v>
                </c:pt>
                <c:pt idx="63">
                  <c:v>44839</c:v>
                </c:pt>
                <c:pt idx="64">
                  <c:v>44840</c:v>
                </c:pt>
                <c:pt idx="65">
                  <c:v>44841</c:v>
                </c:pt>
                <c:pt idx="66">
                  <c:v>44842</c:v>
                </c:pt>
                <c:pt idx="67">
                  <c:v>44843</c:v>
                </c:pt>
                <c:pt idx="68">
                  <c:v>44844</c:v>
                </c:pt>
                <c:pt idx="69">
                  <c:v>44845</c:v>
                </c:pt>
                <c:pt idx="70">
                  <c:v>44846</c:v>
                </c:pt>
                <c:pt idx="71">
                  <c:v>44847</c:v>
                </c:pt>
                <c:pt idx="72">
                  <c:v>44848</c:v>
                </c:pt>
                <c:pt idx="73">
                  <c:v>44849</c:v>
                </c:pt>
                <c:pt idx="74">
                  <c:v>44850</c:v>
                </c:pt>
                <c:pt idx="75">
                  <c:v>44851</c:v>
                </c:pt>
                <c:pt idx="76">
                  <c:v>44852</c:v>
                </c:pt>
                <c:pt idx="77">
                  <c:v>44853</c:v>
                </c:pt>
                <c:pt idx="78">
                  <c:v>44854</c:v>
                </c:pt>
                <c:pt idx="79">
                  <c:v>44855</c:v>
                </c:pt>
                <c:pt idx="80">
                  <c:v>44856</c:v>
                </c:pt>
                <c:pt idx="81">
                  <c:v>44857</c:v>
                </c:pt>
                <c:pt idx="82">
                  <c:v>44858</c:v>
                </c:pt>
                <c:pt idx="83">
                  <c:v>44859</c:v>
                </c:pt>
                <c:pt idx="84">
                  <c:v>44860</c:v>
                </c:pt>
                <c:pt idx="85">
                  <c:v>44861</c:v>
                </c:pt>
                <c:pt idx="86">
                  <c:v>44862</c:v>
                </c:pt>
                <c:pt idx="87">
                  <c:v>44863</c:v>
                </c:pt>
                <c:pt idx="88">
                  <c:v>44864</c:v>
                </c:pt>
                <c:pt idx="89">
                  <c:v>44865</c:v>
                </c:pt>
                <c:pt idx="90">
                  <c:v>44866</c:v>
                </c:pt>
                <c:pt idx="91">
                  <c:v>44867</c:v>
                </c:pt>
                <c:pt idx="92">
                  <c:v>44868</c:v>
                </c:pt>
                <c:pt idx="93">
                  <c:v>44869</c:v>
                </c:pt>
              </c:numCache>
            </c:numRef>
          </c:xVal>
          <c:yVal>
            <c:numRef>
              <c:f>Hoja1!$F$4:$F$146</c:f>
              <c:numCache>
                <c:formatCode>General</c:formatCode>
                <c:ptCount val="143"/>
                <c:pt idx="88">
                  <c:v>297</c:v>
                </c:pt>
                <c:pt idx="89">
                  <c:v>297</c:v>
                </c:pt>
                <c:pt idx="90">
                  <c:v>297</c:v>
                </c:pt>
                <c:pt idx="91">
                  <c:v>297</c:v>
                </c:pt>
                <c:pt idx="92">
                  <c:v>297</c:v>
                </c:pt>
                <c:pt idx="93">
                  <c:v>297</c:v>
                </c:pt>
                <c:pt idx="94">
                  <c:v>297</c:v>
                </c:pt>
                <c:pt idx="95">
                  <c:v>297</c:v>
                </c:pt>
                <c:pt idx="96">
                  <c:v>297</c:v>
                </c:pt>
                <c:pt idx="97">
                  <c:v>297</c:v>
                </c:pt>
                <c:pt idx="98">
                  <c:v>297</c:v>
                </c:pt>
                <c:pt idx="99">
                  <c:v>297</c:v>
                </c:pt>
                <c:pt idx="100">
                  <c:v>297</c:v>
                </c:pt>
                <c:pt idx="101">
                  <c:v>297</c:v>
                </c:pt>
                <c:pt idx="102">
                  <c:v>297</c:v>
                </c:pt>
                <c:pt idx="103">
                  <c:v>297</c:v>
                </c:pt>
                <c:pt idx="104">
                  <c:v>297</c:v>
                </c:pt>
                <c:pt idx="105">
                  <c:v>297</c:v>
                </c:pt>
                <c:pt idx="106">
                  <c:v>297</c:v>
                </c:pt>
                <c:pt idx="107">
                  <c:v>297</c:v>
                </c:pt>
                <c:pt idx="108">
                  <c:v>297</c:v>
                </c:pt>
                <c:pt idx="109">
                  <c:v>297</c:v>
                </c:pt>
                <c:pt idx="110">
                  <c:v>297</c:v>
                </c:pt>
                <c:pt idx="111">
                  <c:v>297</c:v>
                </c:pt>
                <c:pt idx="112">
                  <c:v>297</c:v>
                </c:pt>
                <c:pt idx="113">
                  <c:v>297</c:v>
                </c:pt>
                <c:pt idx="114">
                  <c:v>297</c:v>
                </c:pt>
                <c:pt idx="115">
                  <c:v>297</c:v>
                </c:pt>
                <c:pt idx="116">
                  <c:v>297</c:v>
                </c:pt>
                <c:pt idx="117">
                  <c:v>297</c:v>
                </c:pt>
                <c:pt idx="118">
                  <c:v>297</c:v>
                </c:pt>
                <c:pt idx="119">
                  <c:v>297</c:v>
                </c:pt>
                <c:pt idx="120">
                  <c:v>8.8830329819789036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46-4D0C-B91C-179EB4F55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969296"/>
        <c:axId val="478969624"/>
      </c:scatterChart>
      <c:valAx>
        <c:axId val="47896929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8969624"/>
        <c:crosses val="autoZero"/>
        <c:crossBetween val="midCat"/>
      </c:valAx>
      <c:valAx>
        <c:axId val="478969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>
                    <a:solidFill>
                      <a:sysClr val="windowText" lastClr="000000"/>
                    </a:solidFill>
                  </a:rPr>
                  <a:t>mm</a:t>
                </a:r>
                <a:r>
                  <a:rPr lang="es-ES" sz="1200" baseline="0">
                    <a:solidFill>
                      <a:sysClr val="windowText" lastClr="000000"/>
                    </a:solidFill>
                  </a:rPr>
                  <a:t> agua</a:t>
                </a:r>
                <a:endParaRPr lang="es-ES" sz="12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8969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568711280757165"/>
          <c:y val="0.34740401327699905"/>
          <c:w val="0.29708240089725474"/>
          <c:h val="0.3648490030403459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8DD6BC90-E2BA-46E2-9374-600D5C30C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A980A2D2-F3EF-45EE-86F3-2308A31FFF9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47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D87F89E-DE14-47E7-A1D8-A8178F0F928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D171C48-4662-4243-9590-E7922E0D975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240F7768-5F06-4C2A-8609-2D71F5E4DBA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33ABD87-47DB-4085-9F73-AD564F95961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B3836BEC-7100-4A21-857F-5C4CDCDD76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B006664-9E6A-41F8-8B9E-CE90DB0F5AD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FFC8908-3945-4BA1-8BF7-60E50E5E5E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34F585F0-F00B-4B9E-BC75-664F5813304E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</a:t>
            </a:fld>
            <a:endParaRPr lang="es-ES" altLang="es-ES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38835EE5-5000-475E-A948-956473A13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670D674B-33E1-4A9A-98F9-AE9D640B6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10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ES" dirty="0"/>
              <a:t>- sensoria aporta ojos en la parte del suelo</a:t>
            </a:r>
          </a:p>
          <a:p>
            <a:r>
              <a:rPr lang="es-ES" altLang="es-ES" dirty="0"/>
              <a:t>- movimiento diferente a lo </a:t>
            </a:r>
            <a:r>
              <a:rPr lang="es-ES" altLang="es-ES" dirty="0" err="1"/>
              <a:t>laro</a:t>
            </a:r>
            <a:r>
              <a:rPr lang="es-ES" altLang="es-ES" dirty="0"/>
              <a:t> del perfil del suelo depende de la estructura</a:t>
            </a:r>
          </a:p>
          <a:p>
            <a:r>
              <a:rPr lang="es-ES" altLang="es-ES" dirty="0"/>
              <a:t>- mayor numero de </a:t>
            </a:r>
            <a:r>
              <a:rPr lang="es-ES" altLang="es-ES" dirty="0" err="1"/>
              <a:t>sensore</a:t>
            </a:r>
            <a:r>
              <a:rPr lang="es-ES" altLang="es-ES" dirty="0"/>
              <a:t> </a:t>
            </a:r>
            <a:r>
              <a:rPr lang="es-ES" altLang="es-ES" dirty="0" err="1"/>
              <a:t>spermite</a:t>
            </a:r>
            <a:r>
              <a:rPr lang="es-ES" altLang="es-ES" dirty="0"/>
              <a:t> entender dinámica del suelo</a:t>
            </a:r>
          </a:p>
          <a:p>
            <a:r>
              <a:rPr lang="es-ES" altLang="es-ES" dirty="0"/>
              <a:t>Un único sensor dificulta la extrapolación espacial</a:t>
            </a:r>
          </a:p>
        </p:txBody>
      </p:sp>
    </p:spTree>
    <p:extLst>
      <p:ext uri="{BB962C8B-B14F-4D97-AF65-F5344CB8AC3E}">
        <p14:creationId xmlns:p14="http://schemas.microsoft.com/office/powerpoint/2010/main" val="99252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11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57332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FFC8908-3945-4BA1-8BF7-60E50E5E5E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34F585F0-F00B-4B9E-BC75-664F5813304E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12</a:t>
            </a:fld>
            <a:endParaRPr lang="es-ES" altLang="es-ES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38835EE5-5000-475E-A948-956473A13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670D674B-33E1-4A9A-98F9-AE9D640B6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28923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2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70254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3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028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4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6599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5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6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4389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7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605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8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323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193A0A-E9A4-461D-98D4-3269BA8696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A45C51DA-E9B4-4672-86B9-0A2A769ED42B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9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6FD142B6-881A-42E1-88C5-9F1E512B9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F121633-1564-4FD3-92BD-5B0A21E0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ES" dirty="0"/>
              <a:t>Riego acumulado</a:t>
            </a:r>
          </a:p>
          <a:p>
            <a:r>
              <a:rPr lang="es-ES" altLang="es-ES" dirty="0"/>
              <a:t>Extracción agua planta medida por la sonda</a:t>
            </a:r>
          </a:p>
        </p:txBody>
      </p:sp>
    </p:spTree>
    <p:extLst>
      <p:ext uri="{BB962C8B-B14F-4D97-AF65-F5344CB8AC3E}">
        <p14:creationId xmlns:p14="http://schemas.microsoft.com/office/powerpoint/2010/main" val="282318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D2EC2-6D34-412C-B3F9-4A22436C6002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866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4A565-C037-471F-9672-8353D2D3E355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58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6EE73-977D-4463-B3CB-5B23702BDF56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3099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225425"/>
            <a:ext cx="9067800" cy="9429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548D0D6-2A76-4B9F-AE1C-45933673750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067F26-3674-4B90-AC75-81A078FA123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921BA1-7739-4DB4-8529-DCEA7D4385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6723F-DAC4-4C11-96F2-C80C2944D6E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2694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C3FF8-D52C-475F-9751-7C9E7EA656C1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4036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413700"/>
            <a:ext cx="8694539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3794807"/>
            <a:ext cx="8694539" cy="1240432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27BCD-B7BC-4C57-BB5A-0B1B1A224C42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5152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509521"/>
            <a:ext cx="4284266" cy="359791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509521"/>
            <a:ext cx="4284266" cy="359791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2BE8-8E92-4DF2-900A-2297552385A4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694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390073"/>
            <a:ext cx="4264576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071326"/>
            <a:ext cx="4264576" cy="304660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6" y="1390073"/>
            <a:ext cx="4285579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2071326"/>
            <a:ext cx="4285579" cy="304660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87BBB-3DD9-477B-93F8-D8D3164F73B1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0793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7A4A5-5EA1-49ED-BFE7-C830F1605FA5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7804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0972F-3E03-4FAD-ADD2-773FF9E99654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8821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28468-4550-47C4-9F19-6E617C648B15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946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7526E-62C7-45F6-ADA8-E2F109C594E0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434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8665B-6F30-41FA-B917-E93C988AB651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2320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3.sv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3E1365C-32F7-4431-AF08-D16E87366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25425"/>
            <a:ext cx="9070975" cy="1385888"/>
          </a:xfrm>
        </p:spPr>
        <p:txBody>
          <a:bodyPr>
            <a:normAutofit fontScale="90000"/>
          </a:bodyPr>
          <a:lstStyle/>
          <a:p>
            <a:pPr eaLnBrk="1"/>
            <a:r>
              <a:rPr lang="es-ES" altLang="es-ES" sz="6600" b="1">
                <a:solidFill>
                  <a:srgbClr val="009BAD"/>
                </a:solidFill>
              </a:rPr>
              <a:t>Digi</a:t>
            </a:r>
            <a:r>
              <a:rPr lang="es-ES" altLang="es-ES" sz="6600" b="1">
                <a:solidFill>
                  <a:srgbClr val="37AF7B"/>
                </a:solidFill>
              </a:rPr>
              <a:t>Agri</a:t>
            </a:r>
            <a:r>
              <a:rPr lang="es-ES" altLang="es-ES" sz="6600" b="1">
                <a:solidFill>
                  <a:srgbClr val="009BAD"/>
                </a:solidFill>
              </a:rPr>
              <a:t> </a:t>
            </a:r>
            <a:br>
              <a:rPr lang="es-ES" altLang="es-ES" sz="3200" b="1">
                <a:solidFill>
                  <a:srgbClr val="009BAD"/>
                </a:solidFill>
              </a:rPr>
            </a:br>
            <a:r>
              <a:rPr lang="es-ES" altLang="es-ES" sz="3200">
                <a:solidFill>
                  <a:srgbClr val="37AF7B"/>
                </a:solidFill>
              </a:rPr>
              <a:t>Digitalización del uso eficiente del agua de riego</a:t>
            </a:r>
          </a:p>
        </p:txBody>
      </p:sp>
      <p:sp>
        <p:nvSpPr>
          <p:cNvPr id="3075" name="Rectangle 1">
            <a:extLst>
              <a:ext uri="{FF2B5EF4-FFF2-40B4-BE49-F238E27FC236}">
                <a16:creationId xmlns:a16="http://schemas.microsoft.com/office/drawing/2014/main" id="{598CB9AB-5522-4EA7-B8EA-BF15EBB8C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914775"/>
            <a:ext cx="9070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1600" i="1"/>
              <a:t>Ayudas a proyectos piloto y al desarrollo de nuevos productos, prácticas, procesos y tecnologías en el sector agrícola, alimentario y forestal 2021</a:t>
            </a:r>
          </a:p>
          <a:p>
            <a:pPr algn="ctr" eaLnBrk="1">
              <a:spcBef>
                <a:spcPts val="25"/>
              </a:spcBef>
            </a:pPr>
            <a:r>
              <a:rPr lang="es-ES" altLang="es-ES" sz="1600" i="1"/>
              <a:t>PDR Navarra 2014-2020</a:t>
            </a:r>
          </a:p>
        </p:txBody>
      </p:sp>
      <p:sp>
        <p:nvSpPr>
          <p:cNvPr id="3076" name="Rectangle 1">
            <a:extLst>
              <a:ext uri="{FF2B5EF4-FFF2-40B4-BE49-F238E27FC236}">
                <a16:creationId xmlns:a16="http://schemas.microsoft.com/office/drawing/2014/main" id="{FFDD5C1B-0433-4FAE-B5CB-6CD7994C3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970881"/>
            <a:ext cx="90709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2400" b="1" dirty="0">
                <a:solidFill>
                  <a:schemeClr val="tx1"/>
                </a:solidFill>
              </a:rPr>
              <a:t>Agua de riego: ¿Cómo podemos mejorar la eficiencia? ¿Hay margen de ahorro?</a:t>
            </a:r>
          </a:p>
          <a:p>
            <a:pPr algn="ctr" eaLnBrk="1">
              <a:spcBef>
                <a:spcPts val="25"/>
              </a:spcBef>
            </a:pPr>
            <a:r>
              <a:rPr lang="es-ES" altLang="es-ES" sz="2400" b="1" dirty="0">
                <a:solidFill>
                  <a:schemeClr val="tx1"/>
                </a:solidFill>
              </a:rPr>
              <a:t> Jornada III: Presentación de Resultados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8971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 eaLnBrk="1"/>
            <a:r>
              <a:rPr lang="es-ES" altLang="es-ES" sz="3200" dirty="0"/>
              <a:t>MONITORIZACIÓN DE LA INFRAESTRUCTURA HIDRÁULICA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00D132-322E-4E75-ABCD-41273B79E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67" y="1137038"/>
            <a:ext cx="1891506" cy="1833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B20585-16A6-43C7-9E5F-99DC571044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20" r="29820"/>
          <a:stretch/>
        </p:blipFill>
        <p:spPr>
          <a:xfrm>
            <a:off x="4694409" y="1137611"/>
            <a:ext cx="2866183" cy="1831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7D6AFA-740E-462D-9758-5A10C4960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415" y="3074114"/>
            <a:ext cx="1934177" cy="1831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8C90D2-2AEA-4188-BD00-D83657E192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81"/>
          <a:stretch/>
        </p:blipFill>
        <p:spPr>
          <a:xfrm>
            <a:off x="7689867" y="3071200"/>
            <a:ext cx="1891506" cy="1831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F493C72C-5268-4FB6-9910-B5CDD1398D6C}"/>
              </a:ext>
            </a:extLst>
          </p:cNvPr>
          <p:cNvSpPr txBox="1">
            <a:spLocks/>
          </p:cNvSpPr>
          <p:nvPr/>
        </p:nvSpPr>
        <p:spPr>
          <a:xfrm>
            <a:off x="143768" y="2309175"/>
            <a:ext cx="4176464" cy="2328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Figura 1: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Funcionamiento y solapes ok </a:t>
            </a:r>
          </a:p>
          <a:p>
            <a:pPr>
              <a:lnSpc>
                <a:spcPct val="150000"/>
              </a:lnSpc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Figura 2: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Ligero mal solape</a:t>
            </a:r>
          </a:p>
          <a:p>
            <a:pPr>
              <a:lnSpc>
                <a:spcPct val="150000"/>
              </a:lnSpc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Figura 3: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Corte de riego repentino</a:t>
            </a:r>
          </a:p>
          <a:p>
            <a:pPr>
              <a:lnSpc>
                <a:spcPct val="150000"/>
              </a:lnSpc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Figura 4: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Ejecución de un riego sin resultado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928BFF6-DA49-47EC-B29B-34E09C1F86CB}"/>
              </a:ext>
            </a:extLst>
          </p:cNvPr>
          <p:cNvSpPr txBox="1">
            <a:spLocks/>
          </p:cNvSpPr>
          <p:nvPr/>
        </p:nvSpPr>
        <p:spPr>
          <a:xfrm>
            <a:off x="143768" y="1251099"/>
            <a:ext cx="4320480" cy="71095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700" u="sng" dirty="0"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</a:p>
          <a:p>
            <a:pPr marL="0" indent="0"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Verificar el funcionamiento del riego en tiempo real</a:t>
            </a:r>
          </a:p>
          <a:p>
            <a:pPr marL="0" indent="0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2CA35C-79FE-4B9E-8427-06F39FD24374}"/>
              </a:ext>
            </a:extLst>
          </p:cNvPr>
          <p:cNvSpPr txBox="1"/>
          <p:nvPr/>
        </p:nvSpPr>
        <p:spPr>
          <a:xfrm>
            <a:off x="4684738" y="1137038"/>
            <a:ext cx="25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411AD6-B013-465B-AA48-18891E6FDFCE}"/>
              </a:ext>
            </a:extLst>
          </p:cNvPr>
          <p:cNvSpPr txBox="1"/>
          <p:nvPr/>
        </p:nvSpPr>
        <p:spPr>
          <a:xfrm>
            <a:off x="7706159" y="1137038"/>
            <a:ext cx="259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9EEE68-74E6-4716-B231-F803E547DCD0}"/>
              </a:ext>
            </a:extLst>
          </p:cNvPr>
          <p:cNvSpPr txBox="1"/>
          <p:nvPr/>
        </p:nvSpPr>
        <p:spPr>
          <a:xfrm>
            <a:off x="5630817" y="3103938"/>
            <a:ext cx="259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ED8640D-F8B8-4F0F-9796-51D9BE14FB1E}"/>
              </a:ext>
            </a:extLst>
          </p:cNvPr>
          <p:cNvSpPr txBox="1"/>
          <p:nvPr/>
        </p:nvSpPr>
        <p:spPr>
          <a:xfrm>
            <a:off x="7706159" y="3087380"/>
            <a:ext cx="259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99595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0979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 eaLnBrk="1"/>
            <a:r>
              <a:rPr lang="es-ES" altLang="es-ES" sz="3200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97558B-15E4-4D72-93EE-582CD6DC6855}"/>
              </a:ext>
            </a:extLst>
          </p:cNvPr>
          <p:cNvSpPr txBox="1">
            <a:spLocks/>
          </p:cNvSpPr>
          <p:nvPr/>
        </p:nvSpPr>
        <p:spPr>
          <a:xfrm>
            <a:off x="179772" y="1179091"/>
            <a:ext cx="9721080" cy="3600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500" dirty="0" err="1">
                <a:latin typeface="Arial" panose="020B0604020202020204" pitchFamily="34" charset="0"/>
                <a:cs typeface="Arial" panose="020B0604020202020204" pitchFamily="34" charset="0"/>
              </a:rPr>
              <a:t>sensórica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aporta información (“ojos”) en la zona del suelo no visible.</a:t>
            </a:r>
          </a:p>
          <a:p>
            <a:pPr>
              <a:lnSpc>
                <a:spcPct val="150000"/>
              </a:lnSpc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Los sensores de humedad permiten entender la dinámica del suelo:</a:t>
            </a:r>
          </a:p>
          <a:p>
            <a:pPr lvl="1">
              <a:lnSpc>
                <a:spcPct val="150000"/>
              </a:lnSpc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Un único sensor dificulta la extrapolación espacial.</a:t>
            </a:r>
          </a:p>
          <a:p>
            <a:pPr lvl="1">
              <a:lnSpc>
                <a:spcPct val="150000"/>
              </a:lnSpc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 mayor número de sensores permite hacer una extrapolación espacial más real</a:t>
            </a:r>
            <a:r>
              <a:rPr lang="es-ES" sz="116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1531" dirty="0">
                <a:latin typeface="Arial" panose="020B0604020202020204" pitchFamily="34" charset="0"/>
                <a:cs typeface="Arial" panose="020B0604020202020204" pitchFamily="34" charset="0"/>
              </a:rPr>
              <a:t>El movimiento del agua es diferente a lo largo del perfil del suelo y además depende de la estructura de este.</a:t>
            </a:r>
          </a:p>
          <a:p>
            <a:pPr>
              <a:lnSpc>
                <a:spcPct val="150000"/>
              </a:lnSpc>
            </a:pPr>
            <a:r>
              <a:rPr lang="es-ES" sz="1531" dirty="0">
                <a:latin typeface="Arial" panose="020B0604020202020204" pitchFamily="34" charset="0"/>
                <a:cs typeface="Arial" panose="020B0604020202020204" pitchFamily="34" charset="0"/>
              </a:rPr>
              <a:t>Los sensores de humedad ayudan a la toma de decisiones del riego para una gestión más eficiente del agua.</a:t>
            </a:r>
          </a:p>
          <a:p>
            <a:pPr>
              <a:lnSpc>
                <a:spcPct val="150000"/>
              </a:lnSpc>
            </a:pPr>
            <a:r>
              <a:rPr lang="es-ES" sz="1531" dirty="0">
                <a:latin typeface="Arial" panose="020B0604020202020204" pitchFamily="34" charset="0"/>
                <a:cs typeface="Arial" panose="020B0604020202020204" pitchFamily="34" charset="0"/>
              </a:rPr>
              <a:t>Los sensores pueden aportar información en tiempo real y permiten detectar fallos en el sistema de manera más fácil.</a:t>
            </a:r>
          </a:p>
          <a:p>
            <a:pPr>
              <a:lnSpc>
                <a:spcPct val="150000"/>
              </a:lnSpc>
            </a:pPr>
            <a:endParaRPr lang="es-ES" sz="153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013" lvl="1" indent="0">
              <a:lnSpc>
                <a:spcPct val="150000"/>
              </a:lnSpc>
              <a:buNone/>
            </a:pPr>
            <a:endParaRPr lang="es-ES" sz="1169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359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3E1365C-32F7-4431-AF08-D16E87366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25425"/>
            <a:ext cx="9070975" cy="1385888"/>
          </a:xfrm>
        </p:spPr>
        <p:txBody>
          <a:bodyPr>
            <a:normAutofit fontScale="90000"/>
          </a:bodyPr>
          <a:lstStyle/>
          <a:p>
            <a:pPr eaLnBrk="1"/>
            <a:r>
              <a:rPr lang="es-ES" altLang="es-ES" sz="6600" b="1">
                <a:solidFill>
                  <a:srgbClr val="009BAD"/>
                </a:solidFill>
              </a:rPr>
              <a:t>Digi</a:t>
            </a:r>
            <a:r>
              <a:rPr lang="es-ES" altLang="es-ES" sz="6600" b="1">
                <a:solidFill>
                  <a:srgbClr val="37AF7B"/>
                </a:solidFill>
              </a:rPr>
              <a:t>Agri</a:t>
            </a:r>
            <a:r>
              <a:rPr lang="es-ES" altLang="es-ES" sz="6600" b="1">
                <a:solidFill>
                  <a:srgbClr val="009BAD"/>
                </a:solidFill>
              </a:rPr>
              <a:t> </a:t>
            </a:r>
            <a:br>
              <a:rPr lang="es-ES" altLang="es-ES" sz="3200" b="1">
                <a:solidFill>
                  <a:srgbClr val="009BAD"/>
                </a:solidFill>
              </a:rPr>
            </a:br>
            <a:r>
              <a:rPr lang="es-ES" altLang="es-ES" sz="3200">
                <a:solidFill>
                  <a:srgbClr val="37AF7B"/>
                </a:solidFill>
              </a:rPr>
              <a:t>Digitalización del uso eficiente del agua de riego</a:t>
            </a:r>
          </a:p>
        </p:txBody>
      </p:sp>
      <p:sp>
        <p:nvSpPr>
          <p:cNvPr id="3075" name="Rectangle 1">
            <a:extLst>
              <a:ext uri="{FF2B5EF4-FFF2-40B4-BE49-F238E27FC236}">
                <a16:creationId xmlns:a16="http://schemas.microsoft.com/office/drawing/2014/main" id="{598CB9AB-5522-4EA7-B8EA-BF15EBB8C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914775"/>
            <a:ext cx="9070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1600" i="1"/>
              <a:t>Ayudas a proyectos piloto y al desarrollo de nuevos productos, prácticas, procesos y tecnologías en el sector agrícola, alimentario y forestal 2021</a:t>
            </a:r>
          </a:p>
          <a:p>
            <a:pPr algn="ctr" eaLnBrk="1">
              <a:spcBef>
                <a:spcPts val="25"/>
              </a:spcBef>
            </a:pPr>
            <a:r>
              <a:rPr lang="es-ES" altLang="es-ES" sz="1600" i="1"/>
              <a:t>PDR Navarra 2014-2020</a:t>
            </a:r>
          </a:p>
        </p:txBody>
      </p:sp>
      <p:sp>
        <p:nvSpPr>
          <p:cNvPr id="3076" name="Rectangle 1">
            <a:extLst>
              <a:ext uri="{FF2B5EF4-FFF2-40B4-BE49-F238E27FC236}">
                <a16:creationId xmlns:a16="http://schemas.microsoft.com/office/drawing/2014/main" id="{FFDD5C1B-0433-4FAE-B5CB-6CD7994C3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970881"/>
            <a:ext cx="90709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2400" b="1" dirty="0">
                <a:solidFill>
                  <a:schemeClr val="tx1"/>
                </a:solidFill>
              </a:rPr>
              <a:t>Agua de riego: ¿Cómo podemos mejorar la eficiencia? ¿Hay margen de ahorro?</a:t>
            </a:r>
          </a:p>
          <a:p>
            <a:pPr algn="ctr" eaLnBrk="1">
              <a:spcBef>
                <a:spcPts val="25"/>
              </a:spcBef>
            </a:pPr>
            <a:r>
              <a:rPr lang="es-ES" altLang="es-ES" sz="2400" b="1" dirty="0">
                <a:solidFill>
                  <a:schemeClr val="tx1"/>
                </a:solidFill>
              </a:rPr>
              <a:t> Jornada III: Presentación de Resultados</a:t>
            </a:r>
          </a:p>
        </p:txBody>
      </p:sp>
    </p:spTree>
    <p:extLst>
      <p:ext uri="{BB962C8B-B14F-4D97-AF65-F5344CB8AC3E}">
        <p14:creationId xmlns:p14="http://schemas.microsoft.com/office/powerpoint/2010/main" val="3538118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3CAA768-384B-42A6-B09E-7C3605FD55AA}"/>
              </a:ext>
            </a:extLst>
          </p:cNvPr>
          <p:cNvSpPr/>
          <p:nvPr/>
        </p:nvSpPr>
        <p:spPr>
          <a:xfrm>
            <a:off x="719832" y="733358"/>
            <a:ext cx="7704981" cy="4046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BA72C7-4526-43E9-A036-55611ED7704E}"/>
              </a:ext>
            </a:extLst>
          </p:cNvPr>
          <p:cNvSpPr txBox="1"/>
          <p:nvPr/>
        </p:nvSpPr>
        <p:spPr>
          <a:xfrm>
            <a:off x="819150" y="733358"/>
            <a:ext cx="7272808" cy="437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UBICACIÓN DE LAS SONDAS</a:t>
            </a:r>
          </a:p>
          <a:p>
            <a:pPr>
              <a:lnSpc>
                <a:spcPct val="25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CONJUNTO DE ELEMENTOS PARA RECOGIDA DE DATOS</a:t>
            </a:r>
          </a:p>
          <a:p>
            <a:pPr>
              <a:lnSpc>
                <a:spcPct val="25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ANÁLISIS DE LAS GRÁFICAS DE HUMEDAD</a:t>
            </a:r>
          </a:p>
          <a:p>
            <a:pPr>
              <a:lnSpc>
                <a:spcPct val="25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CONSUMOS TOTALES</a:t>
            </a:r>
          </a:p>
          <a:p>
            <a:pPr>
              <a:lnSpc>
                <a:spcPct val="25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ANÁLISIS DE COBERTURA</a:t>
            </a:r>
          </a:p>
          <a:p>
            <a:pPr>
              <a:lnSpc>
                <a:spcPct val="25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CONCLUSIONES FINALES</a:t>
            </a:r>
          </a:p>
          <a:p>
            <a:pPr>
              <a:lnSpc>
                <a:spcPct val="25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98288"/>
            <a:ext cx="9070975" cy="611855"/>
          </a:xfrm>
        </p:spPr>
        <p:txBody>
          <a:bodyPr>
            <a:normAutofit/>
          </a:bodyPr>
          <a:lstStyle/>
          <a:p>
            <a:pPr eaLnBrk="1"/>
            <a:r>
              <a:rPr lang="es-ES" altLang="es-ES" sz="3600" b="1" u="sng" dirty="0"/>
              <a:t>ÍNDICE</a:t>
            </a:r>
          </a:p>
        </p:txBody>
      </p:sp>
      <p:pic>
        <p:nvPicPr>
          <p:cNvPr id="4" name="Gráfico 3" descr="Marcador">
            <a:extLst>
              <a:ext uri="{FF2B5EF4-FFF2-40B4-BE49-F238E27FC236}">
                <a16:creationId xmlns:a16="http://schemas.microsoft.com/office/drawing/2014/main" id="{A9E47F5E-FC94-424D-B2F6-D7CC110EC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981" y="767830"/>
            <a:ext cx="611855" cy="611855"/>
          </a:xfrm>
          <a:prstGeom prst="rect">
            <a:avLst/>
          </a:prstGeom>
        </p:spPr>
      </p:pic>
      <p:pic>
        <p:nvPicPr>
          <p:cNvPr id="7" name="Gráfico 6" descr="Gráfico de barras">
            <a:extLst>
              <a:ext uri="{FF2B5EF4-FFF2-40B4-BE49-F238E27FC236}">
                <a16:creationId xmlns:a16="http://schemas.microsoft.com/office/drawing/2014/main" id="{CB97E466-F6C9-4F66-8B9D-0ED20B004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150" y="2187203"/>
            <a:ext cx="457200" cy="457200"/>
          </a:xfrm>
          <a:prstGeom prst="rect">
            <a:avLst/>
          </a:prstGeom>
        </p:spPr>
      </p:pic>
      <p:pic>
        <p:nvPicPr>
          <p:cNvPr id="9" name="Gráfico 8" descr="Agua">
            <a:extLst>
              <a:ext uri="{FF2B5EF4-FFF2-40B4-BE49-F238E27FC236}">
                <a16:creationId xmlns:a16="http://schemas.microsoft.com/office/drawing/2014/main" id="{5A9C4D8C-CEFC-4AF8-B53B-3BFDD369B9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1336" y="2756424"/>
            <a:ext cx="457200" cy="457200"/>
          </a:xfrm>
          <a:prstGeom prst="rect">
            <a:avLst/>
          </a:prstGeom>
        </p:spPr>
      </p:pic>
      <p:pic>
        <p:nvPicPr>
          <p:cNvPr id="11" name="Gráfico 10" descr="Señal">
            <a:extLst>
              <a:ext uri="{FF2B5EF4-FFF2-40B4-BE49-F238E27FC236}">
                <a16:creationId xmlns:a16="http://schemas.microsoft.com/office/drawing/2014/main" id="{B628BF97-0381-458A-96A7-07B2CDBF4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150" y="3442004"/>
            <a:ext cx="362314" cy="362314"/>
          </a:xfrm>
          <a:prstGeom prst="rect">
            <a:avLst/>
          </a:prstGeom>
        </p:spPr>
      </p:pic>
      <p:pic>
        <p:nvPicPr>
          <p:cNvPr id="13" name="Gráfico 12" descr="Cabeza con engranajes">
            <a:extLst>
              <a:ext uri="{FF2B5EF4-FFF2-40B4-BE49-F238E27FC236}">
                <a16:creationId xmlns:a16="http://schemas.microsoft.com/office/drawing/2014/main" id="{9895A2C2-18A2-4F3D-85AB-19F045FB8F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1127" y="3996513"/>
            <a:ext cx="487409" cy="487409"/>
          </a:xfrm>
          <a:prstGeom prst="rect">
            <a:avLst/>
          </a:prstGeom>
        </p:spPr>
      </p:pic>
      <p:pic>
        <p:nvPicPr>
          <p:cNvPr id="16" name="Gráfico 15" descr="Agua">
            <a:extLst>
              <a:ext uri="{FF2B5EF4-FFF2-40B4-BE49-F238E27FC236}">
                <a16:creationId xmlns:a16="http://schemas.microsoft.com/office/drawing/2014/main" id="{070179DC-D8AD-4E34-84F8-B58236046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150" y="1571616"/>
            <a:ext cx="457200" cy="457200"/>
          </a:xfrm>
          <a:prstGeom prst="rect">
            <a:avLst/>
          </a:prstGeom>
        </p:spPr>
      </p:pic>
      <p:sp>
        <p:nvSpPr>
          <p:cNvPr id="5123" name="Rectangle 1">
            <a:extLst>
              <a:ext uri="{FF2B5EF4-FFF2-40B4-BE49-F238E27FC236}">
                <a16:creationId xmlns:a16="http://schemas.microsoft.com/office/drawing/2014/main" id="{4AED0F39-3DEB-4E30-BEEA-35B40416A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672" y="1685970"/>
            <a:ext cx="288156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1400" b="1" dirty="0">
                <a:solidFill>
                  <a:schemeClr val="bg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161319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0780" y="252196"/>
            <a:ext cx="4029845" cy="571363"/>
          </a:xfrm>
          <a:solidFill>
            <a:schemeClr val="bg1"/>
          </a:solidFill>
        </p:spPr>
        <p:txBody>
          <a:bodyPr/>
          <a:lstStyle/>
          <a:p>
            <a:pPr eaLnBrk="1"/>
            <a:r>
              <a:rPr lang="es-ES" altLang="es-ES" sz="3200" dirty="0"/>
              <a:t>UBICACIÓN SONDAS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279036-D6FD-4BC8-AB3B-79E4E044A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15" r="20522"/>
          <a:stretch/>
        </p:blipFill>
        <p:spPr>
          <a:xfrm>
            <a:off x="0" y="98971"/>
            <a:ext cx="5400600" cy="4850923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8BEB382-2F0E-47BC-8DD6-508B6EA8D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44079"/>
              </p:ext>
            </p:extLst>
          </p:nvPr>
        </p:nvGraphicFramePr>
        <p:xfrm>
          <a:off x="3456135" y="3195314"/>
          <a:ext cx="6624488" cy="175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22">
                  <a:extLst>
                    <a:ext uri="{9D8B030D-6E8A-4147-A177-3AD203B41FA5}">
                      <a16:colId xmlns:a16="http://schemas.microsoft.com/office/drawing/2014/main" val="2021936838"/>
                    </a:ext>
                  </a:extLst>
                </a:gridCol>
                <a:gridCol w="1673729">
                  <a:extLst>
                    <a:ext uri="{9D8B030D-6E8A-4147-A177-3AD203B41FA5}">
                      <a16:colId xmlns:a16="http://schemas.microsoft.com/office/drawing/2014/main" val="1755881482"/>
                    </a:ext>
                  </a:extLst>
                </a:gridCol>
                <a:gridCol w="1638515">
                  <a:extLst>
                    <a:ext uri="{9D8B030D-6E8A-4147-A177-3AD203B41FA5}">
                      <a16:colId xmlns:a16="http://schemas.microsoft.com/office/drawing/2014/main" val="2401071818"/>
                    </a:ext>
                  </a:extLst>
                </a:gridCol>
                <a:gridCol w="1656122">
                  <a:extLst>
                    <a:ext uri="{9D8B030D-6E8A-4147-A177-3AD203B41FA5}">
                      <a16:colId xmlns:a16="http://schemas.microsoft.com/office/drawing/2014/main" val="4014538575"/>
                    </a:ext>
                  </a:extLst>
                </a:gridCol>
              </a:tblGrid>
              <a:tr h="363068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ESPÁRRAGO</a:t>
                      </a:r>
                    </a:p>
                  </a:txBody>
                  <a:tcPr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BRÓCOLI</a:t>
                      </a:r>
                    </a:p>
                  </a:txBody>
                  <a:tcPr anchor="ctr">
                    <a:solidFill>
                      <a:srgbClr val="0CA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TOMATE</a:t>
                      </a:r>
                    </a:p>
                  </a:txBody>
                  <a:tcPr anchor="ctr">
                    <a:solidFill>
                      <a:srgbClr val="FF0D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832565"/>
                  </a:ext>
                </a:extLst>
              </a:tr>
              <a:tr h="54953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15/06/2022 – 20/10/2022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03/08/2022 – </a:t>
                      </a:r>
                    </a:p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23/11/2022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01/05/2023 – </a:t>
                      </a:r>
                    </a:p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15/09/2023</a:t>
                      </a:r>
                    </a:p>
                  </a:txBody>
                  <a:tcPr anchor="ctr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11483"/>
                  </a:ext>
                </a:extLst>
              </a:tr>
              <a:tr h="160845"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Puntos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473585"/>
                  </a:ext>
                </a:extLst>
              </a:tr>
              <a:tr h="521097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4367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7305C16-F84B-4E53-A8E5-EBC01974B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710" y="7689985"/>
            <a:ext cx="68626" cy="68626"/>
          </a:xfrm>
          <a:prstGeom prst="rect">
            <a:avLst/>
          </a:prstGeom>
        </p:spPr>
      </p:pic>
      <p:pic>
        <p:nvPicPr>
          <p:cNvPr id="19458" name="Picture 2" descr="Fruta de tomate rojo">
            <a:extLst>
              <a:ext uri="{FF2B5EF4-FFF2-40B4-BE49-F238E27FC236}">
                <a16:creationId xmlns:a16="http://schemas.microsoft.com/office/drawing/2014/main" id="{137A977C-4688-4B34-AC87-EA8BD884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52" y="443572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El brócoli Clip Art">
            <a:extLst>
              <a:ext uri="{FF2B5EF4-FFF2-40B4-BE49-F238E27FC236}">
                <a16:creationId xmlns:a16="http://schemas.microsoft.com/office/drawing/2014/main" id="{4B8C0C99-F2CA-4581-AF0F-9673D4E0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27" y="4433021"/>
            <a:ext cx="603028" cy="60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120A44-73A9-4835-9136-D4F47D675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384" y="4433021"/>
            <a:ext cx="404519" cy="520386"/>
          </a:xfrm>
          <a:prstGeom prst="rect">
            <a:avLst/>
          </a:prstGeom>
        </p:spPr>
      </p:pic>
      <p:pic>
        <p:nvPicPr>
          <p:cNvPr id="8" name="Gráfico 7" descr="Marcador">
            <a:extLst>
              <a:ext uri="{FF2B5EF4-FFF2-40B4-BE49-F238E27FC236}">
                <a16:creationId xmlns:a16="http://schemas.microsoft.com/office/drawing/2014/main" id="{F7D46CAF-1B54-4106-AF36-3B57FC268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0600" y="-2009"/>
            <a:ext cx="914400" cy="914400"/>
          </a:xfrm>
          <a:prstGeom prst="rect">
            <a:avLst/>
          </a:prstGeom>
        </p:spPr>
      </p:pic>
      <p:pic>
        <p:nvPicPr>
          <p:cNvPr id="19464" name="Picture 8" descr="Ilustración de Navarra Mapa De La Región De España y más Vectores Libres de  Derechos de Arte - Arte, Bandera, Conceptos - iStock">
            <a:extLst>
              <a:ext uri="{FF2B5EF4-FFF2-40B4-BE49-F238E27FC236}">
                <a16:creationId xmlns:a16="http://schemas.microsoft.com/office/drawing/2014/main" id="{D2EF155C-B828-435B-83E3-9F5255D65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5" y="912391"/>
            <a:ext cx="1832684" cy="197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áfico 14" descr="Marcador">
            <a:extLst>
              <a:ext uri="{FF2B5EF4-FFF2-40B4-BE49-F238E27FC236}">
                <a16:creationId xmlns:a16="http://schemas.microsoft.com/office/drawing/2014/main" id="{BE94F475-2702-4CD0-9C2E-830DEB5CF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17714" y="2030173"/>
            <a:ext cx="374497" cy="3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2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5425"/>
            <a:ext cx="10080625" cy="11651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/>
            <a:r>
              <a:rPr lang="es-ES" altLang="es-ES" sz="3200" dirty="0"/>
              <a:t>CONJUNTO DE ELEMENTOS PARA LA TOMA DE DATOS Y DECISIONES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DDB82E9-2791-4B39-9080-A95A7B6C540F}"/>
              </a:ext>
            </a:extLst>
          </p:cNvPr>
          <p:cNvGrpSpPr/>
          <p:nvPr/>
        </p:nvGrpSpPr>
        <p:grpSpPr>
          <a:xfrm>
            <a:off x="2339298" y="1798243"/>
            <a:ext cx="4091676" cy="1292342"/>
            <a:chOff x="4155116" y="272258"/>
            <a:chExt cx="5815437" cy="1966912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B5F2A711-50FE-4DAE-B134-A9CBEB73E334}"/>
                </a:ext>
              </a:extLst>
            </p:cNvPr>
            <p:cNvSpPr/>
            <p:nvPr/>
          </p:nvSpPr>
          <p:spPr>
            <a:xfrm rot="5400000">
              <a:off x="6079379" y="-1652005"/>
              <a:ext cx="1966912" cy="5815437"/>
            </a:xfrm>
            <a:prstGeom prst="roundRect">
              <a:avLst/>
            </a:prstGeom>
            <a:solidFill>
              <a:srgbClr val="DBB691"/>
            </a:solidFill>
            <a:ln w="38100">
              <a:solidFill>
                <a:srgbClr val="B075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/>
              <a:endParaRPr lang="es-ES" sz="148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8076E613-B7B0-48C9-875D-41F03CAE6A7F}"/>
                </a:ext>
              </a:extLst>
            </p:cNvPr>
            <p:cNvSpPr/>
            <p:nvPr/>
          </p:nvSpPr>
          <p:spPr>
            <a:xfrm>
              <a:off x="4387174" y="521349"/>
              <a:ext cx="5239740" cy="14916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/>
              <a:endParaRPr lang="es-ES" sz="148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Imagen 6" descr="https://www.fondriest.com/media/catalog/product/cache/ae8a6bc677e17d25017855202e90e7e0/s/e/sentek_00620_7.jpg">
              <a:extLst>
                <a:ext uri="{FF2B5EF4-FFF2-40B4-BE49-F238E27FC236}">
                  <a16:creationId xmlns:a16="http://schemas.microsoft.com/office/drawing/2014/main" id="{75111AE7-EC78-46B6-ABA9-250E556A7AA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887" y="565103"/>
              <a:ext cx="1156008" cy="119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SENSOR DE HUMEDAD DE SUELO TEROS-10 CABLE 5M (40939-S) | Tecfresh">
              <a:extLst>
                <a:ext uri="{FF2B5EF4-FFF2-40B4-BE49-F238E27FC236}">
                  <a16:creationId xmlns:a16="http://schemas.microsoft.com/office/drawing/2014/main" id="{ECD05E53-C887-4320-85AD-15544613E7B5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966" y="587449"/>
              <a:ext cx="1036178" cy="1101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F320814-AC6A-45E0-AE66-C9D72A7EBA0A}"/>
                </a:ext>
              </a:extLst>
            </p:cNvPr>
            <p:cNvSpPr txBox="1"/>
            <p:nvPr/>
          </p:nvSpPr>
          <p:spPr>
            <a:xfrm>
              <a:off x="4500498" y="886381"/>
              <a:ext cx="1945057" cy="83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56026"/>
              <a:r>
                <a:rPr lang="es-ES" sz="1488" cap="all" dirty="0">
                  <a:solidFill>
                    <a:prstClr val="black"/>
                  </a:solidFill>
                  <a:latin typeface="times)"/>
                </a:rPr>
                <a:t>Humedad en el suelo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5A59FC8-EE1A-49AA-8DC5-73F27924A147}"/>
                </a:ext>
              </a:extLst>
            </p:cNvPr>
            <p:cNvSpPr txBox="1"/>
            <p:nvPr/>
          </p:nvSpPr>
          <p:spPr>
            <a:xfrm>
              <a:off x="6201641" y="1650006"/>
              <a:ext cx="3042505" cy="411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56026"/>
              <a:r>
                <a:rPr lang="es-ES" sz="1158" dirty="0">
                  <a:solidFill>
                    <a:prstClr val="black"/>
                  </a:solidFill>
                  <a:latin typeface="times)"/>
                </a:rPr>
                <a:t>Sonda:     Tubular    /    Pinchos</a:t>
              </a:r>
            </a:p>
          </p:txBody>
        </p:sp>
      </p:grp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EF36342-9124-4BCC-BFAE-E45273F4C262}"/>
              </a:ext>
            </a:extLst>
          </p:cNvPr>
          <p:cNvSpPr/>
          <p:nvPr/>
        </p:nvSpPr>
        <p:spPr>
          <a:xfrm rot="5400000">
            <a:off x="3745873" y="1911457"/>
            <a:ext cx="1292344" cy="4091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/>
            <a:endParaRPr lang="es-ES" sz="148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08FA8D5-C731-4028-94EA-56AE8EE984F6}"/>
              </a:ext>
            </a:extLst>
          </p:cNvPr>
          <p:cNvSpPr/>
          <p:nvPr/>
        </p:nvSpPr>
        <p:spPr>
          <a:xfrm>
            <a:off x="2502539" y="3488011"/>
            <a:ext cx="3686654" cy="9800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/>
            <a:endParaRPr lang="es-ES" sz="14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A14154-AB23-4941-90D6-DF95FE64AFCF}"/>
              </a:ext>
            </a:extLst>
          </p:cNvPr>
          <p:cNvSpPr txBox="1"/>
          <p:nvPr/>
        </p:nvSpPr>
        <p:spPr>
          <a:xfrm>
            <a:off x="2493952" y="3688118"/>
            <a:ext cx="1555741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6026"/>
            <a:r>
              <a:rPr lang="es-ES" sz="1488" cap="all" dirty="0">
                <a:solidFill>
                  <a:prstClr val="black"/>
                </a:solidFill>
                <a:latin typeface="times)"/>
              </a:rPr>
              <a:t>Datos del hidrante</a:t>
            </a:r>
          </a:p>
        </p:txBody>
      </p:sp>
      <p:pic>
        <p:nvPicPr>
          <p:cNvPr id="14" name="Imagen 13" descr="Contador De Agua De Impulso Dn 25">
            <a:extLst>
              <a:ext uri="{FF2B5EF4-FFF2-40B4-BE49-F238E27FC236}">
                <a16:creationId xmlns:a16="http://schemas.microsoft.com/office/drawing/2014/main" id="{FE5906D2-F2C6-4AA2-AD22-594DF909E35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7680" y="3564991"/>
            <a:ext cx="995893" cy="75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XMLG010D21 TELEMECANIQUE SENSORS - Presostato | Rango de ajuste de presión:  0÷10bar; 8÷33VDC; 4÷20mA | TME - Elektroniikka komponentit">
            <a:extLst>
              <a:ext uri="{FF2B5EF4-FFF2-40B4-BE49-F238E27FC236}">
                <a16:creationId xmlns:a16="http://schemas.microsoft.com/office/drawing/2014/main" id="{DFF46B5C-33B9-4BC0-8A95-1FF68ACEEA5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13" y="3634551"/>
            <a:ext cx="962175" cy="67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85F5026-B9C1-4FED-8C79-AF1E988A275A}"/>
              </a:ext>
            </a:extLst>
          </p:cNvPr>
          <p:cNvSpPr/>
          <p:nvPr/>
        </p:nvSpPr>
        <p:spPr>
          <a:xfrm rot="10800000">
            <a:off x="215776" y="1611139"/>
            <a:ext cx="1869501" cy="3151972"/>
          </a:xfrm>
          <a:prstGeom prst="roundRect">
            <a:avLst/>
          </a:prstGeom>
          <a:solidFill>
            <a:srgbClr val="CDFF9B"/>
          </a:solidFill>
          <a:ln w="38100">
            <a:solidFill>
              <a:srgbClr val="84F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/>
            <a:endParaRPr lang="es-ES" sz="14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C874C66-4CE0-4C1C-BAA7-6FB776E6417D}"/>
              </a:ext>
            </a:extLst>
          </p:cNvPr>
          <p:cNvSpPr/>
          <p:nvPr/>
        </p:nvSpPr>
        <p:spPr>
          <a:xfrm rot="5400000">
            <a:off x="-194849" y="2483251"/>
            <a:ext cx="2693991" cy="14177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/>
            <a:endParaRPr lang="es-ES" sz="14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07E8202-A70D-44C2-8C2D-9F76ED0BF434}"/>
              </a:ext>
            </a:extLst>
          </p:cNvPr>
          <p:cNvSpPr txBox="1"/>
          <p:nvPr/>
        </p:nvSpPr>
        <p:spPr>
          <a:xfrm>
            <a:off x="274448" y="1910726"/>
            <a:ext cx="177550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6026"/>
            <a:r>
              <a:rPr lang="es-ES" sz="1984" cap="all" dirty="0">
                <a:solidFill>
                  <a:prstClr val="black"/>
                </a:solidFill>
                <a:latin typeface="times)"/>
              </a:rPr>
              <a:t>EQUIPOS</a:t>
            </a:r>
            <a:endParaRPr lang="es-ES" sz="1488" cap="all" dirty="0">
              <a:solidFill>
                <a:prstClr val="black"/>
              </a:solidFill>
              <a:latin typeface="times)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EC17AF5-601B-4AAD-8ED4-A0B82198694E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2756" l="9992" r="89970">
                        <a14:foregroundMark x1="50874" y1="71175" x2="50874" y2="71175"/>
                        <a14:foregroundMark x1="68693" y1="87943" x2="47606" y2="89311"/>
                        <a14:foregroundMark x1="51026" y1="92756" x2="46809" y2="92756"/>
                        <a14:foregroundMark x1="52432" y1="75633" x2="48594" y2="66008"/>
                        <a14:foregroundMark x1="39970" y1="52330" x2="37956" y2="48582"/>
                        <a14:foregroundMark x1="29141" y1="17528" x2="18085" y2="15147"/>
                        <a14:foregroundMark x1="11854" y1="18338" x2="10258" y2="16464"/>
                        <a14:foregroundMark x1="49012" y1="13019" x2="50190" y2="17021"/>
                        <a14:foregroundMark x1="30319" y1="91945" x2="25722" y2="91945"/>
                        <a14:foregroundMark x1="51824" y1="11651" x2="45403" y2="1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" t="9061" r="9141" b="4614"/>
          <a:stretch/>
        </p:blipFill>
        <p:spPr bwMode="auto">
          <a:xfrm rot="10800000">
            <a:off x="505884" y="3574109"/>
            <a:ext cx="1292501" cy="837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41593A9-B648-4E90-94D1-A5D517728BED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70" l="4939" r="91261">
                        <a14:foregroundMark x1="14780" y1="16717" x2="8435" y2="37842"/>
                        <a14:foregroundMark x1="8435" y1="37842" x2="8625" y2="45187"/>
                        <a14:foregroundMark x1="14780" y1="24671" x2="47910" y2="19453"/>
                        <a14:foregroundMark x1="47910" y1="19453" x2="60220" y2="19453"/>
                        <a14:foregroundMark x1="21353" y1="15350" x2="57219" y2="12614"/>
                        <a14:foregroundMark x1="57219" y1="12614" x2="69035" y2="12614"/>
                        <a14:foregroundMark x1="67591" y1="13171" x2="84233" y2="13171"/>
                        <a14:foregroundMark x1="84233" y1="13171" x2="90084" y2="31763"/>
                        <a14:foregroundMark x1="90084" y1="31763" x2="91299" y2="52432"/>
                        <a14:foregroundMark x1="91299" y1="52432" x2="78685" y2="69858"/>
                        <a14:foregroundMark x1="63070" y1="78369" x2="22606" y2="77508"/>
                        <a14:foregroundMark x1="10486" y1="34245" x2="10068" y2="67376"/>
                        <a14:foregroundMark x1="4939" y1="24113" x2="5357" y2="61348"/>
                        <a14:foregroundMark x1="19529" y1="26039" x2="23214" y2="50659"/>
                        <a14:foregroundMark x1="60220" y1="25481" x2="69453" y2="40983"/>
                        <a14:foregroundMark x1="69453" y1="40983" x2="69453" y2="41084"/>
                        <a14:backgroundMark x1="3913" y1="70111" x2="3305" y2="67680"/>
                        <a14:backgroundMark x1="2660" y1="55623" x2="2660" y2="63273"/>
                        <a14:backgroundMark x1="91451" y1="77812" x2="93693" y2="70973"/>
                        <a14:backgroundMark x1="2660" y1="52584" x2="3305" y2="62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" t="7244" r="3117" b="16483"/>
          <a:stretch/>
        </p:blipFill>
        <p:spPr bwMode="auto">
          <a:xfrm rot="60000">
            <a:off x="585819" y="2589595"/>
            <a:ext cx="1145708" cy="670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B799B8F-D511-4302-AA2A-BDC2343B02E9}"/>
              </a:ext>
            </a:extLst>
          </p:cNvPr>
          <p:cNvSpPr txBox="1"/>
          <p:nvPr/>
        </p:nvSpPr>
        <p:spPr>
          <a:xfrm>
            <a:off x="874045" y="2276358"/>
            <a:ext cx="552962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6026"/>
            <a:r>
              <a:rPr lang="es-ES" sz="1158" u="sng" dirty="0">
                <a:solidFill>
                  <a:prstClr val="black"/>
                </a:solidFill>
                <a:latin typeface="times)"/>
              </a:rPr>
              <a:t>H30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70C364E-2B04-4402-AA24-E5335D43D29A}"/>
              </a:ext>
            </a:extLst>
          </p:cNvPr>
          <p:cNvSpPr txBox="1"/>
          <p:nvPr/>
        </p:nvSpPr>
        <p:spPr>
          <a:xfrm>
            <a:off x="911712" y="3270819"/>
            <a:ext cx="493923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6026"/>
            <a:r>
              <a:rPr lang="es-ES" sz="1158" u="sng" dirty="0">
                <a:solidFill>
                  <a:prstClr val="black"/>
                </a:solidFill>
                <a:latin typeface="times)"/>
              </a:rPr>
              <a:t>H90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73A63DF-5D11-4F53-A1E5-8F2821A02954}"/>
              </a:ext>
            </a:extLst>
          </p:cNvPr>
          <p:cNvSpPr txBox="1"/>
          <p:nvPr/>
        </p:nvSpPr>
        <p:spPr>
          <a:xfrm>
            <a:off x="3779208" y="4221079"/>
            <a:ext cx="2578424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/>
            <a:r>
              <a:rPr lang="es-ES" sz="1158" dirty="0">
                <a:solidFill>
                  <a:prstClr val="black"/>
                </a:solidFill>
                <a:latin typeface="times)"/>
              </a:rPr>
              <a:t>  Caudalímetro       /        Presostato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D066B1E-929A-4144-B19F-60F82ED0875E}"/>
              </a:ext>
            </a:extLst>
          </p:cNvPr>
          <p:cNvSpPr/>
          <p:nvPr/>
        </p:nvSpPr>
        <p:spPr>
          <a:xfrm rot="5400000">
            <a:off x="7094474" y="1479795"/>
            <a:ext cx="2609089" cy="33397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/>
            <a:endParaRPr lang="es-ES" sz="14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FBEAF9DE-F757-4495-AEA1-5C34DC2843DE}"/>
              </a:ext>
            </a:extLst>
          </p:cNvPr>
          <p:cNvSpPr/>
          <p:nvPr/>
        </p:nvSpPr>
        <p:spPr>
          <a:xfrm>
            <a:off x="6892414" y="2008791"/>
            <a:ext cx="3009138" cy="2299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/>
            <a:endParaRPr lang="es-ES" sz="148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47C5AC-6C87-4F27-939A-E504D0529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9" y="3094107"/>
            <a:ext cx="2787247" cy="1080887"/>
          </a:xfrm>
          <a:prstGeom prst="rect">
            <a:avLst/>
          </a:prstGeom>
          <a:ln w="76200">
            <a:noFill/>
          </a:ln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3065C37-440A-40E5-AF41-B9164452D5E3}"/>
              </a:ext>
            </a:extLst>
          </p:cNvPr>
          <p:cNvSpPr txBox="1"/>
          <p:nvPr/>
        </p:nvSpPr>
        <p:spPr>
          <a:xfrm>
            <a:off x="7196522" y="2225323"/>
            <a:ext cx="244083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6026"/>
            <a:r>
              <a:rPr lang="es-ES" sz="1488" cap="all" dirty="0">
                <a:solidFill>
                  <a:prstClr val="black"/>
                </a:solidFill>
                <a:latin typeface="times)"/>
              </a:rPr>
              <a:t>CONECTIVIDAD</a:t>
            </a:r>
          </a:p>
          <a:p>
            <a:pPr algn="ctr" defTabSz="756026"/>
            <a:r>
              <a:rPr lang="es-ES" sz="1488" cap="all" dirty="0">
                <a:solidFill>
                  <a:prstClr val="black"/>
                </a:solidFill>
                <a:latin typeface="times)"/>
              </a:rPr>
              <a:t>EQUIPOS - PLATAFORMA</a:t>
            </a:r>
          </a:p>
        </p:txBody>
      </p:sp>
    </p:spTree>
    <p:extLst>
      <p:ext uri="{BB962C8B-B14F-4D97-AF65-F5344CB8AC3E}">
        <p14:creationId xmlns:p14="http://schemas.microsoft.com/office/powerpoint/2010/main" val="22219826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0979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 eaLnBrk="1"/>
            <a:r>
              <a:rPr lang="es-ES" altLang="es-ES" sz="3200" dirty="0"/>
              <a:t>ANÁLISIS DE LAS GRÁFICAS DE HUMEDAD: </a:t>
            </a:r>
            <a:r>
              <a:rPr lang="es-ES" altLang="es-ES" sz="3200" dirty="0">
                <a:solidFill>
                  <a:srgbClr val="FF0D0D"/>
                </a:solidFill>
              </a:rPr>
              <a:t>TOMATE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9A51B2-22AD-4C3F-B649-0E00D205A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04"/>
          <a:stretch/>
        </p:blipFill>
        <p:spPr>
          <a:xfrm>
            <a:off x="2520032" y="1202183"/>
            <a:ext cx="7560593" cy="17505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6B1044-CC2F-462A-BC1E-18A2370F90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144" b="31418"/>
          <a:stretch/>
        </p:blipFill>
        <p:spPr>
          <a:xfrm>
            <a:off x="2520032" y="3047392"/>
            <a:ext cx="7544366" cy="1750567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ACBA2CF-7A4F-4919-AD31-DFBB17FA08DB}"/>
              </a:ext>
            </a:extLst>
          </p:cNvPr>
          <p:cNvSpPr txBox="1">
            <a:spLocks/>
          </p:cNvSpPr>
          <p:nvPr/>
        </p:nvSpPr>
        <p:spPr>
          <a:xfrm>
            <a:off x="143768" y="1211605"/>
            <a:ext cx="2229436" cy="35979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</a:p>
          <a:p>
            <a:pPr marL="0" indent="0" algn="ctr">
              <a:buNone/>
            </a:pPr>
            <a:endParaRPr lang="es-E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Riego por goteo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Zona muy pedregosa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Sonda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Sentek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Poca sensibilidad por tipo de riego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Observar el sensor de 15 cm vs. 25 cm </a:t>
            </a:r>
          </a:p>
        </p:txBody>
      </p:sp>
      <p:pic>
        <p:nvPicPr>
          <p:cNvPr id="7" name="Imagen 6" descr="https://www.fondriest.com/media/catalog/product/cache/ae8a6bc677e17d25017855202e90e7e0/s/e/sentek_00620_7.jpg">
            <a:extLst>
              <a:ext uri="{FF2B5EF4-FFF2-40B4-BE49-F238E27FC236}">
                <a16:creationId xmlns:a16="http://schemas.microsoft.com/office/drawing/2014/main" id="{B0FED108-EF23-4F68-B14F-E06D533167C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36" y="2259211"/>
            <a:ext cx="936105" cy="94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0979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 eaLnBrk="1"/>
            <a:r>
              <a:rPr lang="es-ES" altLang="es-ES" sz="3200" dirty="0"/>
              <a:t>ANÁLISIS DE LAS GRÁFICAS DE HUMEDAD: </a:t>
            </a:r>
            <a:r>
              <a:rPr lang="es-ES" altLang="es-ES" sz="3200" dirty="0">
                <a:solidFill>
                  <a:srgbClr val="FF0D0D"/>
                </a:solidFill>
              </a:rPr>
              <a:t>TOMATE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ACBA2CF-7A4F-4919-AD31-DFBB17FA08DB}"/>
              </a:ext>
            </a:extLst>
          </p:cNvPr>
          <p:cNvSpPr txBox="1">
            <a:spLocks/>
          </p:cNvSpPr>
          <p:nvPr/>
        </p:nvSpPr>
        <p:spPr>
          <a:xfrm>
            <a:off x="143768" y="1211604"/>
            <a:ext cx="2160240" cy="3669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</a:p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Riego por goteo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Zona pedregosa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Sonda TEROS 10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Poca sensibilidad por tipo de riego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Menos humedad a 30 que a 15 cm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E21E06-20CE-4022-A7BE-73EAD6655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978"/>
          <a:stretch/>
        </p:blipFill>
        <p:spPr>
          <a:xfrm>
            <a:off x="2376016" y="1211605"/>
            <a:ext cx="7635629" cy="16956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EC1D59-D8B7-4D26-AA73-922E8759A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136" b="22951"/>
          <a:stretch/>
        </p:blipFill>
        <p:spPr>
          <a:xfrm>
            <a:off x="2448024" y="3010561"/>
            <a:ext cx="7347618" cy="1870965"/>
          </a:xfrm>
          <a:prstGeom prst="rect">
            <a:avLst/>
          </a:prstGeom>
        </p:spPr>
      </p:pic>
      <p:pic>
        <p:nvPicPr>
          <p:cNvPr id="9" name="Imagen 8" descr="SENSOR DE HUMEDAD DE SUELO TEROS-10 CABLE 5M (40939-S) | Tecfresh">
            <a:extLst>
              <a:ext uri="{FF2B5EF4-FFF2-40B4-BE49-F238E27FC236}">
                <a16:creationId xmlns:a16="http://schemas.microsoft.com/office/drawing/2014/main" id="{29BC9F1B-6B2F-48C3-A2A9-A1AF20E1FAB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29" y="1862866"/>
            <a:ext cx="1008113" cy="955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873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0979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 eaLnBrk="1"/>
            <a:r>
              <a:rPr lang="es-ES" altLang="es-ES" sz="3200" dirty="0"/>
              <a:t>ANÁLISIS DE LAS GRÁFICAS DE HUMEDAD: </a:t>
            </a:r>
            <a:r>
              <a:rPr lang="es-ES" altLang="es-ES" sz="3200" dirty="0">
                <a:solidFill>
                  <a:srgbClr val="FF0D0D"/>
                </a:solidFill>
              </a:rPr>
              <a:t>TOMATE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BD4E608-951E-4B1E-A921-2E9825715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753" y="1196594"/>
            <a:ext cx="7128545" cy="2168969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4C1D7F7-A070-4698-B0D6-72170D590119}"/>
              </a:ext>
            </a:extLst>
          </p:cNvPr>
          <p:cNvSpPr txBox="1">
            <a:spLocks/>
          </p:cNvSpPr>
          <p:nvPr/>
        </p:nvSpPr>
        <p:spPr>
          <a:xfrm>
            <a:off x="143767" y="1211604"/>
            <a:ext cx="2592289" cy="3669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600" u="sng" dirty="0"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</a:p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Menor sensibilidad de la propia sonda</a:t>
            </a:r>
          </a:p>
          <a:p>
            <a:pPr lvl="1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Deterioro sonda</a:t>
            </a:r>
          </a:p>
          <a:p>
            <a:pPr lvl="1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Piedra próxima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Podría considerarse que llega menos humedad a 30 cm por el tipo de riego 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Se aprecian muy bien los 4 ciclos continuos de riego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241B71-D840-4E68-8FDD-D4C01D7DA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00" y="3365563"/>
            <a:ext cx="1575377" cy="1575377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E577989-8F91-43F6-B513-7390F1C50A7C}"/>
              </a:ext>
            </a:extLst>
          </p:cNvPr>
          <p:cNvGrpSpPr/>
          <p:nvPr/>
        </p:nvGrpSpPr>
        <p:grpSpPr>
          <a:xfrm>
            <a:off x="7285570" y="3771379"/>
            <a:ext cx="694059" cy="214177"/>
            <a:chOff x="3914205" y="3917242"/>
            <a:chExt cx="1720929" cy="521645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6D8D5D4-67A6-48DE-A52B-E685A38EE6E8}"/>
                </a:ext>
              </a:extLst>
            </p:cNvPr>
            <p:cNvSpPr/>
            <p:nvPr/>
          </p:nvSpPr>
          <p:spPr>
            <a:xfrm>
              <a:off x="4663026" y="4288927"/>
              <a:ext cx="972108" cy="720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D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F979008-5CFE-4503-89BF-7F5005FCE218}"/>
                </a:ext>
              </a:extLst>
            </p:cNvPr>
            <p:cNvSpPr/>
            <p:nvPr/>
          </p:nvSpPr>
          <p:spPr>
            <a:xfrm>
              <a:off x="4654599" y="3987403"/>
              <a:ext cx="972108" cy="720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D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D6A3C2A4-3168-4FE7-B3FD-EC51716B7551}"/>
                </a:ext>
              </a:extLst>
            </p:cNvPr>
            <p:cNvSpPr/>
            <p:nvPr/>
          </p:nvSpPr>
          <p:spPr>
            <a:xfrm>
              <a:off x="3914205" y="3917242"/>
              <a:ext cx="972108" cy="52164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D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5713740-8DEF-4DAE-8DD7-02944BB41CFB}"/>
              </a:ext>
            </a:extLst>
          </p:cNvPr>
          <p:cNvGrpSpPr/>
          <p:nvPr/>
        </p:nvGrpSpPr>
        <p:grpSpPr>
          <a:xfrm>
            <a:off x="7285570" y="4233067"/>
            <a:ext cx="694059" cy="214177"/>
            <a:chOff x="3914205" y="3917242"/>
            <a:chExt cx="1720929" cy="521645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73E04D2-394E-4E62-A0FA-102C69FFC522}"/>
                </a:ext>
              </a:extLst>
            </p:cNvPr>
            <p:cNvSpPr/>
            <p:nvPr/>
          </p:nvSpPr>
          <p:spPr>
            <a:xfrm>
              <a:off x="4663026" y="4288927"/>
              <a:ext cx="972108" cy="720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D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55590EA-3575-43BC-BBE4-EBD881FBFBAE}"/>
                </a:ext>
              </a:extLst>
            </p:cNvPr>
            <p:cNvSpPr/>
            <p:nvPr/>
          </p:nvSpPr>
          <p:spPr>
            <a:xfrm>
              <a:off x="4654599" y="3987403"/>
              <a:ext cx="972108" cy="720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D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965A5301-DDC3-4695-913E-88D6A6BD93E0}"/>
                </a:ext>
              </a:extLst>
            </p:cNvPr>
            <p:cNvSpPr/>
            <p:nvPr/>
          </p:nvSpPr>
          <p:spPr>
            <a:xfrm>
              <a:off x="3914205" y="3917242"/>
              <a:ext cx="972108" cy="52164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D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2CA31501-6457-48DB-BD5A-E9A290E2280B}"/>
              </a:ext>
            </a:extLst>
          </p:cNvPr>
          <p:cNvSpPr/>
          <p:nvPr/>
        </p:nvSpPr>
        <p:spPr>
          <a:xfrm>
            <a:off x="6949440" y="3880687"/>
            <a:ext cx="345440" cy="427153"/>
          </a:xfrm>
          <a:custGeom>
            <a:avLst/>
            <a:gdLst>
              <a:gd name="connsiteX0" fmla="*/ 345440 w 345440"/>
              <a:gd name="connsiteY0" fmla="*/ 20753 h 427153"/>
              <a:gd name="connsiteX1" fmla="*/ 152400 w 345440"/>
              <a:gd name="connsiteY1" fmla="*/ 30913 h 427153"/>
              <a:gd name="connsiteX2" fmla="*/ 162560 w 345440"/>
              <a:gd name="connsiteY2" fmla="*/ 315393 h 427153"/>
              <a:gd name="connsiteX3" fmla="*/ 0 w 345440"/>
              <a:gd name="connsiteY3" fmla="*/ 427153 h 4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" h="427153">
                <a:moveTo>
                  <a:pt x="345440" y="20753"/>
                </a:moveTo>
                <a:cubicBezTo>
                  <a:pt x="264160" y="1279"/>
                  <a:pt x="182880" y="-18194"/>
                  <a:pt x="152400" y="30913"/>
                </a:cubicBezTo>
                <a:cubicBezTo>
                  <a:pt x="121920" y="80020"/>
                  <a:pt x="187960" y="249353"/>
                  <a:pt x="162560" y="315393"/>
                </a:cubicBezTo>
                <a:cubicBezTo>
                  <a:pt x="137160" y="381433"/>
                  <a:pt x="130387" y="393286"/>
                  <a:pt x="0" y="427153"/>
                </a:cubicBezTo>
              </a:path>
            </a:pathLst>
          </a:custGeom>
          <a:noFill/>
          <a:ln w="285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E1C16C1-0C3D-49B2-94A2-95B36A54BA8F}"/>
              </a:ext>
            </a:extLst>
          </p:cNvPr>
          <p:cNvSpPr/>
          <p:nvPr/>
        </p:nvSpPr>
        <p:spPr>
          <a:xfrm>
            <a:off x="6982114" y="4341774"/>
            <a:ext cx="345440" cy="427153"/>
          </a:xfrm>
          <a:custGeom>
            <a:avLst/>
            <a:gdLst>
              <a:gd name="connsiteX0" fmla="*/ 345440 w 345440"/>
              <a:gd name="connsiteY0" fmla="*/ 20753 h 427153"/>
              <a:gd name="connsiteX1" fmla="*/ 152400 w 345440"/>
              <a:gd name="connsiteY1" fmla="*/ 30913 h 427153"/>
              <a:gd name="connsiteX2" fmla="*/ 162560 w 345440"/>
              <a:gd name="connsiteY2" fmla="*/ 315393 h 427153"/>
              <a:gd name="connsiteX3" fmla="*/ 0 w 345440"/>
              <a:gd name="connsiteY3" fmla="*/ 427153 h 4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" h="427153">
                <a:moveTo>
                  <a:pt x="345440" y="20753"/>
                </a:moveTo>
                <a:cubicBezTo>
                  <a:pt x="264160" y="1279"/>
                  <a:pt x="182880" y="-18194"/>
                  <a:pt x="152400" y="30913"/>
                </a:cubicBezTo>
                <a:cubicBezTo>
                  <a:pt x="121920" y="80020"/>
                  <a:pt x="187960" y="249353"/>
                  <a:pt x="162560" y="315393"/>
                </a:cubicBezTo>
                <a:cubicBezTo>
                  <a:pt x="137160" y="381433"/>
                  <a:pt x="130387" y="393286"/>
                  <a:pt x="0" y="427153"/>
                </a:cubicBezTo>
              </a:path>
            </a:pathLst>
          </a:custGeom>
          <a:noFill/>
          <a:ln w="285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6270FBA-3D19-4DE0-A916-A61D6F9CED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35" b="25350"/>
          <a:stretch/>
        </p:blipFill>
        <p:spPr>
          <a:xfrm>
            <a:off x="5477502" y="3379188"/>
            <a:ext cx="1381529" cy="157225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D41E3D9-6FE3-4446-AF55-25E138140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219" y="3450272"/>
            <a:ext cx="2499482" cy="14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11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0979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 eaLnBrk="1"/>
            <a:r>
              <a:rPr lang="es-ES" altLang="es-ES" sz="3200" dirty="0"/>
              <a:t>ANÁLISIS DE LAS GRÁFICAS DE HUMEDAD: </a:t>
            </a:r>
            <a:r>
              <a:rPr lang="es-ES" altLang="es-ES" sz="3200" dirty="0">
                <a:solidFill>
                  <a:schemeClr val="accent4"/>
                </a:solidFill>
              </a:rPr>
              <a:t>ESPÁRRAGO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ACBA2CF-7A4F-4919-AD31-DFBB17FA08DB}"/>
              </a:ext>
            </a:extLst>
          </p:cNvPr>
          <p:cNvSpPr txBox="1">
            <a:spLocks/>
          </p:cNvSpPr>
          <p:nvPr/>
        </p:nvSpPr>
        <p:spPr>
          <a:xfrm>
            <a:off x="130919" y="1765072"/>
            <a:ext cx="2664297" cy="24877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</a:p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Riego por goteo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Sonda TEROS 10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12 h cada 2-3 semanas</a:t>
            </a:r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2C24FA53-350F-4D56-93E7-7E7AD414D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167" b="21192"/>
          <a:stretch/>
        </p:blipFill>
        <p:spPr>
          <a:xfrm>
            <a:off x="2880071" y="1165508"/>
            <a:ext cx="7056785" cy="18439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763E02-1EBE-4BCE-BF39-B9D42BA6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94" b="19943"/>
          <a:stretch/>
        </p:blipFill>
        <p:spPr>
          <a:xfrm>
            <a:off x="2880071" y="3008955"/>
            <a:ext cx="7056786" cy="19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524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690C4B1-B8D5-4987-B81D-A4391C1D75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768898"/>
              </p:ext>
            </p:extLst>
          </p:nvPr>
        </p:nvGraphicFramePr>
        <p:xfrm>
          <a:off x="3312120" y="1018996"/>
          <a:ext cx="6120680" cy="3983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22" name="Rectangle 1">
            <a:extLst>
              <a:ext uri="{FF2B5EF4-FFF2-40B4-BE49-F238E27FC236}">
                <a16:creationId xmlns:a16="http://schemas.microsoft.com/office/drawing/2014/main" id="{E10932AA-FB04-4D44-AC78-A510E967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0979"/>
            <a:ext cx="10080625" cy="88165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altLang="es-ES" sz="3200" dirty="0"/>
              <a:t>Riego total vs. INTIA vs. Sonda : </a:t>
            </a:r>
            <a:r>
              <a:rPr lang="es-ES" altLang="es-ES" sz="3200" dirty="0">
                <a:solidFill>
                  <a:srgbClr val="0CAC0C"/>
                </a:solidFill>
              </a:rPr>
              <a:t>BRÓCOLI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ACBA2CF-7A4F-4919-AD31-DFBB17FA08DB}"/>
              </a:ext>
            </a:extLst>
          </p:cNvPr>
          <p:cNvSpPr txBox="1">
            <a:spLocks/>
          </p:cNvSpPr>
          <p:nvPr/>
        </p:nvSpPr>
        <p:spPr>
          <a:xfrm>
            <a:off x="143766" y="1211605"/>
            <a:ext cx="3024338" cy="35979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500" u="sng" dirty="0"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</a:p>
          <a:p>
            <a:pPr marL="0" indent="0" algn="ctr">
              <a:buNone/>
            </a:pPr>
            <a:endParaRPr lang="es-E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Riego acumulado supone un 9% más que la recomendación de INTIA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Recomendaciones ligeramente superiores a la extracción de la planta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Extracción = Aporte ajustados durante el primer mes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Resto de meses             Aporte &gt; Extracción</a:t>
            </a:r>
          </a:p>
        </p:txBody>
      </p:sp>
      <p:pic>
        <p:nvPicPr>
          <p:cNvPr id="22530" name="Picture 2" descr="INTIA | Sociedades Públicas de Navarra">
            <a:extLst>
              <a:ext uri="{FF2B5EF4-FFF2-40B4-BE49-F238E27FC236}">
                <a16:creationId xmlns:a16="http://schemas.microsoft.com/office/drawing/2014/main" id="{758F3CFB-9AA5-4349-8CD0-3F0311C0D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0344"/>
          <a:stretch/>
        </p:blipFill>
        <p:spPr bwMode="auto">
          <a:xfrm>
            <a:off x="8761916" y="1503123"/>
            <a:ext cx="1318709" cy="30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2" descr="Flecha recta">
            <a:extLst>
              <a:ext uri="{FF2B5EF4-FFF2-40B4-BE49-F238E27FC236}">
                <a16:creationId xmlns:a16="http://schemas.microsoft.com/office/drawing/2014/main" id="{F736241C-E715-4CEF-A838-B49AF96E4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616" y="1467123"/>
            <a:ext cx="432048" cy="43204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B4EA8E-E136-48F6-B186-6BB0B1EFB717}"/>
              </a:ext>
            </a:extLst>
          </p:cNvPr>
          <p:cNvSpPr txBox="1"/>
          <p:nvPr/>
        </p:nvSpPr>
        <p:spPr>
          <a:xfrm>
            <a:off x="8208664" y="1503123"/>
            <a:ext cx="553252" cy="30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297</a:t>
            </a:r>
          </a:p>
        </p:txBody>
      </p:sp>
    </p:spTree>
    <p:extLst>
      <p:ext uri="{BB962C8B-B14F-4D97-AF65-F5344CB8AC3E}">
        <p14:creationId xmlns:p14="http://schemas.microsoft.com/office/powerpoint/2010/main" val="2199994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428613E2A11F45980D18FA105E3055" ma:contentTypeVersion="11" ma:contentTypeDescription="Crear nuevo documento." ma:contentTypeScope="" ma:versionID="39b24446aa8d305ed89cf0ceb79638bd">
  <xsd:schema xmlns:xsd="http://www.w3.org/2001/XMLSchema" xmlns:xs="http://www.w3.org/2001/XMLSchema" xmlns:p="http://schemas.microsoft.com/office/2006/metadata/properties" xmlns:ns2="6739f4d7-0a68-486d-880d-fcd5ad28b225" xmlns:ns3="75d63e4d-a506-47e0-a8aa-1d32b3bb423a" targetNamespace="http://schemas.microsoft.com/office/2006/metadata/properties" ma:root="true" ma:fieldsID="dc13351d5058373071116c93d639242e" ns2:_="" ns3:_="">
    <xsd:import namespace="6739f4d7-0a68-486d-880d-fcd5ad28b225"/>
    <xsd:import namespace="75d63e4d-a506-47e0-a8aa-1d32b3bb4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9f4d7-0a68-486d-880d-fcd5ad28b2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63e4d-a506-47e0-a8aa-1d32b3bb423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441214-5A5B-460A-80EC-1AFFDFEDFC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611CAC-BA75-4673-961E-73BF054005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39f4d7-0a68-486d-880d-fcd5ad28b225"/>
    <ds:schemaRef ds:uri="75d63e4d-a506-47e0-a8aa-1d32b3bb42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604</Words>
  <Application>Microsoft Office PowerPoint</Application>
  <PresentationFormat>Personalizado</PresentationFormat>
  <Paragraphs>122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Office Theme</vt:lpstr>
      <vt:lpstr>DigiAgri  Digitalización del uso eficiente del agua de riego</vt:lpstr>
      <vt:lpstr>ÍNDICE</vt:lpstr>
      <vt:lpstr>UBICACIÓN SONDAS</vt:lpstr>
      <vt:lpstr>CONJUNTO DE ELEMENTOS PARA LA TOMA DE DATOS Y DECISIONES</vt:lpstr>
      <vt:lpstr>ANÁLISIS DE LAS GRÁFICAS DE HUMEDAD: TOMATE</vt:lpstr>
      <vt:lpstr>ANÁLISIS DE LAS GRÁFICAS DE HUMEDAD: TOMATE</vt:lpstr>
      <vt:lpstr>ANÁLISIS DE LAS GRÁFICAS DE HUMEDAD: TOMATE</vt:lpstr>
      <vt:lpstr>ANÁLISIS DE LAS GRÁFICAS DE HUMEDAD: ESPÁRRAGO</vt:lpstr>
      <vt:lpstr>Riego total vs. INTIA vs. Sonda : BRÓCOLI</vt:lpstr>
      <vt:lpstr>MONITORIZACIÓN DE LA INFRAESTRUCTURA HIDRÁULICA</vt:lpstr>
      <vt:lpstr>CONCLUSIONES</vt:lpstr>
      <vt:lpstr>DigiAgri  Digitalización del uso eficiente del agua de riego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DigiAgri: Digitalización del uso eficiente del agua de riego</dc:title>
  <dc:creator>Helena Zozaya</dc:creator>
  <cp:lastModifiedBy>Amelia Bellosta Diest</cp:lastModifiedBy>
  <cp:revision>43</cp:revision>
  <cp:lastPrinted>1601-01-01T00:00:00Z</cp:lastPrinted>
  <dcterms:created xsi:type="dcterms:W3CDTF">2023-05-16T09:54:59Z</dcterms:created>
  <dcterms:modified xsi:type="dcterms:W3CDTF">2023-12-11T15:37:11Z</dcterms:modified>
</cp:coreProperties>
</file>