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5" r:id="rId5"/>
    <p:sldId id="264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6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regular r:id="rId20"/>
    </p:embeddedFont>
    <p:embeddedFont>
      <p:font typeface="Lato" panose="020B0604020202020204" charset="0"/>
      <p:regular r:id="rId21"/>
    </p:embeddedFont>
    <p:embeddedFont>
      <p:font typeface="Montserrat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0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14EBF-2F6C-46B5-8D3C-F4DB4E56905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C1656-B1BF-4F18-A887-6393736D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RGB 5, 102, 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C1656-B1BF-4F18-A887-6393736D65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11332" y="2236618"/>
            <a:ext cx="13265335" cy="2638767"/>
            <a:chOff x="0" y="0"/>
            <a:chExt cx="3493751" cy="694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93751" cy="694984"/>
            </a:xfrm>
            <a:custGeom>
              <a:avLst/>
              <a:gdLst/>
              <a:ahLst/>
              <a:cxnLst/>
              <a:rect l="l" t="t" r="r" b="b"/>
              <a:pathLst>
                <a:path w="3493751" h="694984">
                  <a:moveTo>
                    <a:pt x="0" y="0"/>
                  </a:moveTo>
                  <a:lnTo>
                    <a:pt x="3493751" y="0"/>
                  </a:lnTo>
                  <a:lnTo>
                    <a:pt x="3493751" y="694984"/>
                  </a:lnTo>
                  <a:lnTo>
                    <a:pt x="0" y="694984"/>
                  </a:lnTo>
                  <a:close/>
                </a:path>
              </a:pathLst>
            </a:custGeom>
            <a:solidFill>
              <a:srgbClr val="0566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93751" cy="742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11332" y="2236618"/>
            <a:ext cx="13265335" cy="2638767"/>
          </a:xfrm>
          <a:custGeom>
            <a:avLst/>
            <a:gdLst/>
            <a:ahLst/>
            <a:cxnLst/>
            <a:rect l="l" t="t" r="r" b="b"/>
            <a:pathLst>
              <a:path w="13265335" h="2638767">
                <a:moveTo>
                  <a:pt x="0" y="0"/>
                </a:moveTo>
                <a:lnTo>
                  <a:pt x="13265336" y="0"/>
                </a:lnTo>
                <a:lnTo>
                  <a:pt x="13265336" y="2638767"/>
                </a:lnTo>
                <a:lnTo>
                  <a:pt x="0" y="2638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 l="-15705" t="-167739" r="-11196" b="-1580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01885" y="5143500"/>
            <a:ext cx="13084230" cy="3271058"/>
          </a:xfrm>
          <a:custGeom>
            <a:avLst/>
            <a:gdLst/>
            <a:ahLst/>
            <a:cxnLst/>
            <a:rect l="l" t="t" r="r" b="b"/>
            <a:pathLst>
              <a:path w="13084230" h="3271058">
                <a:moveTo>
                  <a:pt x="0" y="0"/>
                </a:moveTo>
                <a:lnTo>
                  <a:pt x="13084230" y="0"/>
                </a:lnTo>
                <a:lnTo>
                  <a:pt x="13084230" y="3271058"/>
                </a:lnTo>
                <a:lnTo>
                  <a:pt x="0" y="3271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60757" y="2509866"/>
            <a:ext cx="12766485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spc="313" dirty="0" smtClean="0">
                <a:solidFill>
                  <a:srgbClr val="FFFFFF"/>
                </a:solidFill>
                <a:latin typeface="Montserrat Bold"/>
              </a:rPr>
              <a:t>POEASE</a:t>
            </a:r>
            <a:endParaRPr lang="en-US" sz="6399" spc="313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35755" y="3771900"/>
            <a:ext cx="793423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 smtClean="0">
                <a:solidFill>
                  <a:srgbClr val="FFFFFF"/>
                </a:solidFill>
                <a:latin typeface="Lato"/>
              </a:rPr>
              <a:t>Promote Online Education for Agriculture in a Sustainable Environment</a:t>
            </a:r>
            <a:endParaRPr lang="en-US" sz="2399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9503" y="8713357"/>
            <a:ext cx="7934236" cy="39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it-IT" sz="2399" dirty="0" smtClean="0">
                <a:solidFill>
                  <a:srgbClr val="FFFFFF"/>
                </a:solidFill>
                <a:latin typeface="Lato"/>
              </a:rPr>
              <a:t>TM3 – Pamplona, 09.11.2023</a:t>
            </a:r>
            <a:endParaRPr lang="en-US" sz="2399" dirty="0">
              <a:solidFill>
                <a:srgbClr val="FFFFFF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2" y="1781980"/>
            <a:ext cx="1647477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>
                <a:solidFill>
                  <a:srgbClr val="000000"/>
                </a:solidFill>
                <a:latin typeface="Montserrat"/>
              </a:rPr>
              <a:t>What Have We Done</a:t>
            </a: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? 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/ ¿</a:t>
            </a:r>
            <a:r>
              <a:rPr lang="en-US" sz="5600" dirty="0" err="1">
                <a:solidFill>
                  <a:srgbClr val="000000"/>
                </a:solidFill>
                <a:latin typeface="Montserrat"/>
              </a:rPr>
              <a:t>Qué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Montserrat"/>
              </a:rPr>
              <a:t>hemos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Montserrat"/>
              </a:rPr>
              <a:t>hecho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? 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5"/>
          <p:cNvSpPr txBox="1"/>
          <p:nvPr/>
        </p:nvSpPr>
        <p:spPr>
          <a:xfrm>
            <a:off x="594023" y="3009900"/>
            <a:ext cx="8237387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Conducted individual interviews  &amp; focus groups with different stakeholders;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Conducted interviews to «high-level» representatives;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Analyzed platforms providing educational modules;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Identified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some features that platforms should have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;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9441013" y="3009900"/>
            <a:ext cx="8237387" cy="615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err="1" smtClean="0">
                <a:solidFill>
                  <a:srgbClr val="000000"/>
                </a:solidFill>
                <a:latin typeface="Montserrat"/>
              </a:rPr>
              <a:t>Realicar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entrevistas individuales y grupos focales con diferentes partes interesadas;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err="1" smtClean="0">
                <a:solidFill>
                  <a:srgbClr val="000000"/>
                </a:solidFill>
                <a:latin typeface="Montserrat"/>
              </a:rPr>
              <a:t>Realicar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entrevistas a representantes de «alto nivel»;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Analizado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p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lataformas que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ofrecen módulos educativos;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Identificado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algunas características que deberían tener las plataformas;</a:t>
            </a:r>
            <a:endParaRPr lang="en-US" sz="3000" dirty="0" smtClean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062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2" y="1781980"/>
            <a:ext cx="1647477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>
                <a:solidFill>
                  <a:srgbClr val="000000"/>
                </a:solidFill>
                <a:latin typeface="Montserrat"/>
              </a:rPr>
              <a:t>What Have We Done</a:t>
            </a: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? 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/ ¿</a:t>
            </a:r>
            <a:r>
              <a:rPr lang="en-US" sz="5600" dirty="0" err="1">
                <a:solidFill>
                  <a:srgbClr val="000000"/>
                </a:solidFill>
                <a:latin typeface="Montserrat"/>
              </a:rPr>
              <a:t>Qué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Montserrat"/>
              </a:rPr>
              <a:t>hemos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Montserrat"/>
              </a:rPr>
              <a:t>hecho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? 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5"/>
          <p:cNvSpPr txBox="1"/>
          <p:nvPr/>
        </p:nvSpPr>
        <p:spPr>
          <a:xfrm>
            <a:off x="594023" y="3009900"/>
            <a:ext cx="7711777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0000"/>
                </a:solidFill>
                <a:latin typeface="Montserrat"/>
              </a:rPr>
              <a:t>Identified the platform to use for delivering the modules;</a:t>
            </a:r>
            <a:endParaRPr lang="en-US" sz="30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0000"/>
                </a:solidFill>
                <a:latin typeface="Montserrat"/>
              </a:rPr>
              <a:t>Prepared a «Test your DigComp knowledge» test (Module 0);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0000"/>
                </a:solidFill>
                <a:latin typeface="Montserrat"/>
              </a:rPr>
              <a:t>Prepared an outline of most of the modules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0000"/>
                </a:solidFill>
                <a:latin typeface="Montserrat"/>
              </a:rPr>
              <a:t>Prepare a test module for you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9357022" y="3009900"/>
            <a:ext cx="7711777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Identificar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la plataforma 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da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utilizar para entregar 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los módulos;</a:t>
            </a:r>
            <a:endParaRPr lang="es-ES" sz="3000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Preparar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una prueba «Pon a prueba tus conocimientos de </a:t>
            </a:r>
            <a:r>
              <a:rPr lang="es-ES" sz="3000" dirty="0" err="1">
                <a:solidFill>
                  <a:srgbClr val="000000"/>
                </a:solidFill>
                <a:latin typeface="Montserrat"/>
              </a:rPr>
              <a:t>DigComp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» (Módulo 0);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Preparar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un esquema de la mayoría de los módulos.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Preparar </a:t>
            </a:r>
            <a:r>
              <a:rPr lang="es-ES" sz="3000" dirty="0">
                <a:solidFill>
                  <a:srgbClr val="000000"/>
                </a:solidFill>
                <a:latin typeface="Montserrat"/>
              </a:rPr>
              <a:t>un módulo de prueba para 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vosotros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199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2" y="1781980"/>
            <a:ext cx="1647477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Interested? </a:t>
            </a:r>
            <a:r>
              <a:rPr lang="en-US" sz="5600" dirty="0">
                <a:solidFill>
                  <a:srgbClr val="000000"/>
                </a:solidFill>
                <a:latin typeface="Montserrat"/>
              </a:rPr>
              <a:t>/ ¿</a:t>
            </a:r>
            <a:r>
              <a:rPr lang="en-US" sz="5600" dirty="0" err="1" smtClean="0">
                <a:solidFill>
                  <a:srgbClr val="000000"/>
                </a:solidFill>
                <a:latin typeface="Montserrat"/>
              </a:rPr>
              <a:t>Interesados</a:t>
            </a: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? 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2" y="3009900"/>
            <a:ext cx="97440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839700" y="1781980"/>
            <a:ext cx="4724400" cy="4923741"/>
            <a:chOff x="12039600" y="3009899"/>
            <a:chExt cx="4724400" cy="49237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600" y="3009899"/>
              <a:ext cx="4724400" cy="492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944600" y="3218646"/>
              <a:ext cx="2590800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POEASE </a:t>
              </a:r>
              <a:r>
                <a:rPr lang="en-US" sz="2500" b="1" dirty="0" smtClean="0"/>
                <a:t>Project</a:t>
              </a:r>
              <a:endParaRPr lang="en-US" sz="25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0999" y="7902848"/>
            <a:ext cx="9957098" cy="66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dirty="0" smtClean="0">
                <a:latin typeface="Montserrat" panose="020B0604020202020204" charset="0"/>
              </a:rPr>
              <a:t>www.poease.eu</a:t>
            </a:r>
            <a:endParaRPr lang="en-US" sz="3000" dirty="0">
              <a:latin typeface="Montserrat" panose="020B060402020202020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2" b="25985"/>
          <a:stretch/>
        </p:blipFill>
        <p:spPr bwMode="auto">
          <a:xfrm>
            <a:off x="14744700" y="7264440"/>
            <a:ext cx="2705100" cy="25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9"/>
          <a:stretch/>
        </p:blipFill>
        <p:spPr bwMode="auto">
          <a:xfrm>
            <a:off x="12677775" y="8234125"/>
            <a:ext cx="2286000" cy="10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5"/>
          <a:stretch/>
        </p:blipFill>
        <p:spPr bwMode="auto">
          <a:xfrm>
            <a:off x="12839700" y="7480300"/>
            <a:ext cx="1962150" cy="6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566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85800" y="847874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 l="-6974" t="-25281" r="-6529" b="-2414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90021" y="2412958"/>
            <a:ext cx="10376516" cy="177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1"/>
              </a:lnSpc>
            </a:pPr>
            <a:r>
              <a:rPr lang="es-ES" sz="5900" dirty="0">
                <a:solidFill>
                  <a:srgbClr val="FFFFFF"/>
                </a:solidFill>
                <a:latin typeface="Montserrat Bold"/>
              </a:rPr>
              <a:t>¡Muchas gracias por la atención!</a:t>
            </a:r>
            <a:endParaRPr lang="en-US" sz="5900" dirty="0">
              <a:solidFill>
                <a:srgbClr val="00F6DC"/>
              </a:solidFill>
              <a:latin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21630" y="8377433"/>
            <a:ext cx="4913299" cy="3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 smtClean="0">
                <a:solidFill>
                  <a:srgbClr val="FFFFFF"/>
                </a:solidFill>
                <a:latin typeface="Montserrat Bold"/>
              </a:rPr>
              <a:t>www.poease.eu</a:t>
            </a:r>
            <a:endParaRPr lang="en-US" sz="180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36164" y="4765932"/>
            <a:ext cx="13084230" cy="3271058"/>
          </a:xfrm>
          <a:custGeom>
            <a:avLst/>
            <a:gdLst/>
            <a:ahLst/>
            <a:cxnLst/>
            <a:rect l="l" t="t" r="r" b="b"/>
            <a:pathLst>
              <a:path w="13084230" h="3271058">
                <a:moveTo>
                  <a:pt x="0" y="0"/>
                </a:moveTo>
                <a:lnTo>
                  <a:pt x="13084230" y="0"/>
                </a:lnTo>
                <a:lnTo>
                  <a:pt x="13084230" y="3271058"/>
                </a:lnTo>
                <a:lnTo>
                  <a:pt x="0" y="3271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3" y="1781980"/>
            <a:ext cx="769949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About the Project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4022" y="3009900"/>
            <a:ext cx="171605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Montserrat"/>
              </a:rPr>
              <a:t>Project National ID: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KA220-ADU-2021-006 (Erasmus +)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947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947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February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2022 - </a:t>
            </a:r>
            <a:r>
              <a:rPr lang="en-US" sz="3000" strike="sngStrike" dirty="0" smtClean="0">
                <a:solidFill>
                  <a:srgbClr val="000000"/>
                </a:solidFill>
                <a:latin typeface="Montserrat"/>
              </a:rPr>
              <a:t>February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2024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94023" y="4312287"/>
            <a:ext cx="17160577" cy="374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7"/>
              </a:lnSpc>
            </a:pPr>
            <a:r>
              <a:rPr lang="en-US" sz="3000" dirty="0" smtClean="0">
                <a:solidFill>
                  <a:schemeClr val="bg1"/>
                </a:solidFill>
                <a:latin typeface="Montserrat"/>
              </a:rPr>
              <a:t>February 20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July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11" y="4995582"/>
            <a:ext cx="12801600" cy="41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3" y="1781980"/>
            <a:ext cx="769949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About the Project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4023" y="3009900"/>
            <a:ext cx="8473778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Increased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digitalization;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Increased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hi-tech farming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techniques;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Increased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competition (international &amp; big players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COVID19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35916"/>
            <a:ext cx="18162245" cy="1521816"/>
            <a:chOff x="0" y="-35916"/>
            <a:chExt cx="18162245" cy="1521816"/>
          </a:xfrm>
        </p:grpSpPr>
        <p:sp>
          <p:nvSpPr>
            <p:cNvPr id="16" name="Rectangle 15"/>
            <p:cNvSpPr/>
            <p:nvPr/>
          </p:nvSpPr>
          <p:spPr>
            <a:xfrm>
              <a:off x="0" y="-35916"/>
              <a:ext cx="166878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16687800" y="-22636"/>
              <a:ext cx="1474445" cy="1508536"/>
            </a:xfrm>
            <a:prstGeom prst="rect">
              <a:avLst/>
            </a:prstGeom>
          </p:spPr>
        </p:pic>
      </p:grpSp>
      <p:sp>
        <p:nvSpPr>
          <p:cNvPr id="22" name="Right Triangle 21"/>
          <p:cNvSpPr/>
          <p:nvPr/>
        </p:nvSpPr>
        <p:spPr>
          <a:xfrm rot="5400000" flipH="1">
            <a:off x="-37008" y="1092"/>
            <a:ext cx="1293216" cy="1219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16200000">
            <a:off x="15451188" y="20688"/>
            <a:ext cx="1254024" cy="1219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Box 16"/>
          <p:cNvSpPr txBox="1"/>
          <p:nvPr/>
        </p:nvSpPr>
        <p:spPr>
          <a:xfrm>
            <a:off x="574973" y="6830665"/>
            <a:ext cx="8111827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smtClean="0">
                <a:solidFill>
                  <a:srgbClr val="05665C"/>
                </a:solidFill>
                <a:latin typeface="Montserrat" panose="020B0604020202020204" charset="0"/>
              </a:rPr>
              <a:t>What do they have in Common?</a:t>
            </a:r>
            <a:endParaRPr lang="en-US" sz="4200" dirty="0">
              <a:solidFill>
                <a:srgbClr val="05665C"/>
              </a:solidFill>
              <a:latin typeface="Montserrat" panose="020B060402020202020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9391650" y="2933700"/>
            <a:ext cx="847377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Mayor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digitalización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00000"/>
                </a:solidFill>
                <a:latin typeface="Montserrat"/>
              </a:rPr>
              <a:t>Mayores técnicas agrícolas de alta tecnología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00000"/>
                </a:solidFill>
                <a:latin typeface="Montserrat"/>
              </a:rPr>
              <a:t>Mayor competencia (internacionales y grandes </a:t>
            </a:r>
            <a:r>
              <a:rPr lang="es-ES" sz="3000" dirty="0" smtClean="0">
                <a:solidFill>
                  <a:srgbClr val="000000"/>
                </a:solidFill>
                <a:latin typeface="Montserrat"/>
              </a:rPr>
              <a:t>granjas);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COVID19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;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9372600" y="7262387"/>
            <a:ext cx="8111827" cy="700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5665C"/>
                </a:solidFill>
                <a:latin typeface="Montserrat" panose="020B0604020202020204" charset="0"/>
              </a:rPr>
              <a:t>¿</a:t>
            </a:r>
            <a:r>
              <a:rPr lang="en-US" sz="4200" dirty="0" err="1">
                <a:solidFill>
                  <a:srgbClr val="05665C"/>
                </a:solidFill>
                <a:latin typeface="Montserrat" panose="020B0604020202020204" charset="0"/>
              </a:rPr>
              <a:t>Qué</a:t>
            </a:r>
            <a:r>
              <a:rPr lang="en-US" sz="4200" dirty="0">
                <a:solidFill>
                  <a:srgbClr val="05665C"/>
                </a:solidFill>
                <a:latin typeface="Montserrat" panose="020B0604020202020204" charset="0"/>
              </a:rPr>
              <a:t> </a:t>
            </a:r>
            <a:r>
              <a:rPr lang="en-US" sz="4200" dirty="0" err="1">
                <a:solidFill>
                  <a:srgbClr val="05665C"/>
                </a:solidFill>
                <a:latin typeface="Montserrat" panose="020B0604020202020204" charset="0"/>
              </a:rPr>
              <a:t>tienen</a:t>
            </a:r>
            <a:r>
              <a:rPr lang="en-US" sz="4200" dirty="0">
                <a:solidFill>
                  <a:srgbClr val="05665C"/>
                </a:solidFill>
                <a:latin typeface="Montserrat" panose="020B0604020202020204" charset="0"/>
              </a:rPr>
              <a:t> </a:t>
            </a:r>
            <a:r>
              <a:rPr lang="en-US" sz="4200" dirty="0" err="1">
                <a:solidFill>
                  <a:srgbClr val="05665C"/>
                </a:solidFill>
                <a:latin typeface="Montserrat" panose="020B0604020202020204" charset="0"/>
              </a:rPr>
              <a:t>en</a:t>
            </a:r>
            <a:r>
              <a:rPr lang="en-US" sz="4200" dirty="0">
                <a:solidFill>
                  <a:srgbClr val="05665C"/>
                </a:solidFill>
                <a:latin typeface="Montserrat" panose="020B0604020202020204" charset="0"/>
              </a:rPr>
              <a:t> </a:t>
            </a:r>
            <a:r>
              <a:rPr lang="en-US" sz="4200" dirty="0" err="1">
                <a:solidFill>
                  <a:srgbClr val="05665C"/>
                </a:solidFill>
                <a:latin typeface="Montserrat" panose="020B0604020202020204" charset="0"/>
              </a:rPr>
              <a:t>común</a:t>
            </a:r>
            <a:r>
              <a:rPr lang="en-US" sz="4200" dirty="0">
                <a:solidFill>
                  <a:srgbClr val="05665C"/>
                </a:solidFill>
                <a:latin typeface="Montserrat" panose="020B0604020202020204" charset="0"/>
              </a:rPr>
              <a:t>?</a:t>
            </a:r>
            <a:endParaRPr lang="en-US" sz="4200" dirty="0">
              <a:solidFill>
                <a:srgbClr val="05665C"/>
              </a:solidFill>
              <a:latin typeface="Montserrat" panose="020B060402020202020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-19050" y="8496300"/>
            <a:ext cx="1830705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500" dirty="0">
                <a:latin typeface="Montserrat" panose="020B0604020202020204" charset="0"/>
              </a:rPr>
              <a:t>They all involve education in digital tools</a:t>
            </a:r>
            <a:r>
              <a:rPr lang="en-US" sz="3500" dirty="0" smtClean="0">
                <a:latin typeface="Montserrat" panose="020B0604020202020204" charset="0"/>
              </a:rPr>
              <a:t>!</a:t>
            </a:r>
          </a:p>
          <a:p>
            <a:pPr algn="ctr">
              <a:lnSpc>
                <a:spcPts val="5880"/>
              </a:lnSpc>
            </a:pPr>
            <a:r>
              <a:rPr lang="es-ES" sz="3500" dirty="0">
                <a:latin typeface="Montserrat" panose="020B0604020202020204" charset="0"/>
              </a:rPr>
              <a:t>¡Todos implican educación en herramientas digitales!</a:t>
            </a:r>
            <a:endParaRPr lang="en-US" sz="3500" dirty="0">
              <a:latin typeface="Montserrat" panose="020B06040202020202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713" y="2401229"/>
            <a:ext cx="60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3" y="1781980"/>
            <a:ext cx="769949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About the Project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5"/>
          <p:cNvSpPr txBox="1"/>
          <p:nvPr/>
        </p:nvSpPr>
        <p:spPr>
          <a:xfrm>
            <a:off x="594023" y="3009900"/>
            <a:ext cx="847377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Countries have different level of digitalization;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VET teachers (and learners) are not always skilled in digital tools;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574974" y="6672883"/>
            <a:ext cx="771854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dirty="0">
                <a:solidFill>
                  <a:srgbClr val="05665C"/>
                </a:solidFill>
                <a:latin typeface="Montserrat" panose="020B0604020202020204" charset="0"/>
              </a:rPr>
              <a:t>Result? Quality of education is affected!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9391650" y="2933700"/>
            <a:ext cx="8473778" cy="338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00000"/>
                </a:solidFill>
                <a:latin typeface="Montserrat"/>
              </a:rPr>
              <a:t>Los países tienen diferentes niveles de digitalización;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00000"/>
                </a:solidFill>
                <a:latin typeface="Montserrat"/>
              </a:rPr>
              <a:t>Los profesores (y los alumnos) de FP no siempre son expertos en herramientas digitales;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80999" y="7902848"/>
            <a:ext cx="7912520" cy="1419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dirty="0">
                <a:latin typeface="Montserrat" panose="020B0604020202020204" charset="0"/>
              </a:rPr>
              <a:t>...and no, we cannot keep on going with «Business as usual!»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9372600" y="6810970"/>
            <a:ext cx="8153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000" dirty="0">
                <a:solidFill>
                  <a:srgbClr val="05665C"/>
                </a:solidFill>
                <a:latin typeface="Montserrat" panose="020B0604020202020204" charset="0"/>
              </a:rPr>
              <a:t>¿Resultado? ¡La calidad de la educación se ve afectada!</a:t>
            </a:r>
            <a:endParaRPr lang="en-US" sz="3000" dirty="0">
              <a:solidFill>
                <a:srgbClr val="05665C"/>
              </a:solidFill>
              <a:latin typeface="Montserrat" panose="020B060402020202020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9672279" y="8234125"/>
            <a:ext cx="7912520" cy="66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ES" sz="3000" dirty="0">
                <a:latin typeface="Montserrat" panose="020B0604020202020204" charset="0"/>
              </a:rPr>
              <a:t>...y no, no podemos seguir como si </a:t>
            </a:r>
            <a:r>
              <a:rPr lang="es-ES" sz="3000" dirty="0" smtClean="0">
                <a:latin typeface="Montserrat" panose="020B0604020202020204" charset="0"/>
              </a:rPr>
              <a:t>nada!</a:t>
            </a:r>
            <a:endParaRPr lang="en-US" sz="30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3" y="1781980"/>
            <a:ext cx="769949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Project Activities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35916"/>
            <a:ext cx="18162245" cy="1521816"/>
            <a:chOff x="0" y="-35916"/>
            <a:chExt cx="18162245" cy="1521816"/>
          </a:xfrm>
        </p:grpSpPr>
        <p:sp>
          <p:nvSpPr>
            <p:cNvPr id="16" name="Rectangle 15"/>
            <p:cNvSpPr/>
            <p:nvPr/>
          </p:nvSpPr>
          <p:spPr>
            <a:xfrm>
              <a:off x="0" y="-35916"/>
              <a:ext cx="166878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16687800" y="-22636"/>
              <a:ext cx="1474445" cy="1508536"/>
            </a:xfrm>
            <a:prstGeom prst="rect">
              <a:avLst/>
            </a:prstGeom>
          </p:spPr>
        </p:pic>
      </p:grpSp>
      <p:sp>
        <p:nvSpPr>
          <p:cNvPr id="22" name="Right Triangle 21"/>
          <p:cNvSpPr/>
          <p:nvPr/>
        </p:nvSpPr>
        <p:spPr>
          <a:xfrm rot="5400000" flipH="1">
            <a:off x="-37008" y="1092"/>
            <a:ext cx="1293216" cy="1219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16200000">
            <a:off x="15451188" y="20688"/>
            <a:ext cx="1254024" cy="1219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0" name="Group 2"/>
          <p:cNvGrpSpPr/>
          <p:nvPr/>
        </p:nvGrpSpPr>
        <p:grpSpPr>
          <a:xfrm>
            <a:off x="633770" y="2902370"/>
            <a:ext cx="7710130" cy="6432130"/>
            <a:chOff x="0" y="0"/>
            <a:chExt cx="1195439" cy="1232469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1195439" cy="1232469"/>
            </a:xfrm>
            <a:custGeom>
              <a:avLst/>
              <a:gdLst/>
              <a:ahLst/>
              <a:cxnLst/>
              <a:rect l="l" t="t" r="r" b="b"/>
              <a:pathLst>
                <a:path w="1195439" h="1232469">
                  <a:moveTo>
                    <a:pt x="0" y="0"/>
                  </a:moveTo>
                  <a:lnTo>
                    <a:pt x="1195439" y="0"/>
                  </a:lnTo>
                  <a:lnTo>
                    <a:pt x="1195439" y="1232469"/>
                  </a:lnTo>
                  <a:lnTo>
                    <a:pt x="0" y="1232469"/>
                  </a:lnTo>
                  <a:close/>
                </a:path>
              </a:pathLst>
            </a:custGeom>
            <a:solidFill>
              <a:srgbClr val="30B4A6"/>
            </a:solidFill>
          </p:spPr>
        </p:sp>
        <p:sp>
          <p:nvSpPr>
            <p:cNvPr id="32" name="TextBox 4"/>
            <p:cNvSpPr txBox="1"/>
            <p:nvPr/>
          </p:nvSpPr>
          <p:spPr>
            <a:xfrm>
              <a:off x="0" y="-47625"/>
              <a:ext cx="1195439" cy="1280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4" name="TextBox 16"/>
          <p:cNvSpPr txBox="1"/>
          <p:nvPr/>
        </p:nvSpPr>
        <p:spPr>
          <a:xfrm>
            <a:off x="914400" y="3732551"/>
            <a:ext cx="723900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500" dirty="0">
                <a:latin typeface="Montserrat" panose="020B0604020202020204" charset="0"/>
              </a:rPr>
              <a:t>Analysis of the situation and identification of the needs: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What is the status?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Which tools are already in use?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Which knowledge is needed?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594022" y="2883320"/>
            <a:ext cx="774987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000" dirty="0" smtClean="0">
                <a:solidFill>
                  <a:schemeClr val="bg1"/>
                </a:solidFill>
                <a:latin typeface="Montserrat"/>
              </a:rPr>
              <a:t>IO1</a:t>
            </a:r>
            <a:endParaRPr lang="en-US" sz="40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914400" y="6541095"/>
            <a:ext cx="723900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s-ES" sz="2500" dirty="0">
                <a:latin typeface="Montserrat" panose="020B0604020202020204" charset="0"/>
              </a:rPr>
              <a:t>Análisis de la situación e identificación de las necesidades</a:t>
            </a:r>
            <a:r>
              <a:rPr lang="es-ES" sz="2500" dirty="0" smtClean="0">
                <a:latin typeface="Montserrat" panose="020B0604020202020204" charset="0"/>
              </a:rPr>
              <a:t>: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¿</a:t>
            </a:r>
            <a:r>
              <a:rPr lang="en-US" sz="2500" dirty="0" err="1">
                <a:latin typeface="Montserrat" panose="020B0604020202020204" charset="0"/>
              </a:rPr>
              <a:t>Cuál</a:t>
            </a:r>
            <a:r>
              <a:rPr lang="en-US" sz="2500" dirty="0">
                <a:latin typeface="Montserrat" panose="020B0604020202020204" charset="0"/>
              </a:rPr>
              <a:t> </a:t>
            </a:r>
            <a:r>
              <a:rPr lang="en-US" sz="2500" dirty="0" err="1">
                <a:latin typeface="Montserrat" panose="020B0604020202020204" charset="0"/>
              </a:rPr>
              <a:t>es</a:t>
            </a:r>
            <a:r>
              <a:rPr lang="en-US" sz="2500" dirty="0">
                <a:latin typeface="Montserrat" panose="020B0604020202020204" charset="0"/>
              </a:rPr>
              <a:t> el </a:t>
            </a:r>
            <a:r>
              <a:rPr lang="en-US" sz="2500" dirty="0" err="1">
                <a:latin typeface="Montserrat" panose="020B0604020202020204" charset="0"/>
              </a:rPr>
              <a:t>estado</a:t>
            </a:r>
            <a:r>
              <a:rPr lang="en-US" sz="2500" dirty="0" smtClean="0">
                <a:latin typeface="Montserrat" panose="020B0604020202020204" charset="0"/>
              </a:rPr>
              <a:t>?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¿Qué herramientas ya están en uso</a:t>
            </a:r>
            <a:r>
              <a:rPr lang="es-ES" sz="2500" dirty="0" smtClean="0">
                <a:latin typeface="Montserrat" panose="020B0604020202020204" charset="0"/>
              </a:rPr>
              <a:t>?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¿</a:t>
            </a:r>
            <a:r>
              <a:rPr lang="en-US" sz="2500" dirty="0" err="1">
                <a:latin typeface="Montserrat" panose="020B0604020202020204" charset="0"/>
              </a:rPr>
              <a:t>Qué</a:t>
            </a:r>
            <a:r>
              <a:rPr lang="en-US" sz="2500" dirty="0">
                <a:latin typeface="Montserrat" panose="020B0604020202020204" charset="0"/>
              </a:rPr>
              <a:t> </a:t>
            </a:r>
            <a:r>
              <a:rPr lang="en-US" sz="2500" dirty="0" err="1">
                <a:latin typeface="Montserrat" panose="020B0604020202020204" charset="0"/>
              </a:rPr>
              <a:t>conocimientos</a:t>
            </a:r>
            <a:r>
              <a:rPr lang="en-US" sz="2500" dirty="0">
                <a:latin typeface="Montserrat" panose="020B0604020202020204" charset="0"/>
              </a:rPr>
              <a:t> se </a:t>
            </a:r>
            <a:r>
              <a:rPr lang="en-US" sz="2500" dirty="0" err="1">
                <a:latin typeface="Montserrat" panose="020B0604020202020204" charset="0"/>
              </a:rPr>
              <a:t>necesitan</a:t>
            </a:r>
            <a:r>
              <a:rPr lang="en-US" sz="2500" dirty="0">
                <a:latin typeface="Montserrat" panose="020B0604020202020204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6438900"/>
            <a:ext cx="4648200" cy="0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2"/>
          <p:cNvGrpSpPr/>
          <p:nvPr/>
        </p:nvGrpSpPr>
        <p:grpSpPr>
          <a:xfrm>
            <a:off x="9372600" y="2876550"/>
            <a:ext cx="7710130" cy="6432130"/>
            <a:chOff x="0" y="0"/>
            <a:chExt cx="1195439" cy="1232469"/>
          </a:xfrm>
        </p:grpSpPr>
        <p:sp>
          <p:nvSpPr>
            <p:cNvPr id="38" name="Freeform 3"/>
            <p:cNvSpPr/>
            <p:nvPr/>
          </p:nvSpPr>
          <p:spPr>
            <a:xfrm>
              <a:off x="0" y="0"/>
              <a:ext cx="1195439" cy="1232469"/>
            </a:xfrm>
            <a:custGeom>
              <a:avLst/>
              <a:gdLst/>
              <a:ahLst/>
              <a:cxnLst/>
              <a:rect l="l" t="t" r="r" b="b"/>
              <a:pathLst>
                <a:path w="1195439" h="1232469">
                  <a:moveTo>
                    <a:pt x="0" y="0"/>
                  </a:moveTo>
                  <a:lnTo>
                    <a:pt x="1195439" y="0"/>
                  </a:lnTo>
                  <a:lnTo>
                    <a:pt x="1195439" y="1232469"/>
                  </a:lnTo>
                  <a:lnTo>
                    <a:pt x="0" y="1232469"/>
                  </a:lnTo>
                  <a:close/>
                </a:path>
              </a:pathLst>
            </a:custGeom>
            <a:solidFill>
              <a:srgbClr val="30B4A6"/>
            </a:solidFill>
          </p:spPr>
        </p:sp>
        <p:sp>
          <p:nvSpPr>
            <p:cNvPr id="39" name="TextBox 4"/>
            <p:cNvSpPr txBox="1"/>
            <p:nvPr/>
          </p:nvSpPr>
          <p:spPr>
            <a:xfrm>
              <a:off x="0" y="-47625"/>
              <a:ext cx="1195439" cy="1280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0" name="TextBox 16"/>
          <p:cNvSpPr txBox="1"/>
          <p:nvPr/>
        </p:nvSpPr>
        <p:spPr>
          <a:xfrm>
            <a:off x="9653230" y="3706731"/>
            <a:ext cx="7239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500" dirty="0">
                <a:latin typeface="Montserrat" panose="020B0604020202020204" charset="0"/>
              </a:rPr>
              <a:t>Design &amp; delivery of 21 e-modules: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Upskilling digital competence;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Raise awareness of existing EU tools</a:t>
            </a:r>
            <a:r>
              <a:rPr lang="en-US" sz="2500" dirty="0" smtClean="0">
                <a:latin typeface="Montserrat" panose="020B0604020202020204" charset="0"/>
              </a:rPr>
              <a:t>;</a:t>
            </a:r>
            <a:endParaRPr lang="en-US" sz="2500" dirty="0">
              <a:latin typeface="Montserrat" panose="020B0604020202020204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9332852" y="2857500"/>
            <a:ext cx="7749877" cy="751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000" dirty="0" smtClean="0">
                <a:solidFill>
                  <a:schemeClr val="bg1"/>
                </a:solidFill>
                <a:latin typeface="Montserrat"/>
              </a:rPr>
              <a:t>IO2</a:t>
            </a:r>
            <a:endParaRPr lang="en-US" sz="40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9653230" y="6515275"/>
            <a:ext cx="7239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s-ES" sz="2500" dirty="0" smtClean="0">
                <a:latin typeface="Montserrat" panose="020B0604020202020204" charset="0"/>
              </a:rPr>
              <a:t>Desarrollo </a:t>
            </a:r>
            <a:r>
              <a:rPr lang="es-ES" sz="2500" dirty="0">
                <a:latin typeface="Montserrat" panose="020B0604020202020204" charset="0"/>
              </a:rPr>
              <a:t>de 21 módulos electrónicos</a:t>
            </a:r>
            <a:r>
              <a:rPr lang="es-ES" sz="2500" dirty="0" smtClean="0">
                <a:latin typeface="Montserrat" panose="020B0604020202020204" charset="0"/>
              </a:rPr>
              <a:t>:</a:t>
            </a:r>
            <a:endParaRPr lang="en-US" sz="2500" dirty="0" smtClean="0">
              <a:latin typeface="Montserrat" panose="020B0604020202020204" charset="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Mejorar la competencia digital</a:t>
            </a:r>
            <a:r>
              <a:rPr lang="es-ES" sz="2500" dirty="0" smtClean="0">
                <a:latin typeface="Montserrat" panose="020B0604020202020204" charset="0"/>
              </a:rPr>
              <a:t>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latin typeface="Montserrat" panose="020B0604020202020204" charset="0"/>
              </a:rPr>
              <a:t>Mejorar</a:t>
            </a:r>
            <a:r>
              <a:rPr lang="en-US" sz="2500" dirty="0">
                <a:latin typeface="Montserrat" panose="020B0604020202020204" charset="0"/>
              </a:rPr>
              <a:t> la </a:t>
            </a:r>
            <a:r>
              <a:rPr lang="en-US" sz="2500" dirty="0" err="1">
                <a:latin typeface="Montserrat" panose="020B0604020202020204" charset="0"/>
              </a:rPr>
              <a:t>competencia</a:t>
            </a:r>
            <a:r>
              <a:rPr lang="en-US" sz="2500" dirty="0">
                <a:latin typeface="Montserrat" panose="020B0604020202020204" charset="0"/>
              </a:rPr>
              <a:t> digital;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0796230" y="5905500"/>
            <a:ext cx="4648200" cy="0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6"/>
          <p:cNvSpPr txBox="1"/>
          <p:nvPr/>
        </p:nvSpPr>
        <p:spPr>
          <a:xfrm>
            <a:off x="0" y="3543300"/>
            <a:ext cx="182880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000" dirty="0">
                <a:solidFill>
                  <a:srgbClr val="05665C"/>
                </a:solidFill>
                <a:latin typeface="Montserrat" panose="020B0604020202020204" charset="0"/>
              </a:rPr>
              <a:t>Who of you knows what the DigComp2 is?</a:t>
            </a:r>
            <a:endParaRPr lang="es-ES" sz="5000" dirty="0" smtClean="0">
              <a:solidFill>
                <a:srgbClr val="05665C"/>
              </a:solidFill>
              <a:latin typeface="Montserrat" panose="020B0604020202020204" charset="0"/>
            </a:endParaRPr>
          </a:p>
          <a:p>
            <a:pPr algn="ctr">
              <a:lnSpc>
                <a:spcPts val="5880"/>
              </a:lnSpc>
            </a:pPr>
            <a:endParaRPr lang="es-ES" sz="5000" dirty="0" smtClean="0">
              <a:solidFill>
                <a:srgbClr val="05665C"/>
              </a:solidFill>
              <a:latin typeface="Montserrat" panose="020B0604020202020204" charset="0"/>
            </a:endParaRPr>
          </a:p>
          <a:p>
            <a:pPr algn="ctr">
              <a:lnSpc>
                <a:spcPts val="5880"/>
              </a:lnSpc>
            </a:pPr>
            <a:r>
              <a:rPr lang="es-ES" sz="5000" dirty="0" smtClean="0">
                <a:solidFill>
                  <a:srgbClr val="05665C"/>
                </a:solidFill>
                <a:latin typeface="Montserrat" panose="020B0604020202020204" charset="0"/>
              </a:rPr>
              <a:t>¿</a:t>
            </a:r>
            <a:r>
              <a:rPr lang="es-ES" sz="5000" dirty="0">
                <a:solidFill>
                  <a:srgbClr val="05665C"/>
                </a:solidFill>
                <a:latin typeface="Montserrat" panose="020B0604020202020204" charset="0"/>
              </a:rPr>
              <a:t>Quién de ustedes sabe qué es el DigComp2?</a:t>
            </a:r>
            <a:endParaRPr lang="en-US" sz="5000" dirty="0">
              <a:solidFill>
                <a:srgbClr val="05665C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380999" y="1943100"/>
            <a:ext cx="7912520" cy="2932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000" i="1" dirty="0">
                <a:latin typeface="Montserrat" panose="020B0604020202020204" charset="0"/>
              </a:rPr>
              <a:t>“The Digital Competence Framework for Citizens (</a:t>
            </a:r>
            <a:r>
              <a:rPr lang="en-US" sz="3000" i="1" dirty="0" err="1">
                <a:latin typeface="Montserrat" panose="020B0604020202020204" charset="0"/>
              </a:rPr>
              <a:t>DigComp</a:t>
            </a:r>
            <a:r>
              <a:rPr lang="en-US" sz="3000" i="1" dirty="0">
                <a:latin typeface="Montserrat" panose="020B0604020202020204" charset="0"/>
              </a:rPr>
              <a:t>) provides a common understanding of what digital competence is. ”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9418" r="60432" b="6804"/>
          <a:stretch/>
        </p:blipFill>
        <p:spPr bwMode="auto">
          <a:xfrm>
            <a:off x="10267950" y="1924050"/>
            <a:ext cx="7315200" cy="74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6"/>
          <p:cNvSpPr txBox="1"/>
          <p:nvPr/>
        </p:nvSpPr>
        <p:spPr>
          <a:xfrm>
            <a:off x="514349" y="5753100"/>
            <a:ext cx="7912520" cy="2932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s-ES" sz="3000" i="1" dirty="0" smtClean="0">
                <a:latin typeface="Montserrat" panose="020B0604020202020204" charset="0"/>
              </a:rPr>
              <a:t>                “</a:t>
            </a:r>
            <a:r>
              <a:rPr lang="es-ES" sz="3000" i="1" dirty="0">
                <a:latin typeface="Montserrat" panose="020B0604020202020204" charset="0"/>
              </a:rPr>
              <a:t>El Marco de Competencia Digital para los Ciudadanos (</a:t>
            </a:r>
            <a:r>
              <a:rPr lang="es-ES" sz="3000" i="1" dirty="0" err="1">
                <a:latin typeface="Montserrat" panose="020B0604020202020204" charset="0"/>
              </a:rPr>
              <a:t>DigComp</a:t>
            </a:r>
            <a:r>
              <a:rPr lang="es-ES" sz="3000" i="1" dirty="0">
                <a:latin typeface="Montserrat" panose="020B0604020202020204" charset="0"/>
              </a:rPr>
              <a:t>) proporciona una comprensión común de qué es la competencia digital. "</a:t>
            </a:r>
            <a:endParaRPr lang="en-US" sz="3000" i="1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201955" y="-75108"/>
            <a:ext cx="18086045" cy="1545544"/>
            <a:chOff x="201955" y="-75108"/>
            <a:chExt cx="18086045" cy="1545544"/>
          </a:xfrm>
        </p:grpSpPr>
        <p:sp>
          <p:nvSpPr>
            <p:cNvPr id="16" name="Rectangle 15"/>
            <p:cNvSpPr/>
            <p:nvPr/>
          </p:nvSpPr>
          <p:spPr>
            <a:xfrm>
              <a:off x="1676400" y="-38100"/>
              <a:ext cx="166116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201955" y="-38100"/>
              <a:ext cx="1474445" cy="1508536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 rot="5400000" flipH="1">
              <a:off x="1563192" y="-38100"/>
              <a:ext cx="1293216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17051388" y="-18504"/>
              <a:ext cx="1254024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6"/>
          <a:stretch/>
        </p:blipFill>
        <p:spPr bwMode="auto">
          <a:xfrm>
            <a:off x="4381500" y="1218108"/>
            <a:ext cx="11201400" cy="896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439" y="9535683"/>
            <a:ext cx="2858177" cy="599026"/>
          </a:xfrm>
          <a:custGeom>
            <a:avLst/>
            <a:gdLst/>
            <a:ahLst/>
            <a:cxnLst/>
            <a:rect l="l" t="t" r="r" b="b"/>
            <a:pathLst>
              <a:path w="2858177" h="599026">
                <a:moveTo>
                  <a:pt x="0" y="0"/>
                </a:moveTo>
                <a:lnTo>
                  <a:pt x="2858177" y="0"/>
                </a:lnTo>
                <a:lnTo>
                  <a:pt x="2858177" y="599026"/>
                </a:lnTo>
                <a:lnTo>
                  <a:pt x="0" y="59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023" y="1781980"/>
            <a:ext cx="769949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 dirty="0" smtClean="0">
                <a:solidFill>
                  <a:srgbClr val="000000"/>
                </a:solidFill>
                <a:latin typeface="Montserrat"/>
              </a:rPr>
              <a:t>Project Activities</a:t>
            </a:r>
            <a:endParaRPr lang="en-US" sz="56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35916"/>
            <a:ext cx="18162245" cy="1521816"/>
            <a:chOff x="0" y="-35916"/>
            <a:chExt cx="18162245" cy="1521816"/>
          </a:xfrm>
        </p:grpSpPr>
        <p:sp>
          <p:nvSpPr>
            <p:cNvPr id="16" name="Rectangle 15"/>
            <p:cNvSpPr/>
            <p:nvPr/>
          </p:nvSpPr>
          <p:spPr>
            <a:xfrm>
              <a:off x="0" y="-35916"/>
              <a:ext cx="16687800" cy="1219200"/>
            </a:xfrm>
            <a:prstGeom prst="rect">
              <a:avLst/>
            </a:prstGeom>
            <a:solidFill>
              <a:srgbClr val="056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 t="11195" r="14795" b="17996"/>
            <a:stretch/>
          </p:blipFill>
          <p:spPr>
            <a:xfrm>
              <a:off x="16687800" y="-22636"/>
              <a:ext cx="1474445" cy="1508536"/>
            </a:xfrm>
            <a:prstGeom prst="rect">
              <a:avLst/>
            </a:prstGeom>
          </p:spPr>
        </p:pic>
      </p:grpSp>
      <p:sp>
        <p:nvSpPr>
          <p:cNvPr id="22" name="Right Triangle 21"/>
          <p:cNvSpPr/>
          <p:nvPr/>
        </p:nvSpPr>
        <p:spPr>
          <a:xfrm rot="5400000" flipH="1">
            <a:off x="-37008" y="1092"/>
            <a:ext cx="1293216" cy="1219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16200000">
            <a:off x="15451188" y="20688"/>
            <a:ext cx="1254024" cy="1219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5" name="TextBox 4"/>
          <p:cNvSpPr txBox="1"/>
          <p:nvPr/>
        </p:nvSpPr>
        <p:spPr>
          <a:xfrm>
            <a:off x="594022" y="2883320"/>
            <a:ext cx="774987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000" dirty="0" smtClean="0">
                <a:solidFill>
                  <a:schemeClr val="bg1"/>
                </a:solidFill>
                <a:latin typeface="Montserrat"/>
              </a:rPr>
              <a:t>IO1</a:t>
            </a:r>
            <a:endParaRPr lang="en-US" sz="4000" dirty="0">
              <a:solidFill>
                <a:schemeClr val="bg1"/>
              </a:solidFill>
              <a:latin typeface="Montserrat"/>
            </a:endParaRPr>
          </a:p>
        </p:txBody>
      </p:sp>
      <p:grpSp>
        <p:nvGrpSpPr>
          <p:cNvPr id="37" name="Group 2"/>
          <p:cNvGrpSpPr/>
          <p:nvPr/>
        </p:nvGrpSpPr>
        <p:grpSpPr>
          <a:xfrm>
            <a:off x="649348" y="2876550"/>
            <a:ext cx="7710130" cy="6432130"/>
            <a:chOff x="0" y="0"/>
            <a:chExt cx="1195439" cy="1232469"/>
          </a:xfrm>
        </p:grpSpPr>
        <p:sp>
          <p:nvSpPr>
            <p:cNvPr id="38" name="Freeform 3"/>
            <p:cNvSpPr/>
            <p:nvPr/>
          </p:nvSpPr>
          <p:spPr>
            <a:xfrm>
              <a:off x="0" y="0"/>
              <a:ext cx="1195439" cy="1232469"/>
            </a:xfrm>
            <a:custGeom>
              <a:avLst/>
              <a:gdLst/>
              <a:ahLst/>
              <a:cxnLst/>
              <a:rect l="l" t="t" r="r" b="b"/>
              <a:pathLst>
                <a:path w="1195439" h="1232469">
                  <a:moveTo>
                    <a:pt x="0" y="0"/>
                  </a:moveTo>
                  <a:lnTo>
                    <a:pt x="1195439" y="0"/>
                  </a:lnTo>
                  <a:lnTo>
                    <a:pt x="1195439" y="1232469"/>
                  </a:lnTo>
                  <a:lnTo>
                    <a:pt x="0" y="1232469"/>
                  </a:lnTo>
                  <a:close/>
                </a:path>
              </a:pathLst>
            </a:custGeom>
            <a:solidFill>
              <a:srgbClr val="30B4A6"/>
            </a:solidFill>
          </p:spPr>
        </p:sp>
        <p:sp>
          <p:nvSpPr>
            <p:cNvPr id="39" name="TextBox 4"/>
            <p:cNvSpPr txBox="1"/>
            <p:nvPr/>
          </p:nvSpPr>
          <p:spPr>
            <a:xfrm>
              <a:off x="0" y="-47625"/>
              <a:ext cx="1195439" cy="1280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0" name="TextBox 16"/>
          <p:cNvSpPr txBox="1"/>
          <p:nvPr/>
        </p:nvSpPr>
        <p:spPr>
          <a:xfrm>
            <a:off x="929978" y="3706731"/>
            <a:ext cx="7239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Increase knowledge on new topics related with agriculture (and nature);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Make the material available in the local languages</a:t>
            </a:r>
            <a:r>
              <a:rPr lang="en-US" sz="2500" dirty="0" smtClean="0">
                <a:latin typeface="Montserrat" panose="020B0604020202020204" charset="0"/>
              </a:rPr>
              <a:t>;</a:t>
            </a:r>
            <a:endParaRPr lang="en-US" sz="2500" dirty="0">
              <a:latin typeface="Montserrat" panose="020B0604020202020204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609600" y="2857500"/>
            <a:ext cx="7749877" cy="751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000" dirty="0" smtClean="0">
                <a:solidFill>
                  <a:schemeClr val="bg1"/>
                </a:solidFill>
                <a:latin typeface="Montserrat"/>
              </a:rPr>
              <a:t>IO2</a:t>
            </a:r>
            <a:endParaRPr lang="en-US" sz="40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929978" y="6515275"/>
            <a:ext cx="723900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Incrementar el conocimiento sobre nuevos temas relacionados con la agricultura (y la naturaleza</a:t>
            </a:r>
            <a:r>
              <a:rPr lang="es-ES" sz="2500" dirty="0" smtClean="0">
                <a:latin typeface="Montserrat" panose="020B0604020202020204" charset="0"/>
              </a:rPr>
              <a:t>);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Hacer que el material esté disponible en los idiomas locales;</a:t>
            </a:r>
            <a:endParaRPr lang="en-US" sz="2500" dirty="0">
              <a:latin typeface="Montserrat" panose="020B060402020202020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072978" y="6210300"/>
            <a:ext cx="4648200" cy="0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/>
          <p:nvPr/>
        </p:nvGrpSpPr>
        <p:grpSpPr>
          <a:xfrm>
            <a:off x="9906000" y="2876550"/>
            <a:ext cx="7710130" cy="6432130"/>
            <a:chOff x="0" y="0"/>
            <a:chExt cx="1195439" cy="1232469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1195439" cy="1232469"/>
            </a:xfrm>
            <a:custGeom>
              <a:avLst/>
              <a:gdLst/>
              <a:ahLst/>
              <a:cxnLst/>
              <a:rect l="l" t="t" r="r" b="b"/>
              <a:pathLst>
                <a:path w="1195439" h="1232469">
                  <a:moveTo>
                    <a:pt x="0" y="0"/>
                  </a:moveTo>
                  <a:lnTo>
                    <a:pt x="1195439" y="0"/>
                  </a:lnTo>
                  <a:lnTo>
                    <a:pt x="1195439" y="1232469"/>
                  </a:lnTo>
                  <a:lnTo>
                    <a:pt x="0" y="1232469"/>
                  </a:lnTo>
                  <a:close/>
                </a:path>
              </a:pathLst>
            </a:custGeom>
            <a:solidFill>
              <a:srgbClr val="30B4A6"/>
            </a:solidFill>
          </p:spPr>
        </p:sp>
        <p:sp>
          <p:nvSpPr>
            <p:cNvPr id="28" name="TextBox 4"/>
            <p:cNvSpPr txBox="1"/>
            <p:nvPr/>
          </p:nvSpPr>
          <p:spPr>
            <a:xfrm>
              <a:off x="0" y="-47625"/>
              <a:ext cx="1195439" cy="1280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TextBox 16"/>
          <p:cNvSpPr txBox="1"/>
          <p:nvPr/>
        </p:nvSpPr>
        <p:spPr>
          <a:xfrm>
            <a:off x="10186630" y="3706731"/>
            <a:ext cx="723900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500" dirty="0">
                <a:latin typeface="Montserrat" panose="020B0604020202020204" charset="0"/>
              </a:rPr>
              <a:t>Delivery of peer-learning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Quicker diffusion of the knowledge;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Valuable feedback;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“Keep the feet on the ground”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Montserrat" panose="020B0604020202020204" charset="0"/>
              </a:rPr>
              <a:t>Improve international relations; </a:t>
            </a:r>
          </a:p>
        </p:txBody>
      </p:sp>
      <p:sp>
        <p:nvSpPr>
          <p:cNvPr id="33" name="TextBox 4"/>
          <p:cNvSpPr txBox="1"/>
          <p:nvPr/>
        </p:nvSpPr>
        <p:spPr>
          <a:xfrm>
            <a:off x="9866252" y="2857500"/>
            <a:ext cx="7749877" cy="751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000" dirty="0" smtClean="0">
                <a:solidFill>
                  <a:schemeClr val="bg1"/>
                </a:solidFill>
                <a:latin typeface="Montserrat"/>
              </a:rPr>
              <a:t>IO3</a:t>
            </a:r>
            <a:endParaRPr lang="en-US" sz="40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4" name="TextBox 16"/>
          <p:cNvSpPr txBox="1"/>
          <p:nvPr/>
        </p:nvSpPr>
        <p:spPr>
          <a:xfrm>
            <a:off x="10186630" y="6515275"/>
            <a:ext cx="723900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s-ES" sz="2500" dirty="0">
                <a:latin typeface="Montserrat" panose="020B0604020202020204" charset="0"/>
              </a:rPr>
              <a:t>Entrega de aprendizaje entre pares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Difusión más rápida del conocimiento;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Comentarios valiosos;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“Mantén los pies en la tierra”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Montserrat" panose="020B0604020202020204" charset="0"/>
              </a:rPr>
              <a:t>Mejorar las relaciones internacionales;</a:t>
            </a:r>
            <a:endParaRPr lang="en-US" sz="2500" dirty="0">
              <a:latin typeface="Montserrat" panose="020B060402020202020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1329630" y="6438900"/>
            <a:ext cx="4648200" cy="0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738</Words>
  <Application>Microsoft Office PowerPoint</Application>
  <PresentationFormat>Custom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 Bold</vt:lpstr>
      <vt:lpstr>Lato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POEASE_IO2_modules template</dc:title>
  <cp:lastModifiedBy>Daniele Pagani</cp:lastModifiedBy>
  <cp:revision>94</cp:revision>
  <dcterms:created xsi:type="dcterms:W3CDTF">2006-08-16T00:00:00Z</dcterms:created>
  <dcterms:modified xsi:type="dcterms:W3CDTF">2023-11-09T05:52:35Z</dcterms:modified>
  <dc:identifier>DAFwGGbhaqQ</dc:identifier>
</cp:coreProperties>
</file>