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notesSlides/notesSlide24.xml" ContentType="application/vnd.openxmlformats-officedocument.presentationml.notesSlide+xml"/>
  <Override PartName="/ppt/charts/chart10.xml" ContentType="application/vnd.openxmlformats-officedocument.drawingml.chart+xml"/>
  <Override PartName="/ppt/notesSlides/notesSlide25.xml" ContentType="application/vnd.openxmlformats-officedocument.presentationml.notesSlide+xml"/>
  <Override PartName="/ppt/charts/chart11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2.xml" ContentType="application/vnd.openxmlformats-officedocument.drawingml.chart+xml"/>
  <Override PartName="/ppt/notesSlides/notesSlide28.xml" ContentType="application/vnd.openxmlformats-officedocument.presentationml.notesSlide+xml"/>
  <Override PartName="/ppt/charts/chart13.xml" ContentType="application/vnd.openxmlformats-officedocument.drawingml.chart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>
      <p:cViewPr varScale="1">
        <p:scale>
          <a:sx n="124" d="100"/>
          <a:sy n="124" d="100"/>
        </p:scale>
        <p:origin x="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800" b="1"/>
            </a:pPr>
            <a:r>
              <a:rPr lang="es-ES"/>
              <a:t>Tabla de consumos por caja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>
        <c:manualLayout>
          <c:xMode val="edge"/>
          <c:yMode val="edge"/>
          <c:x val="4.7716557931330061E-2"/>
          <c:y val="9.4773118897185524E-2"/>
          <c:w val="0.78046573646364115"/>
          <c:h val="0.87083572659391162"/>
        </c:manualLayout>
      </c:layout>
      <c:bar3DChart>
        <c:barDir val="col"/>
        <c:grouping val="clustered"/>
        <c:varyColors val="0"/>
        <c:ser>
          <c:idx val="0"/>
          <c:order val="0"/>
          <c:tx>
            <c:v>1ª generación 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11"/>
              <c:pt idx="0">
                <c:v>cereal</c:v>
              </c:pt>
              <c:pt idx="1">
                <c:v>100% restos</c:v>
              </c:pt>
              <c:pt idx="2">
                <c:v>50% restos </c:v>
              </c:pt>
              <c:pt idx="3">
                <c:v>100% compost</c:v>
              </c:pt>
              <c:pt idx="4">
                <c:v>50% compost</c:v>
              </c:pt>
              <c:pt idx="5">
                <c:v>100% lana</c:v>
              </c:pt>
              <c:pt idx="6">
                <c:v>50% lana</c:v>
              </c:pt>
              <c:pt idx="7">
                <c:v>100% pluma </c:v>
              </c:pt>
              <c:pt idx="8">
                <c:v>50% pluma</c:v>
              </c:pt>
              <c:pt idx="9">
                <c:v> 100% plastico</c:v>
              </c:pt>
              <c:pt idx="10">
                <c:v>50% plástico</c:v>
              </c:pt>
            </c:strLit>
          </c:cat>
          <c:val>
            <c:numLit>
              <c:formatCode>General</c:formatCode>
              <c:ptCount val="11"/>
              <c:pt idx="0">
                <c:v>8.6999999999999993</c:v>
              </c:pt>
              <c:pt idx="1">
                <c:v>7.5</c:v>
              </c:pt>
              <c:pt idx="2">
                <c:v>5.6</c:v>
              </c:pt>
              <c:pt idx="3">
                <c:v>4</c:v>
              </c:pt>
              <c:pt idx="4">
                <c:v>3.2</c:v>
              </c:pt>
              <c:pt idx="5">
                <c:v>0.4</c:v>
              </c:pt>
              <c:pt idx="6">
                <c:v>0.6</c:v>
              </c:pt>
              <c:pt idx="7">
                <c:v>0.6</c:v>
              </c:pt>
              <c:pt idx="8">
                <c:v>0.6</c:v>
              </c:pt>
              <c:pt idx="9">
                <c:v>0.01</c:v>
              </c:pt>
              <c:pt idx="10">
                <c:v>0.02</c:v>
              </c:pt>
            </c:numLit>
          </c:val>
          <c:extLst>
            <c:ext xmlns:c16="http://schemas.microsoft.com/office/drawing/2014/chart" uri="{C3380CC4-5D6E-409C-BE32-E72D297353CC}">
              <c16:uniqueId val="{00000000-58C5-6F4D-8A37-3F87C20B0F64}"/>
            </c:ext>
          </c:extLst>
        </c:ser>
        <c:ser>
          <c:idx val="1"/>
          <c:order val="1"/>
          <c:tx>
            <c:v>2ª generación 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11"/>
              <c:pt idx="0">
                <c:v>cereal</c:v>
              </c:pt>
              <c:pt idx="1">
                <c:v>100% restos</c:v>
              </c:pt>
              <c:pt idx="2">
                <c:v>50% restos </c:v>
              </c:pt>
              <c:pt idx="3">
                <c:v>100% compost</c:v>
              </c:pt>
              <c:pt idx="4">
                <c:v>50% compost</c:v>
              </c:pt>
              <c:pt idx="5">
                <c:v>100% lana</c:v>
              </c:pt>
              <c:pt idx="6">
                <c:v>50% lana</c:v>
              </c:pt>
              <c:pt idx="7">
                <c:v>100% pluma </c:v>
              </c:pt>
              <c:pt idx="8">
                <c:v>50% pluma</c:v>
              </c:pt>
              <c:pt idx="9">
                <c:v> 100% plastico</c:v>
              </c:pt>
              <c:pt idx="10">
                <c:v>50% plástico</c:v>
              </c:pt>
            </c:strLit>
          </c:cat>
          <c:val>
            <c:numLit>
              <c:formatCode>General</c:formatCode>
              <c:ptCount val="11"/>
              <c:pt idx="0">
                <c:v>9</c:v>
              </c:pt>
              <c:pt idx="1">
                <c:v>7</c:v>
              </c:pt>
              <c:pt idx="2">
                <c:v>6.1</c:v>
              </c:pt>
              <c:pt idx="3">
                <c:v>3</c:v>
              </c:pt>
              <c:pt idx="4">
                <c:v>2.7</c:v>
              </c:pt>
              <c:pt idx="5">
                <c:v>0.2</c:v>
              </c:pt>
              <c:pt idx="6">
                <c:v>0.7</c:v>
              </c:pt>
              <c:pt idx="7">
                <c:v>0</c:v>
              </c:pt>
              <c:pt idx="8">
                <c:v>0</c:v>
              </c:pt>
              <c:pt idx="9">
                <c:v>0</c:v>
              </c:pt>
              <c:pt idx="10">
                <c:v>0.02</c:v>
              </c:pt>
            </c:numLit>
          </c:val>
          <c:extLst>
            <c:ext xmlns:c16="http://schemas.microsoft.com/office/drawing/2014/chart" uri="{C3380CC4-5D6E-409C-BE32-E72D297353CC}">
              <c16:uniqueId val="{00000001-58C5-6F4D-8A37-3F87C20B0F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6719984"/>
        <c:axId val="1449611728"/>
        <c:axId val="0"/>
      </c:bar3DChart>
      <c:valAx>
        <c:axId val="144961172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200" b="1"/>
                </a:pPr>
                <a:r>
                  <a:rPr lang="es-ES"/>
                  <a:t>Kg/ caja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6719984"/>
        <c:crossesAt val="0"/>
        <c:crossBetween val="between"/>
      </c:valAx>
      <c:catAx>
        <c:axId val="1236719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s-ES"/>
                  <a:t>Tipo de dieta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200" b="1"/>
            </a:pPr>
            <a:endParaRPr lang="es-ES"/>
          </a:p>
        </c:txPr>
        <c:crossAx val="1449611728"/>
        <c:crossesAt val="0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84551645316443635"/>
          <c:y val="0.46460367604824815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200" b="1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Comparativa diámetros</a:t>
            </a:r>
          </a:p>
        </c:rich>
      </c:tx>
      <c:layout>
        <c:manualLayout>
          <c:xMode val="edge"/>
          <c:yMode val="edge"/>
          <c:x val="0.35711103410722245"/>
          <c:y val="4.4845001741553467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Columna B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13.06</c:v>
              </c:pt>
              <c:pt idx="1">
                <c:v>13.3</c:v>
              </c:pt>
              <c:pt idx="2">
                <c:v>12.86</c:v>
              </c:pt>
              <c:pt idx="3">
                <c:v>13.06</c:v>
              </c:pt>
              <c:pt idx="4">
                <c:v>13.33</c:v>
              </c:pt>
              <c:pt idx="5">
                <c:v>13.26</c:v>
              </c:pt>
            </c:numLit>
          </c:val>
          <c:extLst>
            <c:ext xmlns:c16="http://schemas.microsoft.com/office/drawing/2014/chart" uri="{C3380CC4-5D6E-409C-BE32-E72D297353CC}">
              <c16:uniqueId val="{00000000-A774-2149-B7EE-558D0515E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63609376"/>
        <c:axId val="563632224"/>
        <c:axId val="0"/>
      </c:bar3DChart>
      <c:valAx>
        <c:axId val="56363222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Diámetros (cm)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563609376"/>
        <c:crossesAt val="0"/>
        <c:crossBetween val="between"/>
      </c:valAx>
      <c:catAx>
        <c:axId val="563609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Tipos de compost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563632224"/>
        <c:crossesAt val="0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Comparativa días de ciclo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Columna B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88.06</c:v>
              </c:pt>
              <c:pt idx="1">
                <c:v>88.53</c:v>
              </c:pt>
              <c:pt idx="2">
                <c:v>89.46</c:v>
              </c:pt>
              <c:pt idx="3">
                <c:v>86.66</c:v>
              </c:pt>
              <c:pt idx="4">
                <c:v>89.46</c:v>
              </c:pt>
              <c:pt idx="5">
                <c:v>85.26</c:v>
              </c:pt>
            </c:numLit>
          </c:val>
          <c:extLst>
            <c:ext xmlns:c16="http://schemas.microsoft.com/office/drawing/2014/chart" uri="{C3380CC4-5D6E-409C-BE32-E72D297353CC}">
              <c16:uniqueId val="{00000000-893D-7D4C-801D-E47BF7689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8406912"/>
        <c:axId val="1708366128"/>
        <c:axId val="0"/>
      </c:bar3DChart>
      <c:valAx>
        <c:axId val="170836612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Días de ciclo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0"/>
            </a:pPr>
            <a:endParaRPr lang="es-ES"/>
          </a:p>
        </c:txPr>
        <c:crossAx val="1708406912"/>
        <c:crossesAt val="0"/>
        <c:crossBetween val="between"/>
      </c:valAx>
      <c:catAx>
        <c:axId val="1708406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Tipos de compost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0"/>
            </a:pPr>
            <a:endParaRPr lang="es-ES"/>
          </a:p>
        </c:txPr>
        <c:crossAx val="1708366128"/>
        <c:crossesAt val="0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Comparativa peso tomates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Fila 18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5"/>
              <c:pt idx="0">
                <c:v>Sector 1</c:v>
              </c:pt>
              <c:pt idx="1">
                <c:v>Sector 2</c:v>
              </c:pt>
              <c:pt idx="2">
                <c:v>Sector 3</c:v>
              </c:pt>
              <c:pt idx="3">
                <c:v>Sector 4</c:v>
              </c:pt>
              <c:pt idx="4">
                <c:v>Sector 5</c:v>
              </c:pt>
            </c:strLit>
          </c:cat>
          <c:val>
            <c:numLit>
              <c:formatCode>General</c:formatCode>
              <c:ptCount val="5"/>
              <c:pt idx="0">
                <c:v>69.7</c:v>
              </c:pt>
              <c:pt idx="1">
                <c:v>70.5</c:v>
              </c:pt>
              <c:pt idx="2">
                <c:v>69.599999999999994</c:v>
              </c:pt>
              <c:pt idx="3">
                <c:v>74.5</c:v>
              </c:pt>
              <c:pt idx="4">
                <c:v>74.3</c:v>
              </c:pt>
            </c:numLit>
          </c:val>
          <c:extLst>
            <c:ext xmlns:c16="http://schemas.microsoft.com/office/drawing/2014/chart" uri="{C3380CC4-5D6E-409C-BE32-E72D297353CC}">
              <c16:uniqueId val="{00000000-610D-D24A-AC20-FA1978286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5747728"/>
        <c:axId val="1235745344"/>
        <c:axId val="0"/>
      </c:bar3DChart>
      <c:valAx>
        <c:axId val="123574534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200" b="1"/>
                </a:pPr>
                <a:r>
                  <a:rPr lang="es-ES"/>
                  <a:t>Kg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5747728"/>
        <c:crossesAt val="0"/>
        <c:crossBetween val="between"/>
      </c:valAx>
      <c:catAx>
        <c:axId val="1235747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Tipos de compost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5745344"/>
        <c:crossesAt val="0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Comparativa tomate desechado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Fila 18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5"/>
              <c:pt idx="0">
                <c:v>Sector 1</c:v>
              </c:pt>
              <c:pt idx="1">
                <c:v>Sector 2</c:v>
              </c:pt>
              <c:pt idx="2">
                <c:v>Sector 3</c:v>
              </c:pt>
              <c:pt idx="3">
                <c:v>Sector 4</c:v>
              </c:pt>
              <c:pt idx="4">
                <c:v>Sector 5</c:v>
              </c:pt>
            </c:strLit>
          </c:cat>
          <c:val>
            <c:numLit>
              <c:formatCode>General</c:formatCode>
              <c:ptCount val="5"/>
              <c:pt idx="0">
                <c:v>8.5</c:v>
              </c:pt>
              <c:pt idx="1">
                <c:v>10.6</c:v>
              </c:pt>
              <c:pt idx="2">
                <c:v>7.2</c:v>
              </c:pt>
              <c:pt idx="3">
                <c:v>11</c:v>
              </c:pt>
              <c:pt idx="4">
                <c:v>9.4</c:v>
              </c:pt>
            </c:numLit>
          </c:val>
          <c:extLst>
            <c:ext xmlns:c16="http://schemas.microsoft.com/office/drawing/2014/chart" uri="{C3380CC4-5D6E-409C-BE32-E72D297353CC}">
              <c16:uniqueId val="{00000000-95C5-7241-BBCD-7909BFC97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6961888"/>
        <c:axId val="1236947616"/>
        <c:axId val="0"/>
      </c:bar3DChart>
      <c:valAx>
        <c:axId val="1236947616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200" b="1"/>
                </a:pPr>
                <a:r>
                  <a:rPr lang="es-ES"/>
                  <a:t>% peso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6961888"/>
        <c:crossesAt val="0"/>
        <c:crossBetween val="between"/>
      </c:valAx>
      <c:catAx>
        <c:axId val="1236961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Tipos de compost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6947616"/>
        <c:crossesAt val="0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Ratio de transformación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1ª generación 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cereal</c:v>
              </c:pt>
              <c:pt idx="1">
                <c:v>restos</c:v>
              </c:pt>
              <c:pt idx="2">
                <c:v>compost</c:v>
              </c:pt>
              <c:pt idx="3">
                <c:v>lana</c:v>
              </c:pt>
              <c:pt idx="4">
                <c:v>pluma </c:v>
              </c:pt>
              <c:pt idx="5">
                <c:v> plastico</c:v>
              </c:pt>
            </c:strLit>
          </c:cat>
          <c:val>
            <c:numLit>
              <c:formatCode>General</c:formatCode>
              <c:ptCount val="6"/>
              <c:pt idx="0">
                <c:v>4.2</c:v>
              </c:pt>
              <c:pt idx="1">
                <c:v>9.1</c:v>
              </c:pt>
              <c:pt idx="2">
                <c:v>6.7</c:v>
              </c:pt>
              <c:pt idx="3">
                <c:v>6.9</c:v>
              </c:pt>
              <c:pt idx="4">
                <c:v>7.3</c:v>
              </c:pt>
              <c:pt idx="5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0-6CA2-CF4A-A399-AC883AC36FAB}"/>
            </c:ext>
          </c:extLst>
        </c:ser>
        <c:ser>
          <c:idx val="1"/>
          <c:order val="1"/>
          <c:tx>
            <c:v>2ª generación 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cereal</c:v>
              </c:pt>
              <c:pt idx="1">
                <c:v>restos</c:v>
              </c:pt>
              <c:pt idx="2">
                <c:v>compost</c:v>
              </c:pt>
              <c:pt idx="3">
                <c:v>lana</c:v>
              </c:pt>
              <c:pt idx="4">
                <c:v>pluma </c:v>
              </c:pt>
              <c:pt idx="5">
                <c:v> plastico</c:v>
              </c:pt>
            </c:strLit>
          </c:cat>
          <c:val>
            <c:numLit>
              <c:formatCode>General</c:formatCode>
              <c:ptCount val="6"/>
              <c:pt idx="0">
                <c:v>4.5999999999999996</c:v>
              </c:pt>
              <c:pt idx="1">
                <c:v>9.8000000000000007</c:v>
              </c:pt>
              <c:pt idx="2">
                <c:v>7</c:v>
              </c:pt>
              <c:pt idx="3">
                <c:v>8</c:v>
              </c:pt>
              <c:pt idx="4">
                <c:v>0</c:v>
              </c:pt>
              <c:pt idx="5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1-6CA2-CF4A-A399-AC883AC36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1082528"/>
        <c:axId val="871284496"/>
        <c:axId val="0"/>
      </c:bar3DChart>
      <c:valAx>
        <c:axId val="871284496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200" b="1"/>
                </a:pPr>
                <a:r>
                  <a:rPr lang="es-ES"/>
                  <a:t>Kg/ Kg tenebrio producido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871082528"/>
        <c:crossesAt val="0"/>
        <c:crossBetween val="between"/>
      </c:valAx>
      <c:catAx>
        <c:axId val="871082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300" b="1"/>
                </a:pPr>
                <a:r>
                  <a:rPr lang="es-ES"/>
                  <a:t>Tipo de dieta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871284496"/>
        <c:crossesAt val="0"/>
        <c:auto val="1"/>
        <c:lblAlgn val="ctr"/>
        <c:lblOffset val="100"/>
        <c:noMultiLvlLbl val="0"/>
      </c:catAx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100" b="1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Productividad por caja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>
        <c:manualLayout>
          <c:xMode val="edge"/>
          <c:yMode val="edge"/>
          <c:x val="0.10628712229583027"/>
          <c:y val="9.852216748768472E-2"/>
          <c:w val="0.72821954177835191"/>
          <c:h val="0.84398206014263655"/>
        </c:manualLayout>
      </c:layout>
      <c:bar3DChart>
        <c:barDir val="col"/>
        <c:grouping val="clustered"/>
        <c:varyColors val="0"/>
        <c:ser>
          <c:idx val="0"/>
          <c:order val="0"/>
          <c:tx>
            <c:v>1ª generación 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11"/>
              <c:pt idx="0">
                <c:v>cereal</c:v>
              </c:pt>
              <c:pt idx="1">
                <c:v>100% restos</c:v>
              </c:pt>
              <c:pt idx="2">
                <c:v>50% restos </c:v>
              </c:pt>
              <c:pt idx="3">
                <c:v>100% compost</c:v>
              </c:pt>
              <c:pt idx="4">
                <c:v>50% compost</c:v>
              </c:pt>
              <c:pt idx="5">
                <c:v>100% lana</c:v>
              </c:pt>
              <c:pt idx="6">
                <c:v>50% lana</c:v>
              </c:pt>
              <c:pt idx="7">
                <c:v>100% pluma </c:v>
              </c:pt>
              <c:pt idx="8">
                <c:v>50% pluma</c:v>
              </c:pt>
              <c:pt idx="9">
                <c:v> 100% plastico</c:v>
              </c:pt>
              <c:pt idx="10">
                <c:v>50% plástico</c:v>
              </c:pt>
            </c:strLit>
          </c:cat>
          <c:val>
            <c:numLit>
              <c:formatCode>General</c:formatCode>
              <c:ptCount val="11"/>
              <c:pt idx="0">
                <c:v>1.8</c:v>
              </c:pt>
              <c:pt idx="1">
                <c:v>0.6</c:v>
              </c:pt>
              <c:pt idx="2">
                <c:v>1.3</c:v>
              </c:pt>
              <c:pt idx="3">
                <c:v>0.4</c:v>
              </c:pt>
              <c:pt idx="4">
                <c:v>0.8</c:v>
              </c:pt>
              <c:pt idx="5">
                <c:v>0.2</c:v>
              </c:pt>
              <c:pt idx="6">
                <c:v>0.6</c:v>
              </c:pt>
              <c:pt idx="7">
                <c:v>0.2</c:v>
              </c:pt>
              <c:pt idx="8">
                <c:v>0.8</c:v>
              </c:pt>
              <c:pt idx="9">
                <c:v>0.1</c:v>
              </c:pt>
              <c:pt idx="10">
                <c:v>0.4</c:v>
              </c:pt>
            </c:numLit>
          </c:val>
          <c:extLst>
            <c:ext xmlns:c16="http://schemas.microsoft.com/office/drawing/2014/chart" uri="{C3380CC4-5D6E-409C-BE32-E72D297353CC}">
              <c16:uniqueId val="{00000000-B74C-1045-88D4-9C3238D90756}"/>
            </c:ext>
          </c:extLst>
        </c:ser>
        <c:ser>
          <c:idx val="1"/>
          <c:order val="1"/>
          <c:tx>
            <c:v>2ª generación 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11"/>
              <c:pt idx="0">
                <c:v>cereal</c:v>
              </c:pt>
              <c:pt idx="1">
                <c:v>100% restos</c:v>
              </c:pt>
              <c:pt idx="2">
                <c:v>50% restos </c:v>
              </c:pt>
              <c:pt idx="3">
                <c:v>100% compost</c:v>
              </c:pt>
              <c:pt idx="4">
                <c:v>50% compost</c:v>
              </c:pt>
              <c:pt idx="5">
                <c:v>100% lana</c:v>
              </c:pt>
              <c:pt idx="6">
                <c:v>50% lana</c:v>
              </c:pt>
              <c:pt idx="7">
                <c:v>100% pluma </c:v>
              </c:pt>
              <c:pt idx="8">
                <c:v>50% pluma</c:v>
              </c:pt>
              <c:pt idx="9">
                <c:v> 100% plastico</c:v>
              </c:pt>
              <c:pt idx="10">
                <c:v>50% plástico</c:v>
              </c:pt>
            </c:strLit>
          </c:cat>
          <c:val>
            <c:numLit>
              <c:formatCode>General</c:formatCode>
              <c:ptCount val="11"/>
              <c:pt idx="0">
                <c:v>2.1</c:v>
              </c:pt>
              <c:pt idx="1">
                <c:v>0.3</c:v>
              </c:pt>
              <c:pt idx="2">
                <c:v>1.4</c:v>
              </c:pt>
              <c:pt idx="3">
                <c:v>0.2</c:v>
              </c:pt>
              <c:pt idx="4">
                <c:v>1.2</c:v>
              </c:pt>
              <c:pt idx="5">
                <c:v>0.1</c:v>
              </c:pt>
              <c:pt idx="6">
                <c:v>0.9</c:v>
              </c:pt>
              <c:pt idx="7">
                <c:v>0</c:v>
              </c:pt>
              <c:pt idx="8">
                <c:v>0</c:v>
              </c:pt>
              <c:pt idx="9">
                <c:v>0</c:v>
              </c:pt>
              <c:pt idx="10">
                <c:v>0.7</c:v>
              </c:pt>
            </c:numLit>
          </c:val>
          <c:extLst>
            <c:ext xmlns:c16="http://schemas.microsoft.com/office/drawing/2014/chart" uri="{C3380CC4-5D6E-409C-BE32-E72D297353CC}">
              <c16:uniqueId val="{00000001-B74C-1045-88D4-9C3238D907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50096016"/>
        <c:axId val="1449450960"/>
        <c:axId val="0"/>
      </c:bar3DChart>
      <c:valAx>
        <c:axId val="1449450960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300" b="1"/>
                </a:pPr>
                <a:r>
                  <a:rPr lang="es-ES"/>
                  <a:t>Kg/ caja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s-ES"/>
          </a:p>
        </c:txPr>
        <c:crossAx val="1450096016"/>
        <c:crossesAt val="0"/>
        <c:crossBetween val="between"/>
      </c:valAx>
      <c:catAx>
        <c:axId val="1450096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300" b="1"/>
                </a:pPr>
                <a:r>
                  <a:rPr lang="es-ES"/>
                  <a:t>Tipos de dieta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449450960"/>
        <c:crossesAt val="0"/>
        <c:auto val="1"/>
        <c:lblAlgn val="ctr"/>
        <c:lblOffset val="100"/>
        <c:noMultiLvlLbl val="0"/>
      </c:catAx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200" b="1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Comparativa días de ciclo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Columna B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88.06</c:v>
              </c:pt>
              <c:pt idx="1">
                <c:v>88.53</c:v>
              </c:pt>
              <c:pt idx="2">
                <c:v>89.46</c:v>
              </c:pt>
              <c:pt idx="3">
                <c:v>86.66</c:v>
              </c:pt>
              <c:pt idx="4">
                <c:v>89.46</c:v>
              </c:pt>
              <c:pt idx="5">
                <c:v>85.26</c:v>
              </c:pt>
            </c:numLit>
          </c:val>
          <c:extLst>
            <c:ext xmlns:c16="http://schemas.microsoft.com/office/drawing/2014/chart" uri="{C3380CC4-5D6E-409C-BE32-E72D297353CC}">
              <c16:uniqueId val="{00000000-8962-C943-A56A-814C53797E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6047408"/>
        <c:axId val="1236094288"/>
        <c:axId val="0"/>
      </c:bar3DChart>
      <c:valAx>
        <c:axId val="123609428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Días de ciclo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0"/>
            </a:pPr>
            <a:endParaRPr lang="es-ES"/>
          </a:p>
        </c:txPr>
        <c:crossAx val="1236047408"/>
        <c:crossesAt val="0"/>
        <c:crossBetween val="between"/>
      </c:valAx>
      <c:catAx>
        <c:axId val="1236047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Tipos de compost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0"/>
            </a:pPr>
            <a:endParaRPr lang="es-ES"/>
          </a:p>
        </c:txPr>
        <c:crossAx val="1236094288"/>
        <c:crossesAt val="0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Comparativa de peso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Cosecha 1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279</c:v>
              </c:pt>
              <c:pt idx="1">
                <c:v>280</c:v>
              </c:pt>
              <c:pt idx="2">
                <c:v>305</c:v>
              </c:pt>
              <c:pt idx="3">
                <c:v>272</c:v>
              </c:pt>
              <c:pt idx="4">
                <c:v>276</c:v>
              </c:pt>
              <c:pt idx="5">
                <c:v>310</c:v>
              </c:pt>
            </c:numLit>
          </c:val>
          <c:extLst>
            <c:ext xmlns:c16="http://schemas.microsoft.com/office/drawing/2014/chart" uri="{C3380CC4-5D6E-409C-BE32-E72D297353CC}">
              <c16:uniqueId val="{00000000-3DEB-FE47-9BD6-764A13AC5FF8}"/>
            </c:ext>
          </c:extLst>
        </c:ser>
        <c:ser>
          <c:idx val="1"/>
          <c:order val="1"/>
          <c:tx>
            <c:v>Cosecha 2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475</c:v>
              </c:pt>
              <c:pt idx="1">
                <c:v>545</c:v>
              </c:pt>
              <c:pt idx="2">
                <c:v>500</c:v>
              </c:pt>
              <c:pt idx="3">
                <c:v>485</c:v>
              </c:pt>
              <c:pt idx="4">
                <c:v>532.5</c:v>
              </c:pt>
              <c:pt idx="5">
                <c:v>518</c:v>
              </c:pt>
            </c:numLit>
          </c:val>
          <c:extLst>
            <c:ext xmlns:c16="http://schemas.microsoft.com/office/drawing/2014/chart" uri="{C3380CC4-5D6E-409C-BE32-E72D297353CC}">
              <c16:uniqueId val="{00000001-3DEB-FE47-9BD6-764A13AC5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5780928"/>
        <c:axId val="1236034544"/>
        <c:axId val="0"/>
      </c:bar3DChart>
      <c:valAx>
        <c:axId val="123603454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Peso (gramos)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5780928"/>
        <c:crossesAt val="0"/>
        <c:crossBetween val="between"/>
      </c:valAx>
      <c:catAx>
        <c:axId val="1235780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Tipos de compost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6034544"/>
        <c:crossesAt val="0"/>
        <c:auto val="1"/>
        <c:lblAlgn val="ctr"/>
        <c:lblOffset val="100"/>
        <c:noMultiLvlLbl val="0"/>
      </c:catAx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000" b="0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Comparativa diámetro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Cosecha 1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25.8</c:v>
              </c:pt>
              <c:pt idx="1">
                <c:v>26.6</c:v>
              </c:pt>
              <c:pt idx="2">
                <c:v>28.7</c:v>
              </c:pt>
              <c:pt idx="3">
                <c:v>26.8</c:v>
              </c:pt>
              <c:pt idx="4">
                <c:v>28.1</c:v>
              </c:pt>
              <c:pt idx="5">
                <c:v>29.6</c:v>
              </c:pt>
            </c:numLit>
          </c:val>
          <c:extLst>
            <c:ext xmlns:c16="http://schemas.microsoft.com/office/drawing/2014/chart" uri="{C3380CC4-5D6E-409C-BE32-E72D297353CC}">
              <c16:uniqueId val="{00000000-C8FB-6543-AB3A-054B6D69D6B9}"/>
            </c:ext>
          </c:extLst>
        </c:ser>
        <c:ser>
          <c:idx val="1"/>
          <c:order val="1"/>
          <c:tx>
            <c:v>Cosecha 2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33</c:v>
              </c:pt>
              <c:pt idx="1">
                <c:v>33.700000000000003</c:v>
              </c:pt>
              <c:pt idx="2">
                <c:v>33.5</c:v>
              </c:pt>
              <c:pt idx="3">
                <c:v>33.4</c:v>
              </c:pt>
              <c:pt idx="4">
                <c:v>33.1</c:v>
              </c:pt>
              <c:pt idx="5">
                <c:v>33.5</c:v>
              </c:pt>
            </c:numLit>
          </c:val>
          <c:extLst>
            <c:ext xmlns:c16="http://schemas.microsoft.com/office/drawing/2014/chart" uri="{C3380CC4-5D6E-409C-BE32-E72D297353CC}">
              <c16:uniqueId val="{00000001-C8FB-6543-AB3A-054B6D69D6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6203360"/>
        <c:axId val="1236200976"/>
        <c:axId val="0"/>
      </c:bar3DChart>
      <c:valAx>
        <c:axId val="1236200976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Diámetro (cm)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6203360"/>
        <c:crossesAt val="0"/>
        <c:crossBetween val="between"/>
      </c:valAx>
      <c:catAx>
        <c:axId val="1236203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Tipos de compost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6200976"/>
        <c:crossesAt val="0"/>
        <c:auto val="1"/>
        <c:lblAlgn val="ctr"/>
        <c:lblOffset val="100"/>
        <c:noMultiLvlLbl val="0"/>
      </c:catAx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100" b="1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Comparativa diámetro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Cosecha 1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25.8</c:v>
              </c:pt>
              <c:pt idx="1">
                <c:v>26.6</c:v>
              </c:pt>
              <c:pt idx="2">
                <c:v>28.7</c:v>
              </c:pt>
              <c:pt idx="3">
                <c:v>26.8</c:v>
              </c:pt>
              <c:pt idx="4">
                <c:v>28.1</c:v>
              </c:pt>
              <c:pt idx="5">
                <c:v>29.6</c:v>
              </c:pt>
            </c:numLit>
          </c:val>
          <c:extLst>
            <c:ext xmlns:c16="http://schemas.microsoft.com/office/drawing/2014/chart" uri="{C3380CC4-5D6E-409C-BE32-E72D297353CC}">
              <c16:uniqueId val="{00000000-A73C-4143-82EA-3562CE2128A0}"/>
            </c:ext>
          </c:extLst>
        </c:ser>
        <c:ser>
          <c:idx val="1"/>
          <c:order val="1"/>
          <c:tx>
            <c:v>Cosecha 2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33</c:v>
              </c:pt>
              <c:pt idx="1">
                <c:v>33.700000000000003</c:v>
              </c:pt>
              <c:pt idx="2">
                <c:v>33.5</c:v>
              </c:pt>
              <c:pt idx="3">
                <c:v>33.4</c:v>
              </c:pt>
              <c:pt idx="4">
                <c:v>33.1</c:v>
              </c:pt>
              <c:pt idx="5">
                <c:v>33.5</c:v>
              </c:pt>
            </c:numLit>
          </c:val>
          <c:extLst>
            <c:ext xmlns:c16="http://schemas.microsoft.com/office/drawing/2014/chart" uri="{C3380CC4-5D6E-409C-BE32-E72D297353CC}">
              <c16:uniqueId val="{00000001-A73C-4143-82EA-3562CE2128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5845104"/>
        <c:axId val="1235851424"/>
        <c:axId val="0"/>
      </c:bar3DChart>
      <c:valAx>
        <c:axId val="123585142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Diámetro (cm)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5845104"/>
        <c:crossesAt val="0"/>
        <c:crossBetween val="between"/>
      </c:valAx>
      <c:catAx>
        <c:axId val="1235845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Tipos de compost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5851424"/>
        <c:crossesAt val="0"/>
        <c:auto val="1"/>
        <c:lblAlgn val="ctr"/>
        <c:lblOffset val="100"/>
        <c:noMultiLvlLbl val="0"/>
      </c:catAx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100" b="1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Comparativa días de ciclo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Cosecha 1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35.299999999999997</c:v>
              </c:pt>
              <c:pt idx="1">
                <c:v>35.200000000000003</c:v>
              </c:pt>
              <c:pt idx="2">
                <c:v>34.4</c:v>
              </c:pt>
              <c:pt idx="3">
                <c:v>35.299999999999997</c:v>
              </c:pt>
              <c:pt idx="4">
                <c:v>35.1</c:v>
              </c:pt>
              <c:pt idx="5">
                <c:v>35.200000000000003</c:v>
              </c:pt>
            </c:numLit>
          </c:val>
          <c:extLst>
            <c:ext xmlns:c16="http://schemas.microsoft.com/office/drawing/2014/chart" uri="{C3380CC4-5D6E-409C-BE32-E72D297353CC}">
              <c16:uniqueId val="{00000000-31A0-BB47-A5B8-429546471955}"/>
            </c:ext>
          </c:extLst>
        </c:ser>
        <c:ser>
          <c:idx val="1"/>
          <c:order val="1"/>
          <c:tx>
            <c:v>Cosecha 2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36.700000000000003</c:v>
              </c:pt>
              <c:pt idx="1">
                <c:v>36.1</c:v>
              </c:pt>
              <c:pt idx="2">
                <c:v>35.700000000000003</c:v>
              </c:pt>
              <c:pt idx="3">
                <c:v>36.5</c:v>
              </c:pt>
              <c:pt idx="4">
                <c:v>35.4</c:v>
              </c:pt>
              <c:pt idx="5">
                <c:v>35.299999999999997</c:v>
              </c:pt>
            </c:numLit>
          </c:val>
          <c:extLst>
            <c:ext xmlns:c16="http://schemas.microsoft.com/office/drawing/2014/chart" uri="{C3380CC4-5D6E-409C-BE32-E72D297353CC}">
              <c16:uniqueId val="{00000001-31A0-BB47-A5B8-429546471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5768016"/>
        <c:axId val="1235765632"/>
        <c:axId val="0"/>
      </c:bar3DChart>
      <c:valAx>
        <c:axId val="1235765632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1" i="1"/>
                </a:pPr>
                <a:r>
                  <a:rPr lang="es-ES"/>
                  <a:t>Numero de días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5768016"/>
        <c:crossesAt val="0"/>
        <c:crossBetween val="between"/>
      </c:valAx>
      <c:catAx>
        <c:axId val="1235768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Tipos de compost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1235765632"/>
        <c:crossesAt val="0"/>
        <c:auto val="1"/>
        <c:lblAlgn val="ctr"/>
        <c:lblOffset val="100"/>
        <c:noMultiLvlLbl val="0"/>
      </c:catAx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100" b="1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title>
      <c:tx>
        <c:rich>
          <a:bodyPr/>
          <a:lstStyle/>
          <a:p>
            <a:pPr>
              <a:defRPr sz="1600" b="1"/>
            </a:pPr>
            <a:r>
              <a:rPr lang="es-ES"/>
              <a:t>Comparativa en peso de cebolla Fuentes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/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6"/>
              <c:pt idx="0">
                <c:v>Sector 1 </c:v>
              </c:pt>
              <c:pt idx="1">
                <c:v>Sector 2 </c:v>
              </c:pt>
              <c:pt idx="2">
                <c:v>Sector 3 </c:v>
              </c:pt>
              <c:pt idx="3">
                <c:v>Sector 4 </c:v>
              </c:pt>
              <c:pt idx="4">
                <c:v>Sector 5 </c:v>
              </c:pt>
              <c:pt idx="5">
                <c:v>Sector 6 </c:v>
              </c:pt>
            </c:strLit>
          </c:cat>
          <c:val>
            <c:numLit>
              <c:formatCode>General</c:formatCode>
              <c:ptCount val="6"/>
              <c:pt idx="0">
                <c:v>563.33000000000004</c:v>
              </c:pt>
              <c:pt idx="1">
                <c:v>553.33000000000004</c:v>
              </c:pt>
              <c:pt idx="2">
                <c:v>530</c:v>
              </c:pt>
              <c:pt idx="3">
                <c:v>543.33000000000004</c:v>
              </c:pt>
              <c:pt idx="4">
                <c:v>586.66</c:v>
              </c:pt>
              <c:pt idx="5">
                <c:v>580</c:v>
              </c:pt>
            </c:numLit>
          </c:val>
          <c:extLst>
            <c:ext xmlns:c16="http://schemas.microsoft.com/office/drawing/2014/chart" uri="{C3380CC4-5D6E-409C-BE32-E72D297353CC}">
              <c16:uniqueId val="{00000000-45A7-C747-9480-E0DC7DC58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1666960"/>
        <c:axId val="871664896"/>
        <c:axId val="0"/>
      </c:bar3DChart>
      <c:valAx>
        <c:axId val="871664896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Peso (gramos)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871666960"/>
        <c:crossesAt val="0"/>
        <c:crossBetween val="between"/>
      </c:valAx>
      <c:catAx>
        <c:axId val="871666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/>
                </a:pPr>
                <a:r>
                  <a:rPr lang="es-ES"/>
                  <a:t>Tipos de compost</a:t>
                </a:r>
              </a:p>
            </c:rich>
          </c:tx>
          <c:overlay val="0"/>
        </c:title>
        <c:numFmt formatCode="[$-1000C0A]dd/mm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es-ES"/>
          </a:p>
        </c:txPr>
        <c:crossAx val="871664896"/>
        <c:crossesAt val="0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047DB6C-F061-22C1-1A42-27D9BFABABA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72BADCC-188C-579B-7A88-EA587A2A308E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257C490-8FFA-4C0C-6CDB-03035B0AA1E9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B8B7A5-C57C-28F3-1F5C-0354C4290981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326E9FB6-512D-1F4E-BB5F-7C82E34D9034}" type="slidenum">
              <a:t>‹Nº›</a:t>
            </a:fld>
            <a:endParaRPr lang="es-E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0850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5BA7F5F-7DB4-28E9-95FB-E7531494F2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40F45AF-AA37-DDA1-F8A6-5528B997AF2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" name="Marcador de encabezado 3">
            <a:extLst>
              <a:ext uri="{FF2B5EF4-FFF2-40B4-BE49-F238E27FC236}">
                <a16:creationId xmlns:a16="http://schemas.microsoft.com/office/drawing/2014/main" id="{9C16ACEB-3EBF-7946-E880-D60C1D07055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s-ES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71F779-1085-F737-00FF-E2B1D597206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s-ES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28B756-DE6E-5808-E3CE-2F8948205C8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s-ES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4ED76-BCF6-9551-006C-0729D93FFF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s-ES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7EAE22A-DECE-E147-9CA4-76543A0952F1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88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s-ES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00C4C8-D23F-776A-509D-9C35BC040C0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3DF1000-39A6-3540-823D-F7D5A88AC3C8}" type="slidenum">
              <a:t>1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8F3DC46-B5E2-38EA-7A6F-C08CD882888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58A3752-A9A5-5840-032F-B49455A1E2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CFC1F8-37E3-3FD4-94D8-37A1662F8BD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A3512F4-F902-6344-A350-1A0B7CC7C422}" type="slidenum">
              <a:t>10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D97050F-0707-F6E4-92BE-29EBABD164A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4E9C5BC-4064-DC17-8CA0-7BF9BED009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578587-21A0-6A66-0176-B3C10F99E0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C5A937F-9470-A145-A0F8-5578CB9C8C14}" type="slidenum">
              <a:t>11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D2305DF-25D1-13F4-73F6-FA72044527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016EDAF-B9CC-4A76-6FFD-3373E6154E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4A1A26-40BB-D2CC-CF4F-1B66F2BFD2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B90A642-F90F-5148-860A-D1176D6FF092}" type="slidenum">
              <a:t>12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A23369C-B87D-AF90-865C-A9377963F0D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7BDCCE2-8B4D-7CF8-AB1C-2A6C86CD4B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F1AFA1-EEEE-DD9B-16F6-CEEBABB1C7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FC287E-7483-534D-AF6F-F9983C97F628}" type="slidenum">
              <a:t>13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FBB0CDA-C9AC-DE25-FAFB-59DD821685B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D91DA99-B374-CA11-7926-4257CD08A6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53AD47-11F4-FAF6-AE3C-AA13BC2BC4B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969222E-21E6-5147-A957-F89843CC4F77}" type="slidenum">
              <a:t>14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4C47C40-6D12-E832-0063-2981464A47A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FF50FC0-BFB3-BDDE-35CE-86A656215B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BB01A9-FAB0-B289-9FD4-A57A4FE2576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BA5A7B-A9E5-E349-B477-36FC4A78F00F}" type="slidenum">
              <a:t>15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B4C02D2-CAE7-FE6F-F30C-ECAC2C3B42F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307BA07-9D02-BBB9-009B-8CCA0E0C6A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22840F-92FD-357A-7B83-CBE8790F216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7523BE5-ACDD-8848-8CFD-B84236367B78}" type="slidenum">
              <a:t>16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C3F9F23-0DB7-3CD0-9DA1-D484C64413D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D55C9D7-37DE-F72D-EBD3-D2F867228D6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8F3368-22DA-C6B4-F124-7174A83800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DF7F21F-FF29-6B42-8B14-8AAEE181212F}" type="slidenum">
              <a:t>17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F26F016-A610-4D1C-7E37-24842176BE9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DF963AC-DC4B-C4E2-EFE9-CEDDDA07FE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7F13C-D38A-E92F-D3A8-2B840B322BA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FFEA523-D426-B545-9E60-42A2EB249C11}" type="slidenum">
              <a:t>18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A106190-E269-005F-C656-18D6902FAF5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F3A7DDC-002A-2654-ADAA-7362B4ADC0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A765E3-B5F8-E101-F307-8EB746D406A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8818E81-8474-D54A-A5B0-5C8474921ADB}" type="slidenum">
              <a:t>19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BB14AC8-179D-7AFF-94F0-A359FFB3C00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D6EBDD0-56BD-31A1-3D77-1D7C4C7223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F19681-7D77-B424-4141-5BE5EEF3CFD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20DF26B-474E-B549-9260-ADB690764F59}" type="slidenum">
              <a:t>2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2164394-2F60-4278-E48C-E149848DAF3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487C064-BB5E-BFF8-ED6D-6386C5FCF4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76B14A-80EA-6BB6-C707-23CBD03E04B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CAF67A7-8268-694D-9AE2-D4BE7E3E8E4A}" type="slidenum">
              <a:t>20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B17C428-8B39-6CD3-671F-83A171AA33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43CCBBD-AE7E-AED9-2CBC-060CDFC4CC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8BD169-2CB3-95D1-E073-A99F2BD5D0C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ED3CE24-E88B-1B4D-AE49-C274696257C0}" type="slidenum">
              <a:t>21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F54F795-DAC6-C68A-E565-FC2E101A07D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C8733B6-CFB8-AEA8-8ADB-7C6087E0F0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D3A9F6-6774-92DF-87A5-F39FBEFD1A4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C38A54-837F-0047-BD38-12BFB5F6262F}" type="slidenum">
              <a:t>22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6AB4760-9D8A-8507-E94A-2AD7C652FA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3231024-99D8-C942-D96F-B9D3194483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08470C-BD42-69FF-C2F0-D4C249410E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E2D1742-31C0-C245-9164-F604A589DB2A}" type="slidenum">
              <a:t>23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94A481E-820A-A21E-2F63-2E6F797BFA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89858D7-098E-F1CF-5F0E-55D68F8121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4946B9-1CE9-8305-07C1-539402C568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E4CA1A-173D-C249-A548-BF512E0C748B}" type="slidenum">
              <a:t>24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48C88C1-64EC-5E02-431E-70F841ED9BC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A79316D-7BA8-8F70-C1A7-B7705C80EB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9B4B66-6D84-7630-ACC2-D319881DAA3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F336226-4127-2C41-B6BC-948C44ABBB67}" type="slidenum">
              <a:t>25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BF1BA16-1E9D-5B4E-4806-C247F4178DC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7D31E43-79B1-EFC0-A173-AF1719E4C1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011556-5E3E-050C-5E69-06E17249E92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D3EA902-C77B-2045-A873-CF132CF29672}" type="slidenum">
              <a:t>26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8631541-E2B9-F52C-D2A2-444A49127B4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D390C0E-08CF-44D7-1DA6-700CB72284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766E11-285F-9AF6-CBDE-89394A26B58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51A33E-D9AC-E14A-97BC-980B82804DDC}" type="slidenum">
              <a:t>27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90FC34-ADF7-B998-988C-F2B85942F0C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B0EB9C7-3A46-E2AD-32D3-0D1EC62687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E6AEB3-AD3A-433E-7661-4C53ABCB4F5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84D64A9-08EA-FC4F-96E8-1C268043E414}" type="slidenum">
              <a:t>28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C9C976F-9276-AC66-A11A-E4F50778017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7861489-14E7-6B26-10D1-FB1141320A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F619DD-6F69-9C5F-1F5A-A8BE7AF5C67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37C04D1-70EA-5141-BED8-D67B413C2AB1}" type="slidenum">
              <a:t>29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57DF6D8-226A-7839-6590-A294BC7E54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0B0653-EE29-582E-785D-450448C2B4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D81E1B-82B4-74B8-FA6E-AEF73D6462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3D9A754-103D-D342-98EC-5563C6393314}" type="slidenum">
              <a:t>3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C75700C-2B39-94B9-0373-AE815FE7798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EC5A92B-C0C2-04B4-24E0-DBEEAFE8BA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F1430B-2618-6DDD-2F85-FC855879FB1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9A70F54-BB5E-014B-9301-FCD799BD9933}" type="slidenum">
              <a:t>4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37E0CD3-2EC3-4E23-0A97-E67AC79B48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B01E9B6-EE1F-B9D4-70AB-326FA76EA7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7D3684-F843-1A3F-3587-618A9813C82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A29501D-AA24-3047-9F58-892A12473459}" type="slidenum">
              <a:t>5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12C6A0-6FA3-354C-7DCA-F8F575739E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1B7C3F6-1E35-50E3-43D1-AB4D85B6B4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230313-6B8B-2ECA-912E-AC8E36230E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07457F4-46EB-324F-9583-28ACA55985DD}" type="slidenum">
              <a:t>6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13C0194-7698-DE5D-655C-D1A21D1DDDC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CACE5B3-3022-87C2-7E2E-DB99F191FFB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8756CA-5620-78B4-CED3-8537025240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532B159-5798-1042-A804-55C931DC24DF}" type="slidenum">
              <a:t>7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4E648C3-351A-9023-5A49-9D3DA4B19FD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01D3E39-BF3F-6880-AC4A-6BEBD4EBD0E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152605-D58E-06B5-895F-F2766285147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6DB691E-9BB3-224F-AD12-FA762E8425A9}" type="slidenum">
              <a:t>8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642C8A6-9968-D295-3491-958C4C4817E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CEC4027-B676-EF2E-B3DA-DF15D22DA85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7D3DF6-3476-F65D-AD6E-A71E5B228F0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0B3C877-028A-6D48-BABB-8D2BC1116D80}" type="slidenum">
              <a:t>9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4CD4279-569A-B885-A43A-5D449528058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1172230-3C01-A91F-11BD-7341001FE7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C2B3BA-9ADD-75EF-E42D-B491CB24C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0F5CD9-9442-C727-CD26-153C2B033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34E0F-2F5A-2E19-B7B2-FCA5D7589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4D809-59C4-F248-8EDD-B7AF7E390BC1}" type="datetime1">
              <a:rPr lang="es-ES" smtClean="0"/>
              <a:pPr lvl="0"/>
              <a:t>20/12/22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2B9D8A-A547-F160-3A78-6F3E6A539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BB8D8F-4970-CA51-87AB-3D998C518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7D1AC5B-8FE0-744B-A156-9D9FDFF4D0FE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462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A5390C-2C94-8875-94B9-9682D9F2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C242B4-BD82-4C47-9025-7220FDD58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1B6388-6131-0DA2-06E1-F5FBA3EB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4D809-59C4-F248-8EDD-B7AF7E390BC1}" type="datetime1">
              <a:rPr lang="es-ES" smtClean="0"/>
              <a:pPr lvl="0"/>
              <a:t>20/12/22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4625CB-631D-2ED4-893A-1A8CA386C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6FAE7-8CB3-7C2E-9858-8973B7D0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F9A0B8-4E54-9F47-B0F9-CB72ABBA7086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08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B70F12C-DE8E-D0E1-508D-7138E2DF5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3200" cy="50085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0031DA-CABB-D6CF-1C5C-731C32007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500856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E12864-DFCD-9E07-EB91-A63900CC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4D809-59C4-F248-8EDD-B7AF7E390BC1}" type="datetime1">
              <a:rPr lang="es-ES" smtClean="0"/>
              <a:pPr lvl="0"/>
              <a:t>20/12/22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C7FA7C-3BF6-8639-4403-C016F26A6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C5A821-8F3E-8769-ED14-B09C372E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CE79CB-073F-524E-ACF8-19B71F06722B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332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B3919-E09A-C92E-C3D6-C630A8BF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A7692E-A7E6-8E82-78E5-6E64583CB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D64AC5-F10E-5F44-D048-8EEB549A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4D809-59C4-F248-8EDD-B7AF7E390BC1}" type="datetime1">
              <a:rPr lang="es-ES" smtClean="0"/>
              <a:pPr lvl="0"/>
              <a:t>20/12/22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373737-28A3-C719-F9F1-84FFAFF4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E294E8-ED96-D2DD-0ABB-66924E1A2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1A9847-1B4A-A247-A323-8C50D6E45797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79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9388F-ACDF-E7E8-8CFC-BF8B76A7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1C4E93-484C-A937-5A78-1E319FA66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BBA353-8BB5-8CB0-291E-A68BB7D59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4D809-59C4-F248-8EDD-B7AF7E390BC1}" type="datetime1">
              <a:rPr lang="es-ES" smtClean="0"/>
              <a:pPr lvl="0"/>
              <a:t>20/12/22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21E1F2-F9FE-FD7D-BC0C-68A0B6B56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FA376C-D69F-74C8-1E6A-739AB490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BF8104-583C-EA46-B17A-2BDF2E68C0EB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355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BABD0-A170-4FE4-993D-C435D762F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D7DD68-8D5D-3BC4-00CF-0BA4112680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10200" cy="45259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E6D8B9-7BF1-856C-7C89-977FEF973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4963"/>
            <a:ext cx="5410200" cy="45259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290E76-DA80-751E-80D1-8EA41274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4D809-59C4-F248-8EDD-B7AF7E390BC1}" type="datetime1">
              <a:rPr lang="es-ES" smtClean="0"/>
              <a:pPr lvl="0"/>
              <a:t>20/12/22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51C926-DFAE-3F26-DA70-8ED22F77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C8DEC3-4CAA-CAAC-4E5B-355715BA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6EA5DF-FA39-2E41-9A5F-1F782882425C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85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BDA71-2521-61BA-B1E5-27289A96E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15E980-6724-62D0-579D-694D7E2EC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7371A7-5471-E5C6-4DB5-4DEF374B9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03E2BE-5AE2-AB58-FBA9-9D90C6AC9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0FE85BA-DA60-7773-5F70-0B1C0BBC2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CA927EC-C260-C9F1-455F-6944EA47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4D809-59C4-F248-8EDD-B7AF7E390BC1}" type="datetime1">
              <a:rPr lang="es-ES" smtClean="0"/>
              <a:pPr lvl="0"/>
              <a:t>20/12/22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D72F63F-89A0-DCD0-36FE-95EE6D4A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9CA990-6DDE-95A4-1EAF-01C501D0A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FE45669-F9D8-7344-8916-A353A6386C86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12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75CC1-B691-88DB-A130-F7B6CB929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3DD01F-D125-7CFC-A628-6D37255BA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4D809-59C4-F248-8EDD-B7AF7E390BC1}" type="datetime1">
              <a:rPr lang="es-ES" smtClean="0"/>
              <a:pPr lvl="0"/>
              <a:t>20/12/22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373EC45-1448-A30E-F02C-F2247294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A05CC55-9E6C-1502-03F7-281CBDAC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78DF57-DA19-AE45-8209-7839EB360F8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0900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67EDFC-1B3C-0D3F-22AC-5A4918FB2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4D809-59C4-F248-8EDD-B7AF7E390BC1}" type="datetime1">
              <a:rPr lang="es-ES" smtClean="0"/>
              <a:pPr lvl="0"/>
              <a:t>20/12/22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30858A1-9535-7F60-150F-1BB587C9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EA7438-7D3A-D9A8-8B0B-472395FB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8988BA-749B-9C43-929E-5C62DF00C7DA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442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B2D62C-23FA-06C6-17B3-9E5181A4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AA6CF-DE8F-838A-961D-1D01D655A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0FDD06-CED7-82D5-208A-FD94B44D3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08106F-682E-5A01-6962-A2935B923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4D809-59C4-F248-8EDD-B7AF7E390BC1}" type="datetime1">
              <a:rPr lang="es-ES" smtClean="0"/>
              <a:pPr lvl="0"/>
              <a:t>20/12/22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AB6BFA-F09E-A54B-BD4C-E3E11763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F2BCB4-4E01-1850-182E-9B7DE9169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4B2CCE-A3A4-C244-A52F-09E867D4128F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590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0CA04-9273-2FE4-E14F-7638D8F3D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BDABC44-9298-C441-FCB2-5E45F59B9B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8593BE-E0A4-D5BC-5B0F-4906FF75F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66937B-76A6-0EF0-0EC4-51D43F85A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4D809-59C4-F248-8EDD-B7AF7E390BC1}" type="datetime1">
              <a:rPr lang="es-ES" smtClean="0"/>
              <a:pPr lvl="0"/>
              <a:t>20/12/22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EC3BB8-9268-164A-F3EC-9C1FF417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BE03E9-6124-FBD9-EBA0-93DC8544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797FB6-8AFD-4643-A5B0-17FAFEFACBBE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878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D4A06-703D-4B8B-9D19-2D045C890B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/>
          <a:p>
            <a:pPr lvl="0"/>
            <a:r>
              <a:rPr lang="es-ES"/>
              <a:t>Pulse para editar el formato del texto de títuloHaga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AFE41345-EE6C-A9D6-1891-BC978662453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s-ES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8B4D809-59C4-F248-8EDD-B7AF7E390BC1}" type="datetime1">
              <a:rPr lang="es-ES"/>
              <a:pPr lvl="0"/>
              <a:t>20/12/22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8208BE2B-962E-91CD-42E5-0E0BDCF54C9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es-E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C5F5ACAE-C7C9-F98F-6B3C-2518278B331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s-ES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B539AF08-3B6D-9E48-A9CC-4F08FD07C16D}" type="slidenum">
              <a:t>‹Nº›</a:t>
            </a:fld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9D84DF1-F611-A298-4DDF-8B3DD66270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60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Microsoft YaHei" pitchFamily="2"/>
          <a:cs typeface="Lucida Sans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es-E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29A587FC-03DD-DB53-7F40-B16025AA1944}"/>
              </a:ext>
            </a:extLst>
          </p:cNvPr>
          <p:cNvSpPr/>
          <p:nvPr/>
        </p:nvSpPr>
        <p:spPr>
          <a:xfrm rot="10800">
            <a:off x="860536" y="3125636"/>
            <a:ext cx="6264719" cy="1736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Presentación de resultados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Arial" pitchFamily="18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6EE633-1121-B31A-68CC-9F0AD31E14C1}"/>
              </a:ext>
            </a:extLst>
          </p:cNvPr>
          <p:cNvSpPr txBox="1"/>
          <p:nvPr/>
        </p:nvSpPr>
        <p:spPr>
          <a:xfrm>
            <a:off x="0" y="461520"/>
            <a:ext cx="9760449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Planta Piloto de cría de Tenebrio en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Mendívil</a:t>
            </a:r>
            <a:endParaRPr lang="es-ES" sz="32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C5E6B9-9524-4BEB-24CE-B4DAAC72F8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0" y="2015999"/>
            <a:ext cx="4730745" cy="3367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93FCF2-05BF-D29E-0C22-A7A57A1A9FA5}"/>
              </a:ext>
            </a:extLst>
          </p:cNvPr>
          <p:cNvSpPr txBox="1"/>
          <p:nvPr/>
        </p:nvSpPr>
        <p:spPr>
          <a:xfrm>
            <a:off x="-1160980" y="512461"/>
            <a:ext cx="12192119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Valorización de subproductos agrícolas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8EA01B-B943-6983-45C0-39B8FCE2F689}"/>
              </a:ext>
            </a:extLst>
          </p:cNvPr>
          <p:cNvSpPr txBox="1"/>
          <p:nvPr/>
        </p:nvSpPr>
        <p:spPr>
          <a:xfrm>
            <a:off x="648000" y="1109880"/>
            <a:ext cx="5256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cuantitativa.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586014C-9851-5025-2DC3-552873FB8A4A}"/>
              </a:ext>
            </a:extLst>
          </p:cNvPr>
          <p:cNvGraphicFramePr/>
          <p:nvPr/>
        </p:nvGraphicFramePr>
        <p:xfrm>
          <a:off x="2046239" y="1584000"/>
          <a:ext cx="8033760" cy="493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5E87FD3-AA5D-F408-F7CA-1474BD373C3D}"/>
              </a:ext>
            </a:extLst>
          </p:cNvPr>
          <p:cNvSpPr txBox="1"/>
          <p:nvPr/>
        </p:nvSpPr>
        <p:spPr>
          <a:xfrm>
            <a:off x="0" y="461520"/>
            <a:ext cx="12192119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Valorización de subproductos agrícolas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DA5726-119B-467C-A049-6CB4D3E2522C}"/>
              </a:ext>
            </a:extLst>
          </p:cNvPr>
          <p:cNvSpPr txBox="1"/>
          <p:nvPr/>
        </p:nvSpPr>
        <p:spPr>
          <a:xfrm>
            <a:off x="648000" y="1109880"/>
            <a:ext cx="5256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cuantitativa.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EC5D47A-443F-4C2D-746E-F39940428B29}"/>
              </a:ext>
            </a:extLst>
          </p:cNvPr>
          <p:cNvGraphicFramePr/>
          <p:nvPr/>
        </p:nvGraphicFramePr>
        <p:xfrm>
          <a:off x="2015999" y="1728000"/>
          <a:ext cx="8640000" cy="48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2F29C6B-D89C-7176-1361-EF66544F406A}"/>
              </a:ext>
            </a:extLst>
          </p:cNvPr>
          <p:cNvSpPr txBox="1"/>
          <p:nvPr/>
        </p:nvSpPr>
        <p:spPr>
          <a:xfrm>
            <a:off x="1" y="461520"/>
            <a:ext cx="9822094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Valorización de subproductos agrícolas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E2ECF4-4A25-5A11-1542-8D8E6140C214}"/>
              </a:ext>
            </a:extLst>
          </p:cNvPr>
          <p:cNvSpPr txBox="1"/>
          <p:nvPr/>
        </p:nvSpPr>
        <p:spPr>
          <a:xfrm>
            <a:off x="576000" y="1584000"/>
            <a:ext cx="10656000" cy="6761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Conclusiones.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1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No son una alternativa económicamente viable por si mismas aunque podría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estudiarse en determinadas proporciones de una dieta mixta.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Wingdings 3" pitchFamily="18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El interés de estos subproductos para dietas de insectos va a depender del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complemento nutricional que puedan ofrecer.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La degradación del purín de cerdo abre una puerta a un manejo alternativo de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este subproducto ganadero.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La capacidad de degradación del polietileno no parece significativa.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F092C04-0253-2E8B-0307-F306FF5ECA8A}"/>
              </a:ext>
            </a:extLst>
          </p:cNvPr>
          <p:cNvSpPr txBox="1"/>
          <p:nvPr/>
        </p:nvSpPr>
        <p:spPr>
          <a:xfrm>
            <a:off x="-1099335" y="440971"/>
            <a:ext cx="12192119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Estimación rentabilidad para cría con alimentación </a:t>
            </a:r>
            <a:b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</a:b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convencional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1F4CF-A6E0-9E01-EDDF-0A24108DB96C}"/>
              </a:ext>
            </a:extLst>
          </p:cNvPr>
          <p:cNvSpPr txBox="1"/>
          <p:nvPr/>
        </p:nvSpPr>
        <p:spPr>
          <a:xfrm>
            <a:off x="648000" y="1109880"/>
            <a:ext cx="5256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78A353-830A-D11A-E96E-DB912B94794C}"/>
              </a:ext>
            </a:extLst>
          </p:cNvPr>
          <p:cNvSpPr txBox="1"/>
          <p:nvPr/>
        </p:nvSpPr>
        <p:spPr>
          <a:xfrm>
            <a:off x="640800" y="1872000"/>
            <a:ext cx="10303200" cy="3456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Estimamos un ratio de 6 cajas/metro cuadrado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Estimamos valores para 600 cajas productivas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Estimamos una superficie de trabajo de 100 metros cuadrados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Estimamos un valor de venta de 13 euros/ Kg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A2DB1DF-3A4A-69AB-7FDA-3D78E50782F9}"/>
              </a:ext>
            </a:extLst>
          </p:cNvPr>
          <p:cNvSpPr txBox="1"/>
          <p:nvPr/>
        </p:nvSpPr>
        <p:spPr>
          <a:xfrm>
            <a:off x="0" y="461520"/>
            <a:ext cx="12192119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Estimación rentabilidad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B0E0EF-3584-4F38-9C1C-27FA2AE53BD1}"/>
              </a:ext>
            </a:extLst>
          </p:cNvPr>
          <p:cNvSpPr txBox="1"/>
          <p:nvPr/>
        </p:nvSpPr>
        <p:spPr>
          <a:xfrm>
            <a:off x="648000" y="1109880"/>
            <a:ext cx="5256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714709B-E155-BEAB-06E5-998BEDE87DB5}"/>
              </a:ext>
            </a:extLst>
          </p:cNvPr>
          <p:cNvGraphicFramePr>
            <a:graphicFrameLocks noGrp="1"/>
          </p:cNvGraphicFramePr>
          <p:nvPr/>
        </p:nvGraphicFramePr>
        <p:xfrm>
          <a:off x="1003320" y="1974960"/>
          <a:ext cx="4324680" cy="3474720"/>
        </p:xfrm>
        <a:graphic>
          <a:graphicData uri="http://schemas.openxmlformats.org/drawingml/2006/table">
            <a:tbl>
              <a:tblPr firstRow="1" bandRow="1"/>
              <a:tblGrid>
                <a:gridCol w="2154240">
                  <a:extLst>
                    <a:ext uri="{9D8B030D-6E8A-4147-A177-3AD203B41FA5}">
                      <a16:colId xmlns:a16="http://schemas.microsoft.com/office/drawing/2014/main" val="2514506517"/>
                    </a:ext>
                  </a:extLst>
                </a:gridCol>
                <a:gridCol w="2170440">
                  <a:extLst>
                    <a:ext uri="{9D8B030D-6E8A-4147-A177-3AD203B41FA5}">
                      <a16:colId xmlns:a16="http://schemas.microsoft.com/office/drawing/2014/main" val="2201055191"/>
                    </a:ext>
                  </a:extLst>
                </a:gridCol>
              </a:tblGrid>
              <a:tr h="343440">
                <a:tc>
                  <a:txBody>
                    <a:bodyPr/>
                    <a:lstStyle/>
                    <a:p>
                      <a:pPr marL="0" marR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s-ES" sz="1800" b="0" i="0" u="none" strike="noStrike" kern="1200">
                        <a:ln>
                          <a:noFill/>
                        </a:ln>
                        <a:latin typeface="Arial" pitchFamily="18"/>
                        <a:ea typeface="Microsoft YaHe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Coste euros / Caja / Año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26266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Electricidad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958503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Alimento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189419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Agua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68902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Amortización inversión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42946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Gastos venta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262857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Mano de obra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178654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91 euros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526736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221B32F-8DE7-16D2-D5C2-317CD7FFEF69}"/>
              </a:ext>
            </a:extLst>
          </p:cNvPr>
          <p:cNvGraphicFramePr>
            <a:graphicFrameLocks noGrp="1"/>
          </p:cNvGraphicFramePr>
          <p:nvPr/>
        </p:nvGraphicFramePr>
        <p:xfrm>
          <a:off x="5934239" y="2050919"/>
          <a:ext cx="5186159" cy="1097280"/>
        </p:xfrm>
        <a:graphic>
          <a:graphicData uri="http://schemas.openxmlformats.org/drawingml/2006/table">
            <a:tbl>
              <a:tblPr firstRow="1" bandRow="1"/>
              <a:tblGrid>
                <a:gridCol w="2043360">
                  <a:extLst>
                    <a:ext uri="{9D8B030D-6E8A-4147-A177-3AD203B41FA5}">
                      <a16:colId xmlns:a16="http://schemas.microsoft.com/office/drawing/2014/main" val="2344986710"/>
                    </a:ext>
                  </a:extLst>
                </a:gridCol>
                <a:gridCol w="3142799">
                  <a:extLst>
                    <a:ext uri="{9D8B030D-6E8A-4147-A177-3AD203B41FA5}">
                      <a16:colId xmlns:a16="http://schemas.microsoft.com/office/drawing/2014/main" val="4028454346"/>
                    </a:ext>
                  </a:extLst>
                </a:gridCol>
              </a:tblGrid>
              <a:tr h="343440">
                <a:tc>
                  <a:txBody>
                    <a:bodyPr/>
                    <a:lstStyle/>
                    <a:p>
                      <a:pPr marL="0" marR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s-ES" sz="1800" b="0" i="0" u="none" strike="noStrike" kern="1200">
                        <a:ln>
                          <a:noFill/>
                        </a:ln>
                        <a:latin typeface="Arial" pitchFamily="18"/>
                        <a:ea typeface="Microsoft YaHe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Productividad / Caja / Año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531522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7,2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218290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Valor de venta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93,6 euros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091919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EEA56AA-3927-A661-12DA-4EAC40E4FAAB}"/>
              </a:ext>
            </a:extLst>
          </p:cNvPr>
          <p:cNvGraphicFramePr>
            <a:graphicFrameLocks noGrp="1"/>
          </p:cNvGraphicFramePr>
          <p:nvPr/>
        </p:nvGraphicFramePr>
        <p:xfrm>
          <a:off x="5915160" y="3646079"/>
          <a:ext cx="5313240" cy="731520"/>
        </p:xfrm>
        <a:graphic>
          <a:graphicData uri="http://schemas.openxmlformats.org/drawingml/2006/table">
            <a:tbl>
              <a:tblPr firstRow="1" bandRow="1"/>
              <a:tblGrid>
                <a:gridCol w="2775240">
                  <a:extLst>
                    <a:ext uri="{9D8B030D-6E8A-4147-A177-3AD203B41FA5}">
                      <a16:colId xmlns:a16="http://schemas.microsoft.com/office/drawing/2014/main" val="2150508135"/>
                    </a:ext>
                  </a:extLst>
                </a:gridCol>
                <a:gridCol w="2538000">
                  <a:extLst>
                    <a:ext uri="{9D8B030D-6E8A-4147-A177-3AD203B41FA5}">
                      <a16:colId xmlns:a16="http://schemas.microsoft.com/office/drawing/2014/main" val="1837923846"/>
                    </a:ext>
                  </a:extLst>
                </a:gridCol>
              </a:tblGrid>
              <a:tr h="34344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Productividad total 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4320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020925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Facturación total 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s-ES" sz="1800" b="0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Lucida Sans" pitchFamily="2"/>
                        </a:rPr>
                        <a:t>56.160 euros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6158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FEC78D2-F8D5-1517-CB0F-DDE6DD10218A}"/>
              </a:ext>
            </a:extLst>
          </p:cNvPr>
          <p:cNvSpPr txBox="1"/>
          <p:nvPr/>
        </p:nvSpPr>
        <p:spPr>
          <a:xfrm>
            <a:off x="1" y="461520"/>
            <a:ext cx="9154274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Estimación rentabilidad. Conclusiones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2F7C4D-2D69-14B7-1070-3CA3BDDA0E77}"/>
              </a:ext>
            </a:extLst>
          </p:cNvPr>
          <p:cNvSpPr txBox="1"/>
          <p:nvPr/>
        </p:nvSpPr>
        <p:spPr>
          <a:xfrm>
            <a:off x="648000" y="1109880"/>
            <a:ext cx="5256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1B553B-EA8B-C272-AA3D-E0F1798918A5}"/>
              </a:ext>
            </a:extLst>
          </p:cNvPr>
          <p:cNvSpPr txBox="1"/>
          <p:nvPr/>
        </p:nvSpPr>
        <p:spPr>
          <a:xfrm>
            <a:off x="648000" y="1295999"/>
            <a:ext cx="10303200" cy="3809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No tenemos experiencia suficiente como para que estos datos sean </a:t>
            </a:r>
            <a:b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</a:br>
            <a: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determinantes,  pero si nos sirven para apuntar donde están los retos a seguir.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</a:t>
            </a:r>
            <a: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La mecanización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La comercialización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El reconocimiento de la </a:t>
            </a:r>
            <a:r>
              <a:rPr lang="es-ES" sz="24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insecticultura</a:t>
            </a:r>
            <a: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como actividad ganadera.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La investigación en producción, nutrición y en valorización del estiércol.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F39A748C-706C-2462-3019-C9818CE21602}"/>
              </a:ext>
            </a:extLst>
          </p:cNvPr>
          <p:cNvSpPr/>
          <p:nvPr/>
        </p:nvSpPr>
        <p:spPr>
          <a:xfrm rot="10800">
            <a:off x="713523" y="1613630"/>
            <a:ext cx="6264719" cy="4113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Comprobar el potencial bioestimulante del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 estiercol de grillo.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1"/>
                <a:cs typeface="Times New Roman" pitchFamily="18"/>
              </a:rPr>
              <a:t>Comprobar si afecta de forma diferenciada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1"/>
                <a:cs typeface="Times New Roman" pitchFamily="18"/>
              </a:rPr>
              <a:t>         a diferentes tipos de hortalizas.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Observar si tijene un efecto positivo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frente a plagas y enfermedades.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Arial" pitchFamily="18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719E684-F701-738F-ACA9-3559E25E2468}"/>
              </a:ext>
            </a:extLst>
          </p:cNvPr>
          <p:cNvSpPr txBox="1"/>
          <p:nvPr/>
        </p:nvSpPr>
        <p:spPr>
          <a:xfrm>
            <a:off x="1" y="461520"/>
            <a:ext cx="9277564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Objetivos de las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endParaRPr lang="es-ES" sz="32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0342AE-0E6D-6737-2D3B-FD4DFB321B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995479" y="1770653"/>
            <a:ext cx="3678956" cy="3316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B6F6965D-F5C8-F954-1F69-1EBDB36B6229}"/>
              </a:ext>
            </a:extLst>
          </p:cNvPr>
          <p:cNvSpPr/>
          <p:nvPr/>
        </p:nvSpPr>
        <p:spPr>
          <a:xfrm rot="10800">
            <a:off x="783312" y="1193968"/>
            <a:ext cx="6264719" cy="50823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Pruebas de cultivo con lechuga, cebolla y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tomate en invernadero.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1"/>
                <a:cs typeface="Times New Roman" pitchFamily="18"/>
              </a:rPr>
              <a:t>Cada cultivo tiene distintos sectores con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1"/>
                <a:cs typeface="Times New Roman" pitchFamily="18"/>
              </a:rPr>
              <a:t>         Diferentes proporciones de compost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1"/>
                <a:cs typeface="Times New Roman" pitchFamily="18"/>
              </a:rPr>
              <a:t>         tradicional y estiércol de grillo.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Se aplican 6 litros de mezcla de compost por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cada 4 metros lineales de cultivo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Se observa tanto el rendimiento de cosecha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como posibles diferencias cualitativas en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salud y desarrollo de las plantas.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FDDFD0-6A21-E0F1-4125-1D7762710F3E}"/>
              </a:ext>
            </a:extLst>
          </p:cNvPr>
          <p:cNvSpPr txBox="1"/>
          <p:nvPr/>
        </p:nvSpPr>
        <p:spPr>
          <a:xfrm>
            <a:off x="0" y="461520"/>
            <a:ext cx="10099497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Planteamiento de las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endParaRPr lang="es-ES" sz="32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57606C-A887-4F0A-CC29-06251080A7E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37501" y="1597182"/>
            <a:ext cx="4973760" cy="340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07482299-B04B-1966-B6DB-46D9299DD07F}"/>
              </a:ext>
            </a:extLst>
          </p:cNvPr>
          <p:cNvSpPr/>
          <p:nvPr/>
        </p:nvSpPr>
        <p:spPr>
          <a:xfrm rot="10800">
            <a:off x="641523" y="2045235"/>
            <a:ext cx="6242760" cy="4113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Al ser un ciclo más corto se hicieron dos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tandas consecutivas sin aporte extra en la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segunda.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No se apreciaron diferencias entre sectores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en el desarrollo o estado general de la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planta en ninguna de las dos tandas.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975E29-8210-7D8C-7B9E-BF18D111ADAA}"/>
              </a:ext>
            </a:extLst>
          </p:cNvPr>
          <p:cNvSpPr txBox="1"/>
          <p:nvPr/>
        </p:nvSpPr>
        <p:spPr>
          <a:xfrm>
            <a:off x="0" y="461520"/>
            <a:ext cx="8044665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endParaRPr lang="es-ES" sz="32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B37F03-DD77-E185-3409-1623AD2BFD22}"/>
              </a:ext>
            </a:extLst>
          </p:cNvPr>
          <p:cNvSpPr txBox="1"/>
          <p:nvPr/>
        </p:nvSpPr>
        <p:spPr>
          <a:xfrm>
            <a:off x="648000" y="1512000"/>
            <a:ext cx="5400000" cy="5039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cualitativa. Lechuga Crispilla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0CB3A2-312C-6B4F-BC83-1416C0F8975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982992" y="1512000"/>
            <a:ext cx="2711402" cy="3917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34DC18-91B7-18D0-A259-12CD826C4995}"/>
              </a:ext>
            </a:extLst>
          </p:cNvPr>
          <p:cNvSpPr txBox="1"/>
          <p:nvPr/>
        </p:nvSpPr>
        <p:spPr>
          <a:xfrm>
            <a:off x="1" y="461520"/>
            <a:ext cx="8209052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FBF8C3-6858-F37C-988B-D83E833117AB}"/>
              </a:ext>
            </a:extLst>
          </p:cNvPr>
          <p:cNvSpPr txBox="1"/>
          <p:nvPr/>
        </p:nvSpPr>
        <p:spPr>
          <a:xfrm>
            <a:off x="648000" y="1109880"/>
            <a:ext cx="6120000" cy="690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cuantitativa. Lechuga crispilla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70C2F56-55BA-DA1C-134A-A1E558AD32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2239911"/>
              </p:ext>
            </p:extLst>
          </p:nvPr>
        </p:nvGraphicFramePr>
        <p:xfrm>
          <a:off x="464614" y="1944359"/>
          <a:ext cx="5825447" cy="332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CE0F1DE-E796-FFF5-A33B-E6460FEB4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4278619"/>
              </p:ext>
            </p:extLst>
          </p:nvPr>
        </p:nvGraphicFramePr>
        <p:xfrm>
          <a:off x="6768000" y="2100685"/>
          <a:ext cx="5175701" cy="300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66D0C2E7-E20D-A9B2-C29B-D87DE0A5A574}"/>
              </a:ext>
            </a:extLst>
          </p:cNvPr>
          <p:cNvSpPr/>
          <p:nvPr/>
        </p:nvSpPr>
        <p:spPr>
          <a:xfrm rot="10800">
            <a:off x="730625" y="1452831"/>
            <a:ext cx="6307126" cy="53954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Utilizar cuatro dietas diferentes además de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 la convencional a base de cereal.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1"/>
                <a:cs typeface="Times New Roman" pitchFamily="18"/>
              </a:rPr>
              <a:t>Cada dieta tiene 2 bandejas al 100% de esa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1"/>
                <a:cs typeface="Times New Roman" pitchFamily="18"/>
              </a:rPr>
              <a:t>        dieta y otras 2 al 50%, siendo el otro 50%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1"/>
                <a:cs typeface="Times New Roman" pitchFamily="18"/>
              </a:rPr>
              <a:t>        cereal.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La temperatura se mantendrá en 28ºC y una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 humedad del 50%.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Se aporta agua en forma de gel para evitar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problemas sanitarios.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83E13F-CECF-10AB-CAA7-03BFB96ECAE4}"/>
              </a:ext>
            </a:extLst>
          </p:cNvPr>
          <p:cNvSpPr txBox="1"/>
          <p:nvPr/>
        </p:nvSpPr>
        <p:spPr>
          <a:xfrm>
            <a:off x="0" y="461520"/>
            <a:ext cx="9842643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Planteamiento del proyecto de la planta piloto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B813E5-6769-AC69-6694-1B3C2F7C5A9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16000" y="1649880"/>
            <a:ext cx="4320000" cy="3246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CB7E14-C70D-9975-C0BA-6476893C6AF5}"/>
              </a:ext>
            </a:extLst>
          </p:cNvPr>
          <p:cNvSpPr txBox="1"/>
          <p:nvPr/>
        </p:nvSpPr>
        <p:spPr>
          <a:xfrm>
            <a:off x="-2003461" y="379327"/>
            <a:ext cx="12192119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BA3D30-505A-661A-6F37-8721EF7B37A1}"/>
              </a:ext>
            </a:extLst>
          </p:cNvPr>
          <p:cNvSpPr txBox="1"/>
          <p:nvPr/>
        </p:nvSpPr>
        <p:spPr>
          <a:xfrm>
            <a:off x="648000" y="1109880"/>
            <a:ext cx="6120000" cy="690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cuantitativa. Lechuga crispilla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5365487-7672-17D1-DBEC-17C12E34A8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8792292"/>
              </p:ext>
            </p:extLst>
          </p:nvPr>
        </p:nvGraphicFramePr>
        <p:xfrm>
          <a:off x="2303110" y="1760924"/>
          <a:ext cx="6347730" cy="3549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BF334DB-D973-3418-AF6A-C7F34F2D0EBC}"/>
              </a:ext>
            </a:extLst>
          </p:cNvPr>
          <p:cNvSpPr txBox="1"/>
          <p:nvPr/>
        </p:nvSpPr>
        <p:spPr>
          <a:xfrm>
            <a:off x="0" y="461520"/>
            <a:ext cx="10007029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D8236-2314-45A9-C584-07C44AF52D6D}"/>
              </a:ext>
            </a:extLst>
          </p:cNvPr>
          <p:cNvSpPr txBox="1"/>
          <p:nvPr/>
        </p:nvSpPr>
        <p:spPr>
          <a:xfrm>
            <a:off x="1613771" y="1082890"/>
            <a:ext cx="5311011" cy="690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cuantitativa. Lechuga </a:t>
            </a:r>
            <a:r>
              <a:rPr lang="es-ES" sz="24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crispilla</a:t>
            </a:r>
            <a:endParaRPr lang="es-ES" sz="24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847D809-8E46-2F9B-6DD7-D7EC1CDBE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957041"/>
              </p:ext>
            </p:extLst>
          </p:nvPr>
        </p:nvGraphicFramePr>
        <p:xfrm>
          <a:off x="6174770" y="1997495"/>
          <a:ext cx="5542626" cy="309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D650D22-D730-834E-3E47-6F447159CE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747060"/>
              </p:ext>
            </p:extLst>
          </p:nvPr>
        </p:nvGraphicFramePr>
        <p:xfrm>
          <a:off x="238530" y="1744971"/>
          <a:ext cx="5857472" cy="3275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0A520990-127C-5891-CCA3-315BAE2F16B1}"/>
              </a:ext>
            </a:extLst>
          </p:cNvPr>
          <p:cNvSpPr/>
          <p:nvPr/>
        </p:nvSpPr>
        <p:spPr>
          <a:xfrm rot="10800">
            <a:off x="642097" y="2045236"/>
            <a:ext cx="6242760" cy="3747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No hubo problemas remarcables durante el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cultivo.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No se apreciaron diferencias entre sectores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en el desarrollo o estado general de la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plantas.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DA4A40-F13A-77CE-E9E9-05290CEED3F9}"/>
              </a:ext>
            </a:extLst>
          </p:cNvPr>
          <p:cNvSpPr txBox="1"/>
          <p:nvPr/>
        </p:nvSpPr>
        <p:spPr>
          <a:xfrm>
            <a:off x="0" y="461520"/>
            <a:ext cx="8065213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endParaRPr lang="es-ES" sz="32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2CFD3F-9DD9-A597-FF20-4C163F616E5C}"/>
              </a:ext>
            </a:extLst>
          </p:cNvPr>
          <p:cNvSpPr txBox="1"/>
          <p:nvPr/>
        </p:nvSpPr>
        <p:spPr>
          <a:xfrm>
            <a:off x="648000" y="1512000"/>
            <a:ext cx="5616000" cy="5039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cualitativa. Cebolla de Fuentes.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824CFC-A160-A381-D4D8-7A35DE9A446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425521" y="1512000"/>
            <a:ext cx="3022478" cy="4046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5E8294-5B67-3CC0-D983-66B0B9CD3B86}"/>
              </a:ext>
            </a:extLst>
          </p:cNvPr>
          <p:cNvSpPr txBox="1"/>
          <p:nvPr/>
        </p:nvSpPr>
        <p:spPr>
          <a:xfrm>
            <a:off x="1" y="461520"/>
            <a:ext cx="8260422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5F837F-7F28-3602-A4DA-F9231E94FD41}"/>
              </a:ext>
            </a:extLst>
          </p:cNvPr>
          <p:cNvSpPr txBox="1"/>
          <p:nvPr/>
        </p:nvSpPr>
        <p:spPr>
          <a:xfrm>
            <a:off x="648000" y="1109880"/>
            <a:ext cx="5976000" cy="618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cuantitativa. Cebolla de fuentes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2F5CA16-C59E-4D86-58F2-0858D7EBD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996166"/>
              </p:ext>
            </p:extLst>
          </p:nvPr>
        </p:nvGraphicFramePr>
        <p:xfrm>
          <a:off x="1657080" y="1800000"/>
          <a:ext cx="6110183" cy="3534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D96A819-4B48-CA5B-2B72-6FC9D6ABD5D4}"/>
              </a:ext>
            </a:extLst>
          </p:cNvPr>
          <p:cNvSpPr txBox="1"/>
          <p:nvPr/>
        </p:nvSpPr>
        <p:spPr>
          <a:xfrm>
            <a:off x="1" y="461520"/>
            <a:ext cx="8219326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C7257D-5BC0-E32E-4DF4-7C64C8EB4BA3}"/>
              </a:ext>
            </a:extLst>
          </p:cNvPr>
          <p:cNvSpPr txBox="1"/>
          <p:nvPr/>
        </p:nvSpPr>
        <p:spPr>
          <a:xfrm>
            <a:off x="648000" y="1109880"/>
            <a:ext cx="5903999" cy="618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cuantitativa. Cebolla de Fuentes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B0CFC1B-E1A7-BA71-AF69-518DDF5ED4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657686"/>
              </p:ext>
            </p:extLst>
          </p:nvPr>
        </p:nvGraphicFramePr>
        <p:xfrm>
          <a:off x="2724593" y="1944359"/>
          <a:ext cx="5731222" cy="32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FFA6410-1AA4-007B-6A84-4193EA41F805}"/>
              </a:ext>
            </a:extLst>
          </p:cNvPr>
          <p:cNvSpPr txBox="1"/>
          <p:nvPr/>
        </p:nvSpPr>
        <p:spPr>
          <a:xfrm>
            <a:off x="1" y="461520"/>
            <a:ext cx="8260422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AF13CF-FC22-2B8D-69CA-B45391421905}"/>
              </a:ext>
            </a:extLst>
          </p:cNvPr>
          <p:cNvSpPr txBox="1"/>
          <p:nvPr/>
        </p:nvSpPr>
        <p:spPr>
          <a:xfrm>
            <a:off x="648000" y="1109880"/>
            <a:ext cx="5976000" cy="546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cuantitativa. Cebolla de Fuentes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45988A1-8A06-3A5F-B98B-8511CFB6F1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857525"/>
              </p:ext>
            </p:extLst>
          </p:nvPr>
        </p:nvGraphicFramePr>
        <p:xfrm>
          <a:off x="2611913" y="1800162"/>
          <a:ext cx="6212829" cy="354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2937DD0F-5588-C150-258D-E38C9FE56538}"/>
              </a:ext>
            </a:extLst>
          </p:cNvPr>
          <p:cNvSpPr/>
          <p:nvPr/>
        </p:nvSpPr>
        <p:spPr>
          <a:xfrm rot="10800">
            <a:off x="652411" y="2097797"/>
            <a:ext cx="6242760" cy="38480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No observamos a simple vista diferencias en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el desarrollo de las plantas.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No se hizo ningún tratamiento de ningún 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tipo para observar posibles diferencias en la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respuesta a enfermedades o plagas, no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notando ninguna diferencia remarcable.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Aspecto general durante todo el proceso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fue el habitual.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83FE85-C88A-07A4-CAF7-2311E3D53091}"/>
              </a:ext>
            </a:extLst>
          </p:cNvPr>
          <p:cNvSpPr txBox="1"/>
          <p:nvPr/>
        </p:nvSpPr>
        <p:spPr>
          <a:xfrm>
            <a:off x="0" y="461520"/>
            <a:ext cx="8034391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endParaRPr lang="es-ES" sz="32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11152F-DA30-9796-121C-729E872F39BE}"/>
              </a:ext>
            </a:extLst>
          </p:cNvPr>
          <p:cNvSpPr txBox="1"/>
          <p:nvPr/>
        </p:nvSpPr>
        <p:spPr>
          <a:xfrm>
            <a:off x="648000" y="1512000"/>
            <a:ext cx="5256000" cy="576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cualitativa. Tomate Optima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24FDA8-D15E-BFC9-B2F2-979C8DE2CDC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62924" y="1512000"/>
            <a:ext cx="2935726" cy="3867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0E5312-FBAF-D137-6967-68CBA6D899E2}"/>
              </a:ext>
            </a:extLst>
          </p:cNvPr>
          <p:cNvSpPr txBox="1"/>
          <p:nvPr/>
        </p:nvSpPr>
        <p:spPr>
          <a:xfrm>
            <a:off x="1" y="461520"/>
            <a:ext cx="8219326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C60872-229D-C39B-5D22-F9581E42039B}"/>
              </a:ext>
            </a:extLst>
          </p:cNvPr>
          <p:cNvSpPr txBox="1"/>
          <p:nvPr/>
        </p:nvSpPr>
        <p:spPr>
          <a:xfrm>
            <a:off x="648000" y="1109880"/>
            <a:ext cx="6120000" cy="690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cuantitativa. Tomate Optima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B604E6F-1758-8E15-17D1-49FA40991B8B}"/>
              </a:ext>
            </a:extLst>
          </p:cNvPr>
          <p:cNvGraphicFramePr/>
          <p:nvPr/>
        </p:nvGraphicFramePr>
        <p:xfrm>
          <a:off x="1470239" y="1944000"/>
          <a:ext cx="7529760" cy="435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B319B9-8DC4-B5E9-EC0F-F50D38433BB7}"/>
              </a:ext>
            </a:extLst>
          </p:cNvPr>
          <p:cNvSpPr txBox="1"/>
          <p:nvPr/>
        </p:nvSpPr>
        <p:spPr>
          <a:xfrm>
            <a:off x="0" y="461520"/>
            <a:ext cx="8178229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bioestimulación.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1A5823D-5155-6D01-6AD2-0A5DAF5232D8}"/>
              </a:ext>
            </a:extLst>
          </p:cNvPr>
          <p:cNvSpPr txBox="1"/>
          <p:nvPr/>
        </p:nvSpPr>
        <p:spPr>
          <a:xfrm>
            <a:off x="648000" y="1109880"/>
            <a:ext cx="6120000" cy="690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cuantitativa. Tomate Optima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C7805D2-B098-5DD6-714A-150652852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887178"/>
              </p:ext>
            </p:extLst>
          </p:nvPr>
        </p:nvGraphicFramePr>
        <p:xfrm>
          <a:off x="2478256" y="1823091"/>
          <a:ext cx="6357519" cy="3642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4068397-B05F-EF64-8D3D-C7811D6BDA08}"/>
              </a:ext>
            </a:extLst>
          </p:cNvPr>
          <p:cNvSpPr txBox="1"/>
          <p:nvPr/>
        </p:nvSpPr>
        <p:spPr>
          <a:xfrm>
            <a:off x="0" y="461520"/>
            <a:ext cx="9349483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pruebas de </a:t>
            </a:r>
            <a:r>
              <a:rPr lang="es-ES" sz="3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bioestimulación</a:t>
            </a: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0D3021-5B24-12FD-DB70-F27FCEF096A4}"/>
              </a:ext>
            </a:extLst>
          </p:cNvPr>
          <p:cNvSpPr txBox="1"/>
          <p:nvPr/>
        </p:nvSpPr>
        <p:spPr>
          <a:xfrm>
            <a:off x="1141078" y="1378877"/>
            <a:ext cx="10656000" cy="4901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Conclusiones.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Las pruebas de cultivo nos dan  resultados dispares en función de los cultivos.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Wingdings 3" pitchFamily="18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En lechuga y cebolla no notamos una tendencia clara de mejora en los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 cultivos.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En tomate sin embargo hay una clara mejora en torno al 6% en productividad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 de cosecha sin encontrar diferencias en otros indicadores.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Este resultado podría relacionarse con el beneficio de cultivos de ciclo más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 largo  a la hora de aprovechar la quitina en el proceso de </a:t>
            </a:r>
            <a:r>
              <a:rPr lang="es-ES" sz="20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micorrización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92672447-E38D-3059-901A-A48177BBCAC5}"/>
              </a:ext>
            </a:extLst>
          </p:cNvPr>
          <p:cNvSpPr/>
          <p:nvPr/>
        </p:nvSpPr>
        <p:spPr>
          <a:xfrm rot="10800">
            <a:off x="654520" y="2260722"/>
            <a:ext cx="6516848" cy="38480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Degradación de polietileno mínima, se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 aprecian pequeños agujeros en las planchas de plástico.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Poblaciones inviables en la alimentación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100% de plástico.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Poblaciones viables en la alimentación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50% de plástico pero con menor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productividad.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51A5338-A55E-FDC7-70AE-9575BD8EB554}"/>
              </a:ext>
            </a:extLst>
          </p:cNvPr>
          <p:cNvSpPr txBox="1"/>
          <p:nvPr/>
        </p:nvSpPr>
        <p:spPr>
          <a:xfrm>
            <a:off x="1" y="461520"/>
            <a:ext cx="9822093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Valorización de subproductos agrícolas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08F22A-AED8-5434-3BB6-47827A86C17C}"/>
              </a:ext>
            </a:extLst>
          </p:cNvPr>
          <p:cNvSpPr txBox="1"/>
          <p:nvPr/>
        </p:nvSpPr>
        <p:spPr>
          <a:xfrm>
            <a:off x="648000" y="1512000"/>
            <a:ext cx="4608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cualitativa. Plástico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85C694-0427-BBE0-6894-6C3C47F773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72000" y="1728000"/>
            <a:ext cx="4266000" cy="2781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040ED4A6-06AD-841B-0F0B-36D7813E760D}"/>
              </a:ext>
            </a:extLst>
          </p:cNvPr>
          <p:cNvSpPr/>
          <p:nvPr/>
        </p:nvSpPr>
        <p:spPr>
          <a:xfrm rot="10800">
            <a:off x="653538" y="2121238"/>
            <a:ext cx="6242760" cy="35349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Al suministrar compost con cierto grado de            </a:t>
            </a:r>
            <a:r>
              <a:rPr lang="es-ES" sz="2000" dirty="0"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</a:t>
            </a:r>
            <a:br>
              <a:rPr lang="es-ES" sz="2000" dirty="0"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</a:br>
            <a:r>
              <a:rPr lang="es-ES" sz="2000" dirty="0"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humedad es ingerido al principio es comido con </a:t>
            </a:r>
            <a:br>
              <a:rPr lang="es-ES" sz="2000" dirty="0"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</a:br>
            <a:r>
              <a:rPr lang="es-ES" sz="2000" dirty="0"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facilidad pero al secarse y formarse conglomerados</a:t>
            </a:r>
            <a:b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</a:b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duros  la ingesta es menor.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Población se reduce con la alimentación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100% de compost.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Poblaciones viables en la alimentación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50% de compost pero con menor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productividad.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500744-CCA3-93BD-FD66-E9AB28027382}"/>
              </a:ext>
            </a:extLst>
          </p:cNvPr>
          <p:cNvSpPr txBox="1"/>
          <p:nvPr/>
        </p:nvSpPr>
        <p:spPr>
          <a:xfrm>
            <a:off x="0" y="461520"/>
            <a:ext cx="9842643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Valorización de subproductos agrícolas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0A705D1-21A7-7769-2861-8422AF53DCE3}"/>
              </a:ext>
            </a:extLst>
          </p:cNvPr>
          <p:cNvSpPr txBox="1"/>
          <p:nvPr/>
        </p:nvSpPr>
        <p:spPr>
          <a:xfrm>
            <a:off x="648000" y="1512000"/>
            <a:ext cx="4608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cualitativa. Compost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6D45B8-59D5-892F-887B-5502D704BA2F}"/>
              </a:ext>
            </a:extLst>
          </p:cNvPr>
          <p:cNvSpPr txBox="1"/>
          <p:nvPr/>
        </p:nvSpPr>
        <p:spPr>
          <a:xfrm>
            <a:off x="9216000" y="3671999"/>
            <a:ext cx="18072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74B7A2-A995-30B1-D3A5-2C1F681A149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54000" y="1728000"/>
            <a:ext cx="4266000" cy="277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4D784A8C-1C58-EEB0-B294-C1FBEBFF21B1}"/>
              </a:ext>
            </a:extLst>
          </p:cNvPr>
          <p:cNvSpPr/>
          <p:nvPr/>
        </p:nvSpPr>
        <p:spPr>
          <a:xfrm rot="10800">
            <a:off x="663337" y="2306237"/>
            <a:ext cx="6242760" cy="3747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Los restos tienden a pudrirse con bastante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 rapidez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En este caso no se aporta agua.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Requiere de mayor vigilancia y mano de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obra para mantener un entorno saneado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6C430A-DFD4-5249-CD16-7F94BE7F1F18}"/>
              </a:ext>
            </a:extLst>
          </p:cNvPr>
          <p:cNvSpPr txBox="1"/>
          <p:nvPr/>
        </p:nvSpPr>
        <p:spPr>
          <a:xfrm>
            <a:off x="0" y="461520"/>
            <a:ext cx="9483047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Valorización de subproductos agrícolas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13899E-9D99-BB34-DE60-EB0003776668}"/>
              </a:ext>
            </a:extLst>
          </p:cNvPr>
          <p:cNvSpPr txBox="1"/>
          <p:nvPr/>
        </p:nvSpPr>
        <p:spPr>
          <a:xfrm>
            <a:off x="648000" y="1512000"/>
            <a:ext cx="5328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cualitativa. Restos  vegetales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D60618-9E97-B3AD-FE28-7F1A6F8C0E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30086" y="1368405"/>
            <a:ext cx="2863470" cy="4159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E1630ACD-9523-3125-A0BD-A088FCF209DD}"/>
              </a:ext>
            </a:extLst>
          </p:cNvPr>
          <p:cNvSpPr/>
          <p:nvPr/>
        </p:nvSpPr>
        <p:spPr>
          <a:xfrm rot="10800">
            <a:off x="663337" y="2286796"/>
            <a:ext cx="6242760" cy="3747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Degradación lenta de la lana.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Poblaciones inviables en la alimentación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100% de lana.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Sin dificultades de manejo debido a la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ausencia de humedad en la dieta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F6840C-B78F-C198-50C9-38DAC0ADA2B4}"/>
              </a:ext>
            </a:extLst>
          </p:cNvPr>
          <p:cNvSpPr txBox="1"/>
          <p:nvPr/>
        </p:nvSpPr>
        <p:spPr>
          <a:xfrm>
            <a:off x="0" y="461520"/>
            <a:ext cx="9832369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Valorización de subproductos agrícolas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579259-F5E6-CAEB-F838-C7784C45EF6F}"/>
              </a:ext>
            </a:extLst>
          </p:cNvPr>
          <p:cNvSpPr txBox="1"/>
          <p:nvPr/>
        </p:nvSpPr>
        <p:spPr>
          <a:xfrm>
            <a:off x="648000" y="1512000"/>
            <a:ext cx="4608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cualitativa. Lana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EAB0FD-B1A6-6CA0-E1D7-A0736F3AB3F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26000" y="1847880"/>
            <a:ext cx="4266000" cy="362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9A1A1D09-8C8C-1342-EA54-5A246281A8E2}"/>
              </a:ext>
            </a:extLst>
          </p:cNvPr>
          <p:cNvSpPr/>
          <p:nvPr/>
        </p:nvSpPr>
        <p:spPr>
          <a:xfrm rot="10800">
            <a:off x="662763" y="2286795"/>
            <a:ext cx="6242760" cy="4113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Degradación lenta de la pluma.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Poblaciones inviables en la alimentación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100% de plumas.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Observamos cierta dificultad de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movimiento por estar el alimento en forma           de polvo.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2C2C00-A8CE-BC10-87F8-6927B52AD283}"/>
              </a:ext>
            </a:extLst>
          </p:cNvPr>
          <p:cNvSpPr txBox="1"/>
          <p:nvPr/>
        </p:nvSpPr>
        <p:spPr>
          <a:xfrm>
            <a:off x="1" y="461520"/>
            <a:ext cx="9924836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Valorización de subproductos agrícolas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21F4C0-58A4-9A27-CE2D-1B874AD373F2}"/>
              </a:ext>
            </a:extLst>
          </p:cNvPr>
          <p:cNvSpPr txBox="1"/>
          <p:nvPr/>
        </p:nvSpPr>
        <p:spPr>
          <a:xfrm>
            <a:off x="648000" y="1512000"/>
            <a:ext cx="4608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cualitativa. Pluma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A001F7-343B-2F93-0344-F8F5F9F47C9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14000" y="1728000"/>
            <a:ext cx="3258000" cy="41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>
            <a:extLst>
              <a:ext uri="{FF2B5EF4-FFF2-40B4-BE49-F238E27FC236}">
                <a16:creationId xmlns:a16="http://schemas.microsoft.com/office/drawing/2014/main" id="{DB8EB9A9-052D-50A0-6FC9-D435FEAFD303}"/>
              </a:ext>
            </a:extLst>
          </p:cNvPr>
          <p:cNvSpPr/>
          <p:nvPr/>
        </p:nvSpPr>
        <p:spPr>
          <a:xfrm rot="10800">
            <a:off x="663337" y="2286796"/>
            <a:ext cx="6242760" cy="3747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Olor intenso.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El tiempo que se tarda en consumir el gel 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el doble si lo comparamos con el agua.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Wingdings 3" pitchFamily="18"/>
                <a:ea typeface="Calibri" pitchFamily="1"/>
                <a:cs typeface="Times New Roman" pitchFamily="18"/>
              </a:rPr>
              <a:t>a </a:t>
            </a: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Observamos que queda un residuo en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        forma de polvo oscuro al desaparecer el gel.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34"/>
              <a:ea typeface="Calibri" pitchFamily="1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1"/>
              <a:cs typeface="Times New Roman" pitchFamily="1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2F23C20-7940-EC4B-125F-8FEA6927F24C}"/>
              </a:ext>
            </a:extLst>
          </p:cNvPr>
          <p:cNvSpPr txBox="1"/>
          <p:nvPr/>
        </p:nvSpPr>
        <p:spPr>
          <a:xfrm>
            <a:off x="0" y="461520"/>
            <a:ext cx="9832369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Valorización de subproductos agrícolas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328389-16C1-5ECB-4C17-B217EBA6CAA2}"/>
              </a:ext>
            </a:extLst>
          </p:cNvPr>
          <p:cNvSpPr txBox="1"/>
          <p:nvPr/>
        </p:nvSpPr>
        <p:spPr>
          <a:xfrm>
            <a:off x="648000" y="1512000"/>
            <a:ext cx="5256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cualitativa. Purín de cerdo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DA458E-B02D-CABB-ADC7-B5974E8994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16000" y="1728000"/>
            <a:ext cx="4248000" cy="3069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C1BCF0F-97FD-8950-8144-BA59C7C7F9B5}"/>
              </a:ext>
            </a:extLst>
          </p:cNvPr>
          <p:cNvSpPr txBox="1"/>
          <p:nvPr/>
        </p:nvSpPr>
        <p:spPr>
          <a:xfrm>
            <a:off x="0" y="461520"/>
            <a:ext cx="9883739" cy="834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Resultados Valorización de subproductos agrícolas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211C12-79AF-42C8-EF6A-CE2DD9A65FD2}"/>
              </a:ext>
            </a:extLst>
          </p:cNvPr>
          <p:cNvSpPr txBox="1"/>
          <p:nvPr/>
        </p:nvSpPr>
        <p:spPr>
          <a:xfrm>
            <a:off x="648000" y="1109880"/>
            <a:ext cx="5256000" cy="834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Valoración cuantitativa.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36BC130-BEBC-8D22-7012-33B82E5E9878}"/>
              </a:ext>
            </a:extLst>
          </p:cNvPr>
          <p:cNvGraphicFramePr/>
          <p:nvPr/>
        </p:nvGraphicFramePr>
        <p:xfrm>
          <a:off x="2160000" y="1584000"/>
          <a:ext cx="7559279" cy="501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redetermin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1281</Words>
  <Application>Microsoft Macintosh PowerPoint</Application>
  <PresentationFormat>Panorámica</PresentationFormat>
  <Paragraphs>306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 3</vt:lpstr>
      <vt:lpstr>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14</cp:revision>
  <dcterms:modified xsi:type="dcterms:W3CDTF">2022-12-20T07:34:19Z</dcterms:modified>
</cp:coreProperties>
</file>