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79" r:id="rId3"/>
    <p:sldId id="283" r:id="rId4"/>
    <p:sldId id="291" r:id="rId5"/>
    <p:sldId id="293" r:id="rId6"/>
    <p:sldId id="257" r:id="rId7"/>
    <p:sldId id="258" r:id="rId8"/>
    <p:sldId id="259" r:id="rId9"/>
    <p:sldId id="284" r:id="rId10"/>
    <p:sldId id="285" r:id="rId11"/>
    <p:sldId id="286" r:id="rId12"/>
    <p:sldId id="287" r:id="rId13"/>
    <p:sldId id="288" r:id="rId14"/>
    <p:sldId id="289" r:id="rId15"/>
    <p:sldId id="290" r:id="rId16"/>
    <p:sldId id="292"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B348F-714B-4AE0-8BBC-F08CD7CD82C0}"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s-ES"/>
        </a:p>
      </dgm:t>
    </dgm:pt>
    <dgm:pt modelId="{DA00BF04-1859-4C2F-B8F1-E3CD092334AC}">
      <dgm:prSet phldrT="[Texto]"/>
      <dgm:spPr/>
      <dgm:t>
        <a:bodyPr/>
        <a:lstStyle/>
        <a:p>
          <a:r>
            <a:rPr lang="es-ES_tradnl" dirty="0" smtClean="0"/>
            <a:t>Agricultura de carbono</a:t>
          </a:r>
          <a:endParaRPr lang="es-ES" dirty="0"/>
        </a:p>
      </dgm:t>
    </dgm:pt>
    <dgm:pt modelId="{B390C33C-FB4F-4808-9302-F510D8759886}" type="parTrans" cxnId="{CDB5AACB-CE03-43B3-9D38-2174AC5B28C3}">
      <dgm:prSet/>
      <dgm:spPr/>
      <dgm:t>
        <a:bodyPr/>
        <a:lstStyle/>
        <a:p>
          <a:endParaRPr lang="es-ES"/>
        </a:p>
      </dgm:t>
    </dgm:pt>
    <dgm:pt modelId="{8FEC528E-58AF-4F7E-A948-B5F4C83F4AFD}" type="sibTrans" cxnId="{CDB5AACB-CE03-43B3-9D38-2174AC5B28C3}">
      <dgm:prSet/>
      <dgm:spPr/>
      <dgm:t>
        <a:bodyPr/>
        <a:lstStyle/>
        <a:p>
          <a:endParaRPr lang="es-ES"/>
        </a:p>
      </dgm:t>
    </dgm:pt>
    <dgm:pt modelId="{8A83C3DB-33E5-4FF7-9B46-E53D943AD99B}">
      <dgm:prSet phldrT="[Texto]"/>
      <dgm:spPr/>
      <dgm:t>
        <a:bodyPr/>
        <a:lstStyle/>
        <a:p>
          <a:r>
            <a:rPr lang="es-ES_tradnl" dirty="0" smtClean="0"/>
            <a:t>Pastore extensivo</a:t>
          </a:r>
        </a:p>
      </dgm:t>
    </dgm:pt>
    <dgm:pt modelId="{44639D7C-662D-4152-A5D4-04F6FD9CDF62}" type="parTrans" cxnId="{2D10A5C2-B749-4088-9851-A4E195C527CA}">
      <dgm:prSet/>
      <dgm:spPr/>
      <dgm:t>
        <a:bodyPr/>
        <a:lstStyle/>
        <a:p>
          <a:endParaRPr lang="es-ES"/>
        </a:p>
      </dgm:t>
    </dgm:pt>
    <dgm:pt modelId="{3AB3B0EA-D66B-4EAE-B6DD-E67FD83A6397}" type="sibTrans" cxnId="{2D10A5C2-B749-4088-9851-A4E195C527CA}">
      <dgm:prSet/>
      <dgm:spPr/>
      <dgm:t>
        <a:bodyPr/>
        <a:lstStyle/>
        <a:p>
          <a:endParaRPr lang="es-ES"/>
        </a:p>
      </dgm:t>
    </dgm:pt>
    <dgm:pt modelId="{1CB8F937-B1C2-400A-8135-4E4948364E19}">
      <dgm:prSet phldrT="[Texto]"/>
      <dgm:spPr/>
      <dgm:t>
        <a:bodyPr/>
        <a:lstStyle/>
        <a:p>
          <a:r>
            <a:rPr lang="es-ES_tradnl" dirty="0" smtClean="0"/>
            <a:t>Siembra directa</a:t>
          </a:r>
          <a:endParaRPr lang="es-ES" dirty="0"/>
        </a:p>
      </dgm:t>
    </dgm:pt>
    <dgm:pt modelId="{BF269DBC-C5C5-403E-9761-9299C729084A}" type="parTrans" cxnId="{E9170243-E593-4BC8-8A59-4E2C58A04955}">
      <dgm:prSet/>
      <dgm:spPr/>
      <dgm:t>
        <a:bodyPr/>
        <a:lstStyle/>
        <a:p>
          <a:endParaRPr lang="es-ES"/>
        </a:p>
      </dgm:t>
    </dgm:pt>
    <dgm:pt modelId="{BCE9AFE5-8644-4511-A9FD-FFFA3889A3EF}" type="sibTrans" cxnId="{E9170243-E593-4BC8-8A59-4E2C58A04955}">
      <dgm:prSet/>
      <dgm:spPr/>
      <dgm:t>
        <a:bodyPr/>
        <a:lstStyle/>
        <a:p>
          <a:endParaRPr lang="es-ES"/>
        </a:p>
      </dgm:t>
    </dgm:pt>
    <dgm:pt modelId="{41638768-51CF-48D0-8541-2DD2D9D9FBFD}">
      <dgm:prSet phldrT="[Texto]"/>
      <dgm:spPr/>
      <dgm:t>
        <a:bodyPr/>
        <a:lstStyle/>
        <a:p>
          <a:r>
            <a:rPr lang="es-ES_tradnl" dirty="0" smtClean="0"/>
            <a:t>Agroecología</a:t>
          </a:r>
          <a:endParaRPr lang="es-ES" dirty="0"/>
        </a:p>
      </dgm:t>
    </dgm:pt>
    <dgm:pt modelId="{6C04AF52-4578-4432-8492-FBA4EB7339DB}" type="parTrans" cxnId="{40FCF0FA-57F6-429F-9446-928212431896}">
      <dgm:prSet/>
      <dgm:spPr/>
      <dgm:t>
        <a:bodyPr/>
        <a:lstStyle/>
        <a:p>
          <a:endParaRPr lang="es-ES"/>
        </a:p>
      </dgm:t>
    </dgm:pt>
    <dgm:pt modelId="{95FD5C5E-F765-4E42-A3F0-071023CE681B}" type="sibTrans" cxnId="{40FCF0FA-57F6-429F-9446-928212431896}">
      <dgm:prSet/>
      <dgm:spPr/>
      <dgm:t>
        <a:bodyPr/>
        <a:lstStyle/>
        <a:p>
          <a:endParaRPr lang="es-ES"/>
        </a:p>
      </dgm:t>
    </dgm:pt>
    <dgm:pt modelId="{545B710E-4D3E-4889-A5BB-9E37D3B7F3C6}">
      <dgm:prSet phldrT="[Texto]"/>
      <dgm:spPr/>
      <dgm:t>
        <a:bodyPr/>
        <a:lstStyle/>
        <a:p>
          <a:r>
            <a:rPr lang="es-ES_tradnl" dirty="0" smtClean="0"/>
            <a:t>Islas de biodiversidad o siega sostenible.</a:t>
          </a:r>
          <a:endParaRPr lang="es-ES" dirty="0"/>
        </a:p>
      </dgm:t>
    </dgm:pt>
    <dgm:pt modelId="{BAD4C225-3882-45CF-A50E-236AC82FEE03}" type="parTrans" cxnId="{239F20F7-84FE-4CBA-8C30-DCF4F81BD8C9}">
      <dgm:prSet/>
      <dgm:spPr/>
      <dgm:t>
        <a:bodyPr/>
        <a:lstStyle/>
        <a:p>
          <a:endParaRPr lang="es-ES"/>
        </a:p>
      </dgm:t>
    </dgm:pt>
    <dgm:pt modelId="{47ECE032-FDC3-40B0-BFE0-55ED5C960CE9}" type="sibTrans" cxnId="{239F20F7-84FE-4CBA-8C30-DCF4F81BD8C9}">
      <dgm:prSet/>
      <dgm:spPr/>
      <dgm:t>
        <a:bodyPr/>
        <a:lstStyle/>
        <a:p>
          <a:endParaRPr lang="es-ES"/>
        </a:p>
      </dgm:t>
    </dgm:pt>
    <dgm:pt modelId="{876D0636-5A8D-48BD-AFF9-096B70035DDB}">
      <dgm:prSet phldrT="[Texto]"/>
      <dgm:spPr/>
      <dgm:t>
        <a:bodyPr/>
        <a:lstStyle/>
        <a:p>
          <a:r>
            <a:rPr lang="es-ES_tradnl" dirty="0" smtClean="0"/>
            <a:t>Cubierta vegetal sembrada o espontánea</a:t>
          </a:r>
          <a:endParaRPr lang="es-ES" dirty="0"/>
        </a:p>
      </dgm:t>
    </dgm:pt>
    <dgm:pt modelId="{5DA90503-FEE4-46AF-87B2-B504CDA6FD92}" type="parTrans" cxnId="{CDCB896B-A31B-4225-9F57-ADAB63AE8ED9}">
      <dgm:prSet/>
      <dgm:spPr/>
      <dgm:t>
        <a:bodyPr/>
        <a:lstStyle/>
        <a:p>
          <a:endParaRPr lang="es-ES"/>
        </a:p>
      </dgm:t>
    </dgm:pt>
    <dgm:pt modelId="{78E832AD-4234-40D4-8506-914F32469C7D}" type="sibTrans" cxnId="{CDCB896B-A31B-4225-9F57-ADAB63AE8ED9}">
      <dgm:prSet/>
      <dgm:spPr/>
      <dgm:t>
        <a:bodyPr/>
        <a:lstStyle/>
        <a:p>
          <a:endParaRPr lang="es-ES"/>
        </a:p>
      </dgm:t>
    </dgm:pt>
    <dgm:pt modelId="{32352369-2F66-4D34-A8A1-B44736ED7398}">
      <dgm:prSet phldrT="[Texto]"/>
      <dgm:spPr/>
      <dgm:t>
        <a:bodyPr/>
        <a:lstStyle/>
        <a:p>
          <a:r>
            <a:rPr lang="es-ES_tradnl" dirty="0" smtClean="0"/>
            <a:t>Cubierta inerte</a:t>
          </a:r>
          <a:endParaRPr lang="es-ES" dirty="0"/>
        </a:p>
      </dgm:t>
    </dgm:pt>
    <dgm:pt modelId="{025AB876-0B4E-4ECA-B5DE-6E32AC9F90C3}" type="parTrans" cxnId="{AF47DDC5-F782-4221-8244-B7EFD6D16F6D}">
      <dgm:prSet/>
      <dgm:spPr/>
      <dgm:t>
        <a:bodyPr/>
        <a:lstStyle/>
        <a:p>
          <a:endParaRPr lang="es-ES"/>
        </a:p>
      </dgm:t>
    </dgm:pt>
    <dgm:pt modelId="{64EDD49D-057C-4B6E-A381-DCC4265A8686}" type="sibTrans" cxnId="{AF47DDC5-F782-4221-8244-B7EFD6D16F6D}">
      <dgm:prSet/>
      <dgm:spPr/>
      <dgm:t>
        <a:bodyPr/>
        <a:lstStyle/>
        <a:p>
          <a:endParaRPr lang="es-ES"/>
        </a:p>
      </dgm:t>
    </dgm:pt>
    <dgm:pt modelId="{E375EE2E-CB01-47D7-8255-BC4650523B0F}">
      <dgm:prSet phldrT="[Texto]"/>
      <dgm:spPr/>
      <dgm:t>
        <a:bodyPr/>
        <a:lstStyle/>
        <a:p>
          <a:r>
            <a:rPr lang="es-ES_tradnl" dirty="0" smtClean="0"/>
            <a:t>Rotación cultivos especies </a:t>
          </a:r>
          <a:r>
            <a:rPr lang="es-ES_tradnl" dirty="0" err="1" smtClean="0"/>
            <a:t>mejorantes</a:t>
          </a:r>
          <a:endParaRPr lang="es-ES" dirty="0"/>
        </a:p>
      </dgm:t>
    </dgm:pt>
    <dgm:pt modelId="{4569A2FD-E5A4-44E5-8C16-11E30B6609E4}" type="parTrans" cxnId="{4DBDC266-2F9C-4732-BA9A-ABDBCB798D9B}">
      <dgm:prSet/>
      <dgm:spPr/>
      <dgm:t>
        <a:bodyPr/>
        <a:lstStyle/>
        <a:p>
          <a:endParaRPr lang="es-ES"/>
        </a:p>
      </dgm:t>
    </dgm:pt>
    <dgm:pt modelId="{4130C468-89D4-4A75-9D7D-6114B3C06F7F}" type="sibTrans" cxnId="{4DBDC266-2F9C-4732-BA9A-ABDBCB798D9B}">
      <dgm:prSet/>
      <dgm:spPr/>
      <dgm:t>
        <a:bodyPr/>
        <a:lstStyle/>
        <a:p>
          <a:endParaRPr lang="es-ES"/>
        </a:p>
      </dgm:t>
    </dgm:pt>
    <dgm:pt modelId="{E5B586CA-9B20-4DA6-8B97-E502C5D08D98}">
      <dgm:prSet phldrT="[Texto]"/>
      <dgm:spPr/>
      <dgm:t>
        <a:bodyPr/>
        <a:lstStyle/>
        <a:p>
          <a:r>
            <a:rPr lang="es-ES_tradnl" dirty="0" smtClean="0"/>
            <a:t>Islas biodiversidad</a:t>
          </a:r>
          <a:endParaRPr lang="es-ES" dirty="0"/>
        </a:p>
      </dgm:t>
    </dgm:pt>
    <dgm:pt modelId="{7CA6D5A0-C23F-4321-A2AF-5ED947D35F05}" type="parTrans" cxnId="{74F0D947-4CE9-427C-ADB0-1E688720647E}">
      <dgm:prSet/>
      <dgm:spPr/>
      <dgm:t>
        <a:bodyPr/>
        <a:lstStyle/>
        <a:p>
          <a:endParaRPr lang="es-ES"/>
        </a:p>
      </dgm:t>
    </dgm:pt>
    <dgm:pt modelId="{5C011E9B-E8B3-4EAA-9814-E273F1C34E45}" type="sibTrans" cxnId="{74F0D947-4CE9-427C-ADB0-1E688720647E}">
      <dgm:prSet/>
      <dgm:spPr/>
      <dgm:t>
        <a:bodyPr/>
        <a:lstStyle/>
        <a:p>
          <a:endParaRPr lang="es-ES"/>
        </a:p>
      </dgm:t>
    </dgm:pt>
    <dgm:pt modelId="{2C50DB3B-5C2D-451E-958F-F36A9ACB7A73}">
      <dgm:prSet phldrT="[Texto]"/>
      <dgm:spPr/>
      <dgm:t>
        <a:bodyPr/>
        <a:lstStyle/>
        <a:p>
          <a:r>
            <a:rPr lang="es-ES_tradnl" dirty="0" smtClean="0"/>
            <a:t>Gestión lámina de agua</a:t>
          </a:r>
        </a:p>
        <a:p>
          <a:endParaRPr lang="es-ES" dirty="0"/>
        </a:p>
      </dgm:t>
    </dgm:pt>
    <dgm:pt modelId="{A168F07B-F4B4-4199-A831-8A58029E7FFA}" type="parTrans" cxnId="{B47D72B7-1150-4EB4-B357-88C2699A2FA4}">
      <dgm:prSet/>
      <dgm:spPr/>
      <dgm:t>
        <a:bodyPr/>
        <a:lstStyle/>
        <a:p>
          <a:endParaRPr lang="es-ES"/>
        </a:p>
      </dgm:t>
    </dgm:pt>
    <dgm:pt modelId="{E061F94E-2552-4312-AF1C-CAB4621F48FE}" type="sibTrans" cxnId="{B47D72B7-1150-4EB4-B357-88C2699A2FA4}">
      <dgm:prSet/>
      <dgm:spPr/>
      <dgm:t>
        <a:bodyPr/>
        <a:lstStyle/>
        <a:p>
          <a:endParaRPr lang="es-ES"/>
        </a:p>
      </dgm:t>
    </dgm:pt>
    <dgm:pt modelId="{EB74DC17-9B91-4D38-BF07-70E619419E20}" type="pres">
      <dgm:prSet presAssocID="{A28B348F-714B-4AE0-8BBC-F08CD7CD82C0}" presName="theList" presStyleCnt="0">
        <dgm:presLayoutVars>
          <dgm:dir/>
          <dgm:animLvl val="lvl"/>
          <dgm:resizeHandles val="exact"/>
        </dgm:presLayoutVars>
      </dgm:prSet>
      <dgm:spPr/>
      <dgm:t>
        <a:bodyPr/>
        <a:lstStyle/>
        <a:p>
          <a:endParaRPr lang="es-ES"/>
        </a:p>
      </dgm:t>
    </dgm:pt>
    <dgm:pt modelId="{68B8900C-9330-44F7-968B-F732FAB0DD23}" type="pres">
      <dgm:prSet presAssocID="{DA00BF04-1859-4C2F-B8F1-E3CD092334AC}" presName="compNode" presStyleCnt="0"/>
      <dgm:spPr/>
    </dgm:pt>
    <dgm:pt modelId="{BAEB90F9-5BD4-4DB2-8A65-0D502EDB5C3C}" type="pres">
      <dgm:prSet presAssocID="{DA00BF04-1859-4C2F-B8F1-E3CD092334AC}" presName="aNode" presStyleLbl="bgShp" presStyleIdx="0" presStyleCnt="2" custLinFactNeighborX="3750" custLinFactNeighborY="1446"/>
      <dgm:spPr/>
      <dgm:t>
        <a:bodyPr/>
        <a:lstStyle/>
        <a:p>
          <a:endParaRPr lang="es-ES"/>
        </a:p>
      </dgm:t>
    </dgm:pt>
    <dgm:pt modelId="{852FFB31-5741-4ED6-B341-F527C62CD4A7}" type="pres">
      <dgm:prSet presAssocID="{DA00BF04-1859-4C2F-B8F1-E3CD092334AC}" presName="textNode" presStyleLbl="bgShp" presStyleIdx="0" presStyleCnt="2"/>
      <dgm:spPr/>
      <dgm:t>
        <a:bodyPr/>
        <a:lstStyle/>
        <a:p>
          <a:endParaRPr lang="es-ES"/>
        </a:p>
      </dgm:t>
    </dgm:pt>
    <dgm:pt modelId="{65446F2A-E56A-420F-B96A-4E07C49D8A7F}" type="pres">
      <dgm:prSet presAssocID="{DA00BF04-1859-4C2F-B8F1-E3CD092334AC}" presName="compChildNode" presStyleCnt="0"/>
      <dgm:spPr/>
    </dgm:pt>
    <dgm:pt modelId="{E53A4A29-F5D9-4DC2-975B-69F52491B208}" type="pres">
      <dgm:prSet presAssocID="{DA00BF04-1859-4C2F-B8F1-E3CD092334AC}" presName="theInnerList" presStyleCnt="0"/>
      <dgm:spPr/>
    </dgm:pt>
    <dgm:pt modelId="{301495AC-FFCF-481F-A014-0EA64A2DE26B}" type="pres">
      <dgm:prSet presAssocID="{8A83C3DB-33E5-4FF7-9B46-E53D943AD99B}" presName="childNode" presStyleLbl="node1" presStyleIdx="0" presStyleCnt="8">
        <dgm:presLayoutVars>
          <dgm:bulletEnabled val="1"/>
        </dgm:presLayoutVars>
      </dgm:prSet>
      <dgm:spPr/>
      <dgm:t>
        <a:bodyPr/>
        <a:lstStyle/>
        <a:p>
          <a:endParaRPr lang="es-ES"/>
        </a:p>
      </dgm:t>
    </dgm:pt>
    <dgm:pt modelId="{7FD5FE6D-BD8D-4253-AF5E-EE5541178C74}" type="pres">
      <dgm:prSet presAssocID="{8A83C3DB-33E5-4FF7-9B46-E53D943AD99B}" presName="aSpace2" presStyleCnt="0"/>
      <dgm:spPr/>
    </dgm:pt>
    <dgm:pt modelId="{6565FC5A-ABB0-4997-842E-F7FE16D9DCC5}" type="pres">
      <dgm:prSet presAssocID="{1CB8F937-B1C2-400A-8135-4E4948364E19}" presName="childNode" presStyleLbl="node1" presStyleIdx="1" presStyleCnt="8">
        <dgm:presLayoutVars>
          <dgm:bulletEnabled val="1"/>
        </dgm:presLayoutVars>
      </dgm:prSet>
      <dgm:spPr/>
      <dgm:t>
        <a:bodyPr/>
        <a:lstStyle/>
        <a:p>
          <a:endParaRPr lang="es-ES"/>
        </a:p>
      </dgm:t>
    </dgm:pt>
    <dgm:pt modelId="{FB87F57D-E116-4FD7-BA99-B6908B124FC3}" type="pres">
      <dgm:prSet presAssocID="{1CB8F937-B1C2-400A-8135-4E4948364E19}" presName="aSpace2" presStyleCnt="0"/>
      <dgm:spPr/>
    </dgm:pt>
    <dgm:pt modelId="{C147BDE4-71DF-46A4-9AD4-88C923924DAA}" type="pres">
      <dgm:prSet presAssocID="{876D0636-5A8D-48BD-AFF9-096B70035DDB}" presName="childNode" presStyleLbl="node1" presStyleIdx="2" presStyleCnt="8">
        <dgm:presLayoutVars>
          <dgm:bulletEnabled val="1"/>
        </dgm:presLayoutVars>
      </dgm:prSet>
      <dgm:spPr/>
      <dgm:t>
        <a:bodyPr/>
        <a:lstStyle/>
        <a:p>
          <a:endParaRPr lang="es-ES"/>
        </a:p>
      </dgm:t>
    </dgm:pt>
    <dgm:pt modelId="{FED40174-9C0A-4649-A785-13D841460F4C}" type="pres">
      <dgm:prSet presAssocID="{876D0636-5A8D-48BD-AFF9-096B70035DDB}" presName="aSpace2" presStyleCnt="0"/>
      <dgm:spPr/>
    </dgm:pt>
    <dgm:pt modelId="{FEB27242-6AC7-4F52-AF1C-F9EDCB13C059}" type="pres">
      <dgm:prSet presAssocID="{32352369-2F66-4D34-A8A1-B44736ED7398}" presName="childNode" presStyleLbl="node1" presStyleIdx="3" presStyleCnt="8">
        <dgm:presLayoutVars>
          <dgm:bulletEnabled val="1"/>
        </dgm:presLayoutVars>
      </dgm:prSet>
      <dgm:spPr/>
      <dgm:t>
        <a:bodyPr/>
        <a:lstStyle/>
        <a:p>
          <a:endParaRPr lang="es-ES"/>
        </a:p>
      </dgm:t>
    </dgm:pt>
    <dgm:pt modelId="{F4481E40-0970-444A-A74E-416CF00AD325}" type="pres">
      <dgm:prSet presAssocID="{DA00BF04-1859-4C2F-B8F1-E3CD092334AC}" presName="aSpace" presStyleCnt="0"/>
      <dgm:spPr/>
    </dgm:pt>
    <dgm:pt modelId="{7BFAE099-BAB9-4648-9424-85DDEF7F1C9D}" type="pres">
      <dgm:prSet presAssocID="{41638768-51CF-48D0-8541-2DD2D9D9FBFD}" presName="compNode" presStyleCnt="0"/>
      <dgm:spPr/>
    </dgm:pt>
    <dgm:pt modelId="{259B33BD-A1A8-4938-A279-C01D08CD5C9B}" type="pres">
      <dgm:prSet presAssocID="{41638768-51CF-48D0-8541-2DD2D9D9FBFD}" presName="aNode" presStyleLbl="bgShp" presStyleIdx="1" presStyleCnt="2"/>
      <dgm:spPr/>
      <dgm:t>
        <a:bodyPr/>
        <a:lstStyle/>
        <a:p>
          <a:endParaRPr lang="es-ES"/>
        </a:p>
      </dgm:t>
    </dgm:pt>
    <dgm:pt modelId="{79D91501-335A-4E9A-8A6F-CDC38553F8F1}" type="pres">
      <dgm:prSet presAssocID="{41638768-51CF-48D0-8541-2DD2D9D9FBFD}" presName="textNode" presStyleLbl="bgShp" presStyleIdx="1" presStyleCnt="2"/>
      <dgm:spPr/>
      <dgm:t>
        <a:bodyPr/>
        <a:lstStyle/>
        <a:p>
          <a:endParaRPr lang="es-ES"/>
        </a:p>
      </dgm:t>
    </dgm:pt>
    <dgm:pt modelId="{272E92BA-41A0-491B-9D9B-320A14A8EDF4}" type="pres">
      <dgm:prSet presAssocID="{41638768-51CF-48D0-8541-2DD2D9D9FBFD}" presName="compChildNode" presStyleCnt="0"/>
      <dgm:spPr/>
    </dgm:pt>
    <dgm:pt modelId="{4254C7D7-77EE-4676-9DFE-8D996C6B08CA}" type="pres">
      <dgm:prSet presAssocID="{41638768-51CF-48D0-8541-2DD2D9D9FBFD}" presName="theInnerList" presStyleCnt="0"/>
      <dgm:spPr/>
    </dgm:pt>
    <dgm:pt modelId="{00E53588-C90E-4A17-8B22-526474AE9327}" type="pres">
      <dgm:prSet presAssocID="{545B710E-4D3E-4889-A5BB-9E37D3B7F3C6}" presName="childNode" presStyleLbl="node1" presStyleIdx="4" presStyleCnt="8">
        <dgm:presLayoutVars>
          <dgm:bulletEnabled val="1"/>
        </dgm:presLayoutVars>
      </dgm:prSet>
      <dgm:spPr/>
      <dgm:t>
        <a:bodyPr/>
        <a:lstStyle/>
        <a:p>
          <a:endParaRPr lang="es-ES"/>
        </a:p>
      </dgm:t>
    </dgm:pt>
    <dgm:pt modelId="{6C61ED15-F844-4F04-ADD2-49CAB3700C09}" type="pres">
      <dgm:prSet presAssocID="{545B710E-4D3E-4889-A5BB-9E37D3B7F3C6}" presName="aSpace2" presStyleCnt="0"/>
      <dgm:spPr/>
    </dgm:pt>
    <dgm:pt modelId="{87F67E52-B523-4F8E-A798-558EDCFF5619}" type="pres">
      <dgm:prSet presAssocID="{E375EE2E-CB01-47D7-8255-BC4650523B0F}" presName="childNode" presStyleLbl="node1" presStyleIdx="5" presStyleCnt="8">
        <dgm:presLayoutVars>
          <dgm:bulletEnabled val="1"/>
        </dgm:presLayoutVars>
      </dgm:prSet>
      <dgm:spPr/>
      <dgm:t>
        <a:bodyPr/>
        <a:lstStyle/>
        <a:p>
          <a:endParaRPr lang="es-ES"/>
        </a:p>
      </dgm:t>
    </dgm:pt>
    <dgm:pt modelId="{61BEE0F9-D2FF-406E-858C-DCE5C345844D}" type="pres">
      <dgm:prSet presAssocID="{E375EE2E-CB01-47D7-8255-BC4650523B0F}" presName="aSpace2" presStyleCnt="0"/>
      <dgm:spPr/>
    </dgm:pt>
    <dgm:pt modelId="{E4A452CC-4F40-470E-A75A-99896ED3C5EE}" type="pres">
      <dgm:prSet presAssocID="{E5B586CA-9B20-4DA6-8B97-E502C5D08D98}" presName="childNode" presStyleLbl="node1" presStyleIdx="6" presStyleCnt="8">
        <dgm:presLayoutVars>
          <dgm:bulletEnabled val="1"/>
        </dgm:presLayoutVars>
      </dgm:prSet>
      <dgm:spPr/>
      <dgm:t>
        <a:bodyPr/>
        <a:lstStyle/>
        <a:p>
          <a:endParaRPr lang="es-ES"/>
        </a:p>
      </dgm:t>
    </dgm:pt>
    <dgm:pt modelId="{BAF7360D-BD90-430F-A394-4AF53F62B212}" type="pres">
      <dgm:prSet presAssocID="{E5B586CA-9B20-4DA6-8B97-E502C5D08D98}" presName="aSpace2" presStyleCnt="0"/>
      <dgm:spPr/>
    </dgm:pt>
    <dgm:pt modelId="{10BE83FB-88F4-4808-B8C1-533749D6BD70}" type="pres">
      <dgm:prSet presAssocID="{2C50DB3B-5C2D-451E-958F-F36A9ACB7A73}" presName="childNode" presStyleLbl="node1" presStyleIdx="7" presStyleCnt="8">
        <dgm:presLayoutVars>
          <dgm:bulletEnabled val="1"/>
        </dgm:presLayoutVars>
      </dgm:prSet>
      <dgm:spPr/>
      <dgm:t>
        <a:bodyPr/>
        <a:lstStyle/>
        <a:p>
          <a:endParaRPr lang="es-ES"/>
        </a:p>
      </dgm:t>
    </dgm:pt>
  </dgm:ptLst>
  <dgm:cxnLst>
    <dgm:cxn modelId="{DE3CF081-6858-4FDD-B2EF-4B878CE0208B}" type="presOf" srcId="{545B710E-4D3E-4889-A5BB-9E37D3B7F3C6}" destId="{00E53588-C90E-4A17-8B22-526474AE9327}" srcOrd="0" destOrd="0" presId="urn:microsoft.com/office/officeart/2005/8/layout/lProcess2"/>
    <dgm:cxn modelId="{B0E20889-BA57-4DCE-B77D-AA7B633A93D0}" type="presOf" srcId="{8A83C3DB-33E5-4FF7-9B46-E53D943AD99B}" destId="{301495AC-FFCF-481F-A014-0EA64A2DE26B}" srcOrd="0" destOrd="0" presId="urn:microsoft.com/office/officeart/2005/8/layout/lProcess2"/>
    <dgm:cxn modelId="{2D10A5C2-B749-4088-9851-A4E195C527CA}" srcId="{DA00BF04-1859-4C2F-B8F1-E3CD092334AC}" destId="{8A83C3DB-33E5-4FF7-9B46-E53D943AD99B}" srcOrd="0" destOrd="0" parTransId="{44639D7C-662D-4152-A5D4-04F6FD9CDF62}" sibTransId="{3AB3B0EA-D66B-4EAE-B6DD-E67FD83A6397}"/>
    <dgm:cxn modelId="{CF01C576-C456-48D5-8991-5E522AD109FA}" type="presOf" srcId="{876D0636-5A8D-48BD-AFF9-096B70035DDB}" destId="{C147BDE4-71DF-46A4-9AD4-88C923924DAA}" srcOrd="0" destOrd="0" presId="urn:microsoft.com/office/officeart/2005/8/layout/lProcess2"/>
    <dgm:cxn modelId="{1BD9DDD8-C51C-42D4-8E15-0BE22C84782D}" type="presOf" srcId="{E375EE2E-CB01-47D7-8255-BC4650523B0F}" destId="{87F67E52-B523-4F8E-A798-558EDCFF5619}" srcOrd="0" destOrd="0" presId="urn:microsoft.com/office/officeart/2005/8/layout/lProcess2"/>
    <dgm:cxn modelId="{239F20F7-84FE-4CBA-8C30-DCF4F81BD8C9}" srcId="{41638768-51CF-48D0-8541-2DD2D9D9FBFD}" destId="{545B710E-4D3E-4889-A5BB-9E37D3B7F3C6}" srcOrd="0" destOrd="0" parTransId="{BAD4C225-3882-45CF-A50E-236AC82FEE03}" sibTransId="{47ECE032-FDC3-40B0-BFE0-55ED5C960CE9}"/>
    <dgm:cxn modelId="{50CF316A-D93A-4DEC-8C44-4530292C2617}" type="presOf" srcId="{DA00BF04-1859-4C2F-B8F1-E3CD092334AC}" destId="{BAEB90F9-5BD4-4DB2-8A65-0D502EDB5C3C}" srcOrd="0" destOrd="0" presId="urn:microsoft.com/office/officeart/2005/8/layout/lProcess2"/>
    <dgm:cxn modelId="{74F0D947-4CE9-427C-ADB0-1E688720647E}" srcId="{41638768-51CF-48D0-8541-2DD2D9D9FBFD}" destId="{E5B586CA-9B20-4DA6-8B97-E502C5D08D98}" srcOrd="2" destOrd="0" parTransId="{7CA6D5A0-C23F-4321-A2AF-5ED947D35F05}" sibTransId="{5C011E9B-E8B3-4EAA-9814-E273F1C34E45}"/>
    <dgm:cxn modelId="{83B173E7-69D2-421D-9F48-F1EA34EAC359}" type="presOf" srcId="{41638768-51CF-48D0-8541-2DD2D9D9FBFD}" destId="{259B33BD-A1A8-4938-A279-C01D08CD5C9B}" srcOrd="0" destOrd="0" presId="urn:microsoft.com/office/officeart/2005/8/layout/lProcess2"/>
    <dgm:cxn modelId="{66CA7725-521F-4268-8E33-1AB80EE6519F}" type="presOf" srcId="{2C50DB3B-5C2D-451E-958F-F36A9ACB7A73}" destId="{10BE83FB-88F4-4808-B8C1-533749D6BD70}" srcOrd="0" destOrd="0" presId="urn:microsoft.com/office/officeart/2005/8/layout/lProcess2"/>
    <dgm:cxn modelId="{E9170243-E593-4BC8-8A59-4E2C58A04955}" srcId="{DA00BF04-1859-4C2F-B8F1-E3CD092334AC}" destId="{1CB8F937-B1C2-400A-8135-4E4948364E19}" srcOrd="1" destOrd="0" parTransId="{BF269DBC-C5C5-403E-9761-9299C729084A}" sibTransId="{BCE9AFE5-8644-4511-A9FD-FFFA3889A3EF}"/>
    <dgm:cxn modelId="{1DC3C369-FD8F-4377-A741-1731FF9D824D}" type="presOf" srcId="{E5B586CA-9B20-4DA6-8B97-E502C5D08D98}" destId="{E4A452CC-4F40-470E-A75A-99896ED3C5EE}" srcOrd="0" destOrd="0" presId="urn:microsoft.com/office/officeart/2005/8/layout/lProcess2"/>
    <dgm:cxn modelId="{CDCB896B-A31B-4225-9F57-ADAB63AE8ED9}" srcId="{DA00BF04-1859-4C2F-B8F1-E3CD092334AC}" destId="{876D0636-5A8D-48BD-AFF9-096B70035DDB}" srcOrd="2" destOrd="0" parTransId="{5DA90503-FEE4-46AF-87B2-B504CDA6FD92}" sibTransId="{78E832AD-4234-40D4-8506-914F32469C7D}"/>
    <dgm:cxn modelId="{AF47DDC5-F782-4221-8244-B7EFD6D16F6D}" srcId="{DA00BF04-1859-4C2F-B8F1-E3CD092334AC}" destId="{32352369-2F66-4D34-A8A1-B44736ED7398}" srcOrd="3" destOrd="0" parTransId="{025AB876-0B4E-4ECA-B5DE-6E32AC9F90C3}" sibTransId="{64EDD49D-057C-4B6E-A381-DCC4265A8686}"/>
    <dgm:cxn modelId="{2AD53438-D362-4C15-B7DF-999219D6EDA9}" type="presOf" srcId="{32352369-2F66-4D34-A8A1-B44736ED7398}" destId="{FEB27242-6AC7-4F52-AF1C-F9EDCB13C059}" srcOrd="0" destOrd="0" presId="urn:microsoft.com/office/officeart/2005/8/layout/lProcess2"/>
    <dgm:cxn modelId="{8771E9F4-A480-47B2-80C6-1B87D08DF12E}" type="presOf" srcId="{41638768-51CF-48D0-8541-2DD2D9D9FBFD}" destId="{79D91501-335A-4E9A-8A6F-CDC38553F8F1}" srcOrd="1" destOrd="0" presId="urn:microsoft.com/office/officeart/2005/8/layout/lProcess2"/>
    <dgm:cxn modelId="{187A6532-6A42-4A9B-8A86-974AFBF37518}" type="presOf" srcId="{DA00BF04-1859-4C2F-B8F1-E3CD092334AC}" destId="{852FFB31-5741-4ED6-B341-F527C62CD4A7}" srcOrd="1" destOrd="0" presId="urn:microsoft.com/office/officeart/2005/8/layout/lProcess2"/>
    <dgm:cxn modelId="{BFAEECA5-9287-426E-9962-B85614A2F1B8}" type="presOf" srcId="{A28B348F-714B-4AE0-8BBC-F08CD7CD82C0}" destId="{EB74DC17-9B91-4D38-BF07-70E619419E20}" srcOrd="0" destOrd="0" presId="urn:microsoft.com/office/officeart/2005/8/layout/lProcess2"/>
    <dgm:cxn modelId="{40FCF0FA-57F6-429F-9446-928212431896}" srcId="{A28B348F-714B-4AE0-8BBC-F08CD7CD82C0}" destId="{41638768-51CF-48D0-8541-2DD2D9D9FBFD}" srcOrd="1" destOrd="0" parTransId="{6C04AF52-4578-4432-8492-FBA4EB7339DB}" sibTransId="{95FD5C5E-F765-4E42-A3F0-071023CE681B}"/>
    <dgm:cxn modelId="{4DBDC266-2F9C-4732-BA9A-ABDBCB798D9B}" srcId="{41638768-51CF-48D0-8541-2DD2D9D9FBFD}" destId="{E375EE2E-CB01-47D7-8255-BC4650523B0F}" srcOrd="1" destOrd="0" parTransId="{4569A2FD-E5A4-44E5-8C16-11E30B6609E4}" sibTransId="{4130C468-89D4-4A75-9D7D-6114B3C06F7F}"/>
    <dgm:cxn modelId="{CDB5AACB-CE03-43B3-9D38-2174AC5B28C3}" srcId="{A28B348F-714B-4AE0-8BBC-F08CD7CD82C0}" destId="{DA00BF04-1859-4C2F-B8F1-E3CD092334AC}" srcOrd="0" destOrd="0" parTransId="{B390C33C-FB4F-4808-9302-F510D8759886}" sibTransId="{8FEC528E-58AF-4F7E-A948-B5F4C83F4AFD}"/>
    <dgm:cxn modelId="{B47D72B7-1150-4EB4-B357-88C2699A2FA4}" srcId="{41638768-51CF-48D0-8541-2DD2D9D9FBFD}" destId="{2C50DB3B-5C2D-451E-958F-F36A9ACB7A73}" srcOrd="3" destOrd="0" parTransId="{A168F07B-F4B4-4199-A831-8A58029E7FFA}" sibTransId="{E061F94E-2552-4312-AF1C-CAB4621F48FE}"/>
    <dgm:cxn modelId="{7E940344-F7F8-4686-A0C6-C8B897748D66}" type="presOf" srcId="{1CB8F937-B1C2-400A-8135-4E4948364E19}" destId="{6565FC5A-ABB0-4997-842E-F7FE16D9DCC5}" srcOrd="0" destOrd="0" presId="urn:microsoft.com/office/officeart/2005/8/layout/lProcess2"/>
    <dgm:cxn modelId="{8BFA7DA2-72DB-41FB-9377-9B2C2D54A604}" type="presParOf" srcId="{EB74DC17-9B91-4D38-BF07-70E619419E20}" destId="{68B8900C-9330-44F7-968B-F732FAB0DD23}" srcOrd="0" destOrd="0" presId="urn:microsoft.com/office/officeart/2005/8/layout/lProcess2"/>
    <dgm:cxn modelId="{AD2702B9-A6CF-427F-99BF-F906D47B73BF}" type="presParOf" srcId="{68B8900C-9330-44F7-968B-F732FAB0DD23}" destId="{BAEB90F9-5BD4-4DB2-8A65-0D502EDB5C3C}" srcOrd="0" destOrd="0" presId="urn:microsoft.com/office/officeart/2005/8/layout/lProcess2"/>
    <dgm:cxn modelId="{9FE4A899-866D-4FBC-B514-4FCCA60A8615}" type="presParOf" srcId="{68B8900C-9330-44F7-968B-F732FAB0DD23}" destId="{852FFB31-5741-4ED6-B341-F527C62CD4A7}" srcOrd="1" destOrd="0" presId="urn:microsoft.com/office/officeart/2005/8/layout/lProcess2"/>
    <dgm:cxn modelId="{C0C96FE4-C149-44ED-B340-C74ABBB31B6E}" type="presParOf" srcId="{68B8900C-9330-44F7-968B-F732FAB0DD23}" destId="{65446F2A-E56A-420F-B96A-4E07C49D8A7F}" srcOrd="2" destOrd="0" presId="urn:microsoft.com/office/officeart/2005/8/layout/lProcess2"/>
    <dgm:cxn modelId="{D057674D-3DFB-4247-815D-A1548AA1470F}" type="presParOf" srcId="{65446F2A-E56A-420F-B96A-4E07C49D8A7F}" destId="{E53A4A29-F5D9-4DC2-975B-69F52491B208}" srcOrd="0" destOrd="0" presId="urn:microsoft.com/office/officeart/2005/8/layout/lProcess2"/>
    <dgm:cxn modelId="{691B31A9-8AE7-456D-A4D9-33196A3FF58E}" type="presParOf" srcId="{E53A4A29-F5D9-4DC2-975B-69F52491B208}" destId="{301495AC-FFCF-481F-A014-0EA64A2DE26B}" srcOrd="0" destOrd="0" presId="urn:microsoft.com/office/officeart/2005/8/layout/lProcess2"/>
    <dgm:cxn modelId="{D2158C21-0B47-462C-943B-9BB4F11B9965}" type="presParOf" srcId="{E53A4A29-F5D9-4DC2-975B-69F52491B208}" destId="{7FD5FE6D-BD8D-4253-AF5E-EE5541178C74}" srcOrd="1" destOrd="0" presId="urn:microsoft.com/office/officeart/2005/8/layout/lProcess2"/>
    <dgm:cxn modelId="{5DFFB702-E1A5-443B-A33F-ABE16561285F}" type="presParOf" srcId="{E53A4A29-F5D9-4DC2-975B-69F52491B208}" destId="{6565FC5A-ABB0-4997-842E-F7FE16D9DCC5}" srcOrd="2" destOrd="0" presId="urn:microsoft.com/office/officeart/2005/8/layout/lProcess2"/>
    <dgm:cxn modelId="{82E1727B-5E04-4119-AB1C-E2E274C19BCF}" type="presParOf" srcId="{E53A4A29-F5D9-4DC2-975B-69F52491B208}" destId="{FB87F57D-E116-4FD7-BA99-B6908B124FC3}" srcOrd="3" destOrd="0" presId="urn:microsoft.com/office/officeart/2005/8/layout/lProcess2"/>
    <dgm:cxn modelId="{49521A67-56E6-48BE-B4BB-5D15F41E8C5F}" type="presParOf" srcId="{E53A4A29-F5D9-4DC2-975B-69F52491B208}" destId="{C147BDE4-71DF-46A4-9AD4-88C923924DAA}" srcOrd="4" destOrd="0" presId="urn:microsoft.com/office/officeart/2005/8/layout/lProcess2"/>
    <dgm:cxn modelId="{3DA2352A-7BB7-4A58-90C8-B691E1696227}" type="presParOf" srcId="{E53A4A29-F5D9-4DC2-975B-69F52491B208}" destId="{FED40174-9C0A-4649-A785-13D841460F4C}" srcOrd="5" destOrd="0" presId="urn:microsoft.com/office/officeart/2005/8/layout/lProcess2"/>
    <dgm:cxn modelId="{272007EC-4360-4EB2-8893-9930CACB2C24}" type="presParOf" srcId="{E53A4A29-F5D9-4DC2-975B-69F52491B208}" destId="{FEB27242-6AC7-4F52-AF1C-F9EDCB13C059}" srcOrd="6" destOrd="0" presId="urn:microsoft.com/office/officeart/2005/8/layout/lProcess2"/>
    <dgm:cxn modelId="{7C62737F-2BC5-4CA3-B610-0AAF580002F3}" type="presParOf" srcId="{EB74DC17-9B91-4D38-BF07-70E619419E20}" destId="{F4481E40-0970-444A-A74E-416CF00AD325}" srcOrd="1" destOrd="0" presId="urn:microsoft.com/office/officeart/2005/8/layout/lProcess2"/>
    <dgm:cxn modelId="{09022833-D81E-445B-8DD5-84FEE987A00D}" type="presParOf" srcId="{EB74DC17-9B91-4D38-BF07-70E619419E20}" destId="{7BFAE099-BAB9-4648-9424-85DDEF7F1C9D}" srcOrd="2" destOrd="0" presId="urn:microsoft.com/office/officeart/2005/8/layout/lProcess2"/>
    <dgm:cxn modelId="{3EBBBE20-21F9-4CEC-A8C1-B251CB664BA5}" type="presParOf" srcId="{7BFAE099-BAB9-4648-9424-85DDEF7F1C9D}" destId="{259B33BD-A1A8-4938-A279-C01D08CD5C9B}" srcOrd="0" destOrd="0" presId="urn:microsoft.com/office/officeart/2005/8/layout/lProcess2"/>
    <dgm:cxn modelId="{D88DA9AC-977A-4EFA-B6FD-3C4671AEAAC5}" type="presParOf" srcId="{7BFAE099-BAB9-4648-9424-85DDEF7F1C9D}" destId="{79D91501-335A-4E9A-8A6F-CDC38553F8F1}" srcOrd="1" destOrd="0" presId="urn:microsoft.com/office/officeart/2005/8/layout/lProcess2"/>
    <dgm:cxn modelId="{8059289A-102A-4EC4-A818-DA24798DDF52}" type="presParOf" srcId="{7BFAE099-BAB9-4648-9424-85DDEF7F1C9D}" destId="{272E92BA-41A0-491B-9D9B-320A14A8EDF4}" srcOrd="2" destOrd="0" presId="urn:microsoft.com/office/officeart/2005/8/layout/lProcess2"/>
    <dgm:cxn modelId="{0FC82A0E-BE21-4117-837E-899DC2145757}" type="presParOf" srcId="{272E92BA-41A0-491B-9D9B-320A14A8EDF4}" destId="{4254C7D7-77EE-4676-9DFE-8D996C6B08CA}" srcOrd="0" destOrd="0" presId="urn:microsoft.com/office/officeart/2005/8/layout/lProcess2"/>
    <dgm:cxn modelId="{D3C88208-D0BE-4B05-B0BD-D4ABA7022960}" type="presParOf" srcId="{4254C7D7-77EE-4676-9DFE-8D996C6B08CA}" destId="{00E53588-C90E-4A17-8B22-526474AE9327}" srcOrd="0" destOrd="0" presId="urn:microsoft.com/office/officeart/2005/8/layout/lProcess2"/>
    <dgm:cxn modelId="{5BE3F4CB-8195-43C8-BE71-521969725147}" type="presParOf" srcId="{4254C7D7-77EE-4676-9DFE-8D996C6B08CA}" destId="{6C61ED15-F844-4F04-ADD2-49CAB3700C09}" srcOrd="1" destOrd="0" presId="urn:microsoft.com/office/officeart/2005/8/layout/lProcess2"/>
    <dgm:cxn modelId="{CEB97A7D-6BF1-4E5F-B08F-36F1798BAF57}" type="presParOf" srcId="{4254C7D7-77EE-4676-9DFE-8D996C6B08CA}" destId="{87F67E52-B523-4F8E-A798-558EDCFF5619}" srcOrd="2" destOrd="0" presId="urn:microsoft.com/office/officeart/2005/8/layout/lProcess2"/>
    <dgm:cxn modelId="{73E16F28-391E-4F90-A0CE-316E991B3755}" type="presParOf" srcId="{4254C7D7-77EE-4676-9DFE-8D996C6B08CA}" destId="{61BEE0F9-D2FF-406E-858C-DCE5C345844D}" srcOrd="3" destOrd="0" presId="urn:microsoft.com/office/officeart/2005/8/layout/lProcess2"/>
    <dgm:cxn modelId="{52199D8F-54AB-424C-A25F-CF92E81C397F}" type="presParOf" srcId="{4254C7D7-77EE-4676-9DFE-8D996C6B08CA}" destId="{E4A452CC-4F40-470E-A75A-99896ED3C5EE}" srcOrd="4" destOrd="0" presId="urn:microsoft.com/office/officeart/2005/8/layout/lProcess2"/>
    <dgm:cxn modelId="{E2D84397-D59C-4691-8B62-55528C9EF45C}" type="presParOf" srcId="{4254C7D7-77EE-4676-9DFE-8D996C6B08CA}" destId="{BAF7360D-BD90-430F-A394-4AF53F62B212}" srcOrd="5" destOrd="0" presId="urn:microsoft.com/office/officeart/2005/8/layout/lProcess2"/>
    <dgm:cxn modelId="{435F7DC0-6237-430F-B548-FECEFD8C6878}" type="presParOf" srcId="{4254C7D7-77EE-4676-9DFE-8D996C6B08CA}" destId="{10BE83FB-88F4-4808-B8C1-533749D6BD70}"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B90F9-5BD4-4DB2-8A65-0D502EDB5C3C}">
      <dsp:nvSpPr>
        <dsp:cNvPr id="0" name=""/>
        <dsp:cNvSpPr/>
      </dsp:nvSpPr>
      <dsp:spPr>
        <a:xfrm>
          <a:off x="128781" y="0"/>
          <a:ext cx="3341538" cy="445201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S_tradnl" sz="3900" kern="1200" dirty="0" smtClean="0"/>
            <a:t>Agricultura de carbono</a:t>
          </a:r>
          <a:endParaRPr lang="es-ES" sz="3900" kern="1200" dirty="0"/>
        </a:p>
      </dsp:txBody>
      <dsp:txXfrm>
        <a:off x="128781" y="0"/>
        <a:ext cx="3341538" cy="1335605"/>
      </dsp:txXfrm>
    </dsp:sp>
    <dsp:sp modelId="{301495AC-FFCF-481F-A014-0EA64A2DE26B}">
      <dsp:nvSpPr>
        <dsp:cNvPr id="0" name=""/>
        <dsp:cNvSpPr/>
      </dsp:nvSpPr>
      <dsp:spPr>
        <a:xfrm>
          <a:off x="337627" y="1335714"/>
          <a:ext cx="2673230" cy="64856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Pastore extensivo</a:t>
          </a:r>
        </a:p>
      </dsp:txBody>
      <dsp:txXfrm>
        <a:off x="356623" y="1354710"/>
        <a:ext cx="2635238" cy="610572"/>
      </dsp:txXfrm>
    </dsp:sp>
    <dsp:sp modelId="{6565FC5A-ABB0-4997-842E-F7FE16D9DCC5}">
      <dsp:nvSpPr>
        <dsp:cNvPr id="0" name=""/>
        <dsp:cNvSpPr/>
      </dsp:nvSpPr>
      <dsp:spPr>
        <a:xfrm>
          <a:off x="337627" y="2084057"/>
          <a:ext cx="2673230" cy="648564"/>
        </a:xfrm>
        <a:prstGeom prst="roundRect">
          <a:avLst>
            <a:gd name="adj" fmla="val 10000"/>
          </a:avLst>
        </a:prstGeom>
        <a:solidFill>
          <a:schemeClr val="accent5">
            <a:hueOff val="356465"/>
            <a:satOff val="-7213"/>
            <a:lumOff val="2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Siembra directa</a:t>
          </a:r>
          <a:endParaRPr lang="es-ES" sz="1700" kern="1200" dirty="0"/>
        </a:p>
      </dsp:txBody>
      <dsp:txXfrm>
        <a:off x="356623" y="2103053"/>
        <a:ext cx="2635238" cy="610572"/>
      </dsp:txXfrm>
    </dsp:sp>
    <dsp:sp modelId="{C147BDE4-71DF-46A4-9AD4-88C923924DAA}">
      <dsp:nvSpPr>
        <dsp:cNvPr id="0" name=""/>
        <dsp:cNvSpPr/>
      </dsp:nvSpPr>
      <dsp:spPr>
        <a:xfrm>
          <a:off x="337627" y="2832400"/>
          <a:ext cx="2673230" cy="648564"/>
        </a:xfrm>
        <a:prstGeom prst="roundRect">
          <a:avLst>
            <a:gd name="adj" fmla="val 10000"/>
          </a:avLst>
        </a:prstGeom>
        <a:solidFill>
          <a:schemeClr val="accent5">
            <a:hueOff val="712930"/>
            <a:satOff val="-14425"/>
            <a:lumOff val="4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Cubierta vegetal sembrada o espontánea</a:t>
          </a:r>
          <a:endParaRPr lang="es-ES" sz="1700" kern="1200" dirty="0"/>
        </a:p>
      </dsp:txBody>
      <dsp:txXfrm>
        <a:off x="356623" y="2851396"/>
        <a:ext cx="2635238" cy="610572"/>
      </dsp:txXfrm>
    </dsp:sp>
    <dsp:sp modelId="{FEB27242-6AC7-4F52-AF1C-F9EDCB13C059}">
      <dsp:nvSpPr>
        <dsp:cNvPr id="0" name=""/>
        <dsp:cNvSpPr/>
      </dsp:nvSpPr>
      <dsp:spPr>
        <a:xfrm>
          <a:off x="337627" y="3580744"/>
          <a:ext cx="2673230" cy="648564"/>
        </a:xfrm>
        <a:prstGeom prst="roundRect">
          <a:avLst>
            <a:gd name="adj" fmla="val 10000"/>
          </a:avLst>
        </a:prstGeom>
        <a:solidFill>
          <a:schemeClr val="accent5">
            <a:hueOff val="1069395"/>
            <a:satOff val="-21638"/>
            <a:lumOff val="6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Cubierta inerte</a:t>
          </a:r>
          <a:endParaRPr lang="es-ES" sz="1700" kern="1200" dirty="0"/>
        </a:p>
      </dsp:txBody>
      <dsp:txXfrm>
        <a:off x="356623" y="3599740"/>
        <a:ext cx="2635238" cy="610572"/>
      </dsp:txXfrm>
    </dsp:sp>
    <dsp:sp modelId="{259B33BD-A1A8-4938-A279-C01D08CD5C9B}">
      <dsp:nvSpPr>
        <dsp:cNvPr id="0" name=""/>
        <dsp:cNvSpPr/>
      </dsp:nvSpPr>
      <dsp:spPr>
        <a:xfrm>
          <a:off x="3595627" y="0"/>
          <a:ext cx="3341538" cy="445201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S_tradnl" sz="3900" kern="1200" dirty="0" smtClean="0"/>
            <a:t>Agroecología</a:t>
          </a:r>
          <a:endParaRPr lang="es-ES" sz="3900" kern="1200" dirty="0"/>
        </a:p>
      </dsp:txBody>
      <dsp:txXfrm>
        <a:off x="3595627" y="0"/>
        <a:ext cx="3341538" cy="1335605"/>
      </dsp:txXfrm>
    </dsp:sp>
    <dsp:sp modelId="{00E53588-C90E-4A17-8B22-526474AE9327}">
      <dsp:nvSpPr>
        <dsp:cNvPr id="0" name=""/>
        <dsp:cNvSpPr/>
      </dsp:nvSpPr>
      <dsp:spPr>
        <a:xfrm>
          <a:off x="3929780" y="1335714"/>
          <a:ext cx="2673230" cy="648564"/>
        </a:xfrm>
        <a:prstGeom prst="roundRect">
          <a:avLst>
            <a:gd name="adj" fmla="val 10000"/>
          </a:avLst>
        </a:prstGeom>
        <a:solidFill>
          <a:schemeClr val="accent5">
            <a:hueOff val="1425861"/>
            <a:satOff val="-28851"/>
            <a:lumOff val="89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Islas de biodiversidad o siega sostenible.</a:t>
          </a:r>
          <a:endParaRPr lang="es-ES" sz="1700" kern="1200" dirty="0"/>
        </a:p>
      </dsp:txBody>
      <dsp:txXfrm>
        <a:off x="3948776" y="1354710"/>
        <a:ext cx="2635238" cy="610572"/>
      </dsp:txXfrm>
    </dsp:sp>
    <dsp:sp modelId="{87F67E52-B523-4F8E-A798-558EDCFF5619}">
      <dsp:nvSpPr>
        <dsp:cNvPr id="0" name=""/>
        <dsp:cNvSpPr/>
      </dsp:nvSpPr>
      <dsp:spPr>
        <a:xfrm>
          <a:off x="3929780" y="2084057"/>
          <a:ext cx="2673230" cy="648564"/>
        </a:xfrm>
        <a:prstGeom prst="roundRect">
          <a:avLst>
            <a:gd name="adj" fmla="val 10000"/>
          </a:avLst>
        </a:prstGeom>
        <a:solidFill>
          <a:schemeClr val="accent5">
            <a:hueOff val="1782326"/>
            <a:satOff val="-36064"/>
            <a:lumOff val="11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Rotación cultivos especies </a:t>
          </a:r>
          <a:r>
            <a:rPr lang="es-ES_tradnl" sz="1700" kern="1200" dirty="0" err="1" smtClean="0"/>
            <a:t>mejorantes</a:t>
          </a:r>
          <a:endParaRPr lang="es-ES" sz="1700" kern="1200" dirty="0"/>
        </a:p>
      </dsp:txBody>
      <dsp:txXfrm>
        <a:off x="3948776" y="2103053"/>
        <a:ext cx="2635238" cy="610572"/>
      </dsp:txXfrm>
    </dsp:sp>
    <dsp:sp modelId="{E4A452CC-4F40-470E-A75A-99896ED3C5EE}">
      <dsp:nvSpPr>
        <dsp:cNvPr id="0" name=""/>
        <dsp:cNvSpPr/>
      </dsp:nvSpPr>
      <dsp:spPr>
        <a:xfrm>
          <a:off x="3929780" y="2832400"/>
          <a:ext cx="2673230" cy="648564"/>
        </a:xfrm>
        <a:prstGeom prst="roundRect">
          <a:avLst>
            <a:gd name="adj" fmla="val 10000"/>
          </a:avLst>
        </a:prstGeom>
        <a:solidFill>
          <a:schemeClr val="accent5">
            <a:hueOff val="2138791"/>
            <a:satOff val="-43276"/>
            <a:lumOff val="13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Islas biodiversidad</a:t>
          </a:r>
          <a:endParaRPr lang="es-ES" sz="1700" kern="1200" dirty="0"/>
        </a:p>
      </dsp:txBody>
      <dsp:txXfrm>
        <a:off x="3948776" y="2851396"/>
        <a:ext cx="2635238" cy="610572"/>
      </dsp:txXfrm>
    </dsp:sp>
    <dsp:sp modelId="{10BE83FB-88F4-4808-B8C1-533749D6BD70}">
      <dsp:nvSpPr>
        <dsp:cNvPr id="0" name=""/>
        <dsp:cNvSpPr/>
      </dsp:nvSpPr>
      <dsp:spPr>
        <a:xfrm>
          <a:off x="3929780" y="3580744"/>
          <a:ext cx="2673230" cy="648564"/>
        </a:xfrm>
        <a:prstGeom prst="roundRect">
          <a:avLst>
            <a:gd name="adj" fmla="val 10000"/>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_tradnl" sz="1700" kern="1200" dirty="0" smtClean="0"/>
            <a:t>Gestión lámina de agua</a:t>
          </a:r>
        </a:p>
        <a:p>
          <a:pPr lvl="0" algn="ctr" defTabSz="755650">
            <a:lnSpc>
              <a:spcPct val="90000"/>
            </a:lnSpc>
            <a:spcBef>
              <a:spcPct val="0"/>
            </a:spcBef>
            <a:spcAft>
              <a:spcPct val="35000"/>
            </a:spcAft>
          </a:pPr>
          <a:endParaRPr lang="es-ES" sz="1700" kern="1200" dirty="0"/>
        </a:p>
      </dsp:txBody>
      <dsp:txXfrm>
        <a:off x="3948776" y="3599740"/>
        <a:ext cx="2635238" cy="61057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408131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302116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1984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1882842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8228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1884389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653191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425363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223141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AD66D2-A0FC-4BA3-9D1A-FD325E32A72D}" type="datetimeFigureOut">
              <a:rPr lang="es-ES" smtClean="0"/>
              <a:t>22/11/2022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281498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8AD66D2-A0FC-4BA3-9D1A-FD325E32A72D}" type="datetimeFigureOut">
              <a:rPr lang="es-ES" smtClean="0"/>
              <a:t>22/11/2022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241846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8AD66D2-A0FC-4BA3-9D1A-FD325E32A72D}" type="datetimeFigureOut">
              <a:rPr lang="es-ES" smtClean="0"/>
              <a:t>22/11/2022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351018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8AD66D2-A0FC-4BA3-9D1A-FD325E32A72D}" type="datetimeFigureOut">
              <a:rPr lang="es-ES" smtClean="0"/>
              <a:t>22/11/2022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347471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D66D2-A0FC-4BA3-9D1A-FD325E32A72D}" type="datetimeFigureOut">
              <a:rPr lang="es-ES" smtClean="0"/>
              <a:t>22/11/2022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39898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8AD66D2-A0FC-4BA3-9D1A-FD325E32A72D}" type="datetimeFigureOut">
              <a:rPr lang="es-ES" smtClean="0"/>
              <a:t>22/11/2022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196705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8AD66D2-A0FC-4BA3-9D1A-FD325E32A72D}" type="datetimeFigureOut">
              <a:rPr lang="es-ES" smtClean="0"/>
              <a:t>22/11/2022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F1125EC-A650-45C3-8507-31105033F756}" type="slidenum">
              <a:rPr lang="es-ES" smtClean="0"/>
              <a:t>‹Nº›</a:t>
            </a:fld>
            <a:endParaRPr lang="es-ES"/>
          </a:p>
        </p:txBody>
      </p:sp>
    </p:spTree>
    <p:extLst>
      <p:ext uri="{BB962C8B-B14F-4D97-AF65-F5344CB8AC3E}">
        <p14:creationId xmlns:p14="http://schemas.microsoft.com/office/powerpoint/2010/main" val="13869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AD66D2-A0FC-4BA3-9D1A-FD325E32A72D}" type="datetimeFigureOut">
              <a:rPr lang="es-ES" smtClean="0"/>
              <a:t>22/11/2022</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1125EC-A650-45C3-8507-31105033F756}" type="slidenum">
              <a:rPr lang="es-ES" smtClean="0"/>
              <a:t>‹Nº›</a:t>
            </a:fld>
            <a:endParaRPr lang="es-ES"/>
          </a:p>
        </p:txBody>
      </p:sp>
    </p:spTree>
    <p:extLst>
      <p:ext uri="{BB962C8B-B14F-4D97-AF65-F5344CB8AC3E}">
        <p14:creationId xmlns:p14="http://schemas.microsoft.com/office/powerpoint/2010/main" val="22920876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933926"/>
            <a:ext cx="9440213" cy="1646302"/>
          </a:xfrm>
        </p:spPr>
        <p:txBody>
          <a:bodyPr/>
          <a:lstStyle/>
          <a:p>
            <a:r>
              <a:rPr lang="es-ES_tradnl" dirty="0" smtClean="0"/>
              <a:t>CONTEXTO REFORMA PAC</a:t>
            </a:r>
            <a:br>
              <a:rPr lang="es-ES_tradnl" dirty="0" smtClean="0"/>
            </a:br>
            <a:r>
              <a:rPr lang="es-ES_tradnl" dirty="0" smtClean="0"/>
              <a:t>PROYECTO OIVINA</a:t>
            </a:r>
            <a:endParaRPr lang="es-ES" dirty="0"/>
          </a:p>
        </p:txBody>
      </p:sp>
      <p:sp>
        <p:nvSpPr>
          <p:cNvPr id="3" name="Subtítulo 2"/>
          <p:cNvSpPr>
            <a:spLocks noGrp="1"/>
          </p:cNvSpPr>
          <p:nvPr>
            <p:ph type="subTitle" idx="1"/>
          </p:nvPr>
        </p:nvSpPr>
        <p:spPr>
          <a:xfrm>
            <a:off x="1507066" y="3817820"/>
            <a:ext cx="7766936" cy="1096899"/>
          </a:xfrm>
        </p:spPr>
        <p:txBody>
          <a:bodyPr>
            <a:normAutofit fontScale="62500" lnSpcReduction="20000"/>
          </a:bodyPr>
          <a:lstStyle/>
          <a:p>
            <a:r>
              <a:rPr lang="es-ES_tradnl" sz="3200" b="1" dirty="0" smtClean="0"/>
              <a:t>PAC 2023-2027</a:t>
            </a:r>
          </a:p>
          <a:p>
            <a:r>
              <a:rPr lang="es-ES_tradnl" sz="3200" b="1" dirty="0" smtClean="0"/>
              <a:t>Proyecto Real Decreto PAC </a:t>
            </a:r>
          </a:p>
          <a:p>
            <a:r>
              <a:rPr lang="es-ES_tradnl" sz="3200" b="1" dirty="0" smtClean="0"/>
              <a:t>Versión </a:t>
            </a:r>
            <a:r>
              <a:rPr lang="es-ES_tradnl" sz="3200" b="1" u="sng" dirty="0" smtClean="0"/>
              <a:t>OCT</a:t>
            </a:r>
            <a:r>
              <a:rPr lang="es-ES_tradnl" sz="3200" b="1" dirty="0" smtClean="0"/>
              <a:t> 2022</a:t>
            </a:r>
            <a:endParaRPr lang="es-ES" sz="3200" b="1"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08" y="5509729"/>
            <a:ext cx="3697224" cy="874776"/>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712" y="5389904"/>
            <a:ext cx="4086225" cy="1114425"/>
          </a:xfrm>
          <a:prstGeom prst="rect">
            <a:avLst/>
          </a:prstGeom>
        </p:spPr>
      </p:pic>
    </p:spTree>
    <p:extLst>
      <p:ext uri="{BB962C8B-B14F-4D97-AF65-F5344CB8AC3E}">
        <p14:creationId xmlns:p14="http://schemas.microsoft.com/office/powerpoint/2010/main" val="85361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PRACTICA DE CUBIERTAS EN C. LEÑOSOS</a:t>
            </a:r>
            <a:endParaRPr lang="es-ES" dirty="0"/>
          </a:p>
        </p:txBody>
      </p:sp>
      <p:sp>
        <p:nvSpPr>
          <p:cNvPr id="7" name="Rectángulo 6"/>
          <p:cNvSpPr/>
          <p:nvPr/>
        </p:nvSpPr>
        <p:spPr>
          <a:xfrm>
            <a:off x="677334" y="1225689"/>
            <a:ext cx="11325776" cy="5355312"/>
          </a:xfrm>
          <a:prstGeom prst="rect">
            <a:avLst/>
          </a:prstGeom>
        </p:spPr>
        <p:txBody>
          <a:bodyPr wrap="square">
            <a:spAutoFit/>
          </a:bodyPr>
          <a:lstStyle/>
          <a:p>
            <a:r>
              <a:rPr lang="es-ES" dirty="0"/>
              <a:t>Bloque </a:t>
            </a:r>
            <a:r>
              <a:rPr lang="es-ES" dirty="0">
                <a:solidFill>
                  <a:schemeClr val="accent2"/>
                </a:solidFill>
              </a:rPr>
              <a:t>agricultura de carbono</a:t>
            </a:r>
            <a:r>
              <a:rPr lang="es-ES" dirty="0"/>
              <a:t>: Mejorar la gestión y sostenibilidad de las superficies de cultivos</a:t>
            </a:r>
          </a:p>
          <a:p>
            <a:r>
              <a:rPr lang="es-ES" dirty="0"/>
              <a:t>leñosos, a través del:</a:t>
            </a:r>
          </a:p>
          <a:p>
            <a:pPr marL="285750" indent="-285750">
              <a:buFont typeface="Wingdings" panose="05000000000000000000" pitchFamily="2" charset="2"/>
              <a:buChar char="ü"/>
            </a:pPr>
            <a:r>
              <a:rPr lang="es-ES" dirty="0" smtClean="0"/>
              <a:t>aumento </a:t>
            </a:r>
            <a:r>
              <a:rPr lang="es-ES" dirty="0"/>
              <a:t>del contenido de carbono del suelo;</a:t>
            </a:r>
          </a:p>
          <a:p>
            <a:pPr marL="285750" indent="-285750">
              <a:buFont typeface="Wingdings" panose="05000000000000000000" pitchFamily="2" charset="2"/>
              <a:buChar char="ü"/>
            </a:pPr>
            <a:r>
              <a:rPr lang="es-ES" dirty="0" smtClean="0"/>
              <a:t>de </a:t>
            </a:r>
            <a:r>
              <a:rPr lang="es-ES" dirty="0"/>
              <a:t>la mejora de su estructura;</a:t>
            </a:r>
          </a:p>
          <a:p>
            <a:pPr marL="285750" indent="-285750">
              <a:buFont typeface="Wingdings" panose="05000000000000000000" pitchFamily="2" charset="2"/>
              <a:buChar char="ü"/>
            </a:pPr>
            <a:r>
              <a:rPr lang="es-ES" dirty="0" smtClean="0"/>
              <a:t>de </a:t>
            </a:r>
            <a:r>
              <a:rPr lang="es-ES" dirty="0"/>
              <a:t>la disminución de los Gases de Efecto Invernadero;</a:t>
            </a:r>
          </a:p>
          <a:p>
            <a:pPr marL="285750" indent="-285750">
              <a:buFont typeface="Wingdings" panose="05000000000000000000" pitchFamily="2" charset="2"/>
              <a:buChar char="ü"/>
            </a:pPr>
            <a:r>
              <a:rPr lang="es-ES" dirty="0" smtClean="0"/>
              <a:t>así </a:t>
            </a:r>
            <a:r>
              <a:rPr lang="es-ES" dirty="0"/>
              <a:t>como de la reducción de la erosión y la desertificación;</a:t>
            </a:r>
          </a:p>
          <a:p>
            <a:r>
              <a:rPr lang="es-ES" dirty="0"/>
              <a:t>mediante el establecimiento de cubiertas vegetales o cubiertas inertes.</a:t>
            </a:r>
          </a:p>
          <a:p>
            <a:endParaRPr lang="es-ES" dirty="0"/>
          </a:p>
          <a:p>
            <a:r>
              <a:rPr lang="es-ES" dirty="0" smtClean="0">
                <a:solidFill>
                  <a:schemeClr val="accent2"/>
                </a:solidFill>
              </a:rPr>
              <a:t>Ayuda</a:t>
            </a:r>
            <a:r>
              <a:rPr lang="es-ES" dirty="0"/>
              <a:t>: pago anual por hectárea subvencionable de cultivos leñosos declarada.</a:t>
            </a:r>
          </a:p>
          <a:p>
            <a:r>
              <a:rPr lang="es-ES" dirty="0" smtClean="0">
                <a:solidFill>
                  <a:schemeClr val="accent2"/>
                </a:solidFill>
              </a:rPr>
              <a:t>Agricultores </a:t>
            </a:r>
            <a:r>
              <a:rPr lang="es-ES" dirty="0">
                <a:solidFill>
                  <a:schemeClr val="accent2"/>
                </a:solidFill>
              </a:rPr>
              <a:t>activos, </a:t>
            </a:r>
            <a:r>
              <a:rPr lang="es-ES" dirty="0"/>
              <a:t>de forma voluntaria, para qué parcelas de su explotación los solicita y bajo qué prácticas.</a:t>
            </a:r>
          </a:p>
          <a:p>
            <a:r>
              <a:rPr lang="es-ES" dirty="0" smtClean="0"/>
              <a:t>La </a:t>
            </a:r>
            <a:r>
              <a:rPr lang="es-ES" dirty="0"/>
              <a:t>ayuda adoptará la forma de pago compensatorio, </a:t>
            </a:r>
            <a:r>
              <a:rPr lang="es-ES" dirty="0">
                <a:solidFill>
                  <a:schemeClr val="accent2"/>
                </a:solidFill>
              </a:rPr>
              <a:t>por ha</a:t>
            </a:r>
            <a:r>
              <a:rPr lang="es-ES" dirty="0" smtClean="0"/>
              <a:t>. </a:t>
            </a:r>
            <a:r>
              <a:rPr lang="es-ES" dirty="0"/>
              <a:t>(</a:t>
            </a:r>
            <a:r>
              <a:rPr lang="es-ES" dirty="0">
                <a:solidFill>
                  <a:schemeClr val="accent2"/>
                </a:solidFill>
              </a:rPr>
              <a:t>No </a:t>
            </a:r>
            <a:r>
              <a:rPr lang="es-ES" dirty="0" err="1" smtClean="0">
                <a:solidFill>
                  <a:schemeClr val="accent2"/>
                </a:solidFill>
              </a:rPr>
              <a:t>nec</a:t>
            </a:r>
            <a:r>
              <a:rPr lang="es-ES" dirty="0" smtClean="0">
                <a:solidFill>
                  <a:schemeClr val="accent2"/>
                </a:solidFill>
              </a:rPr>
              <a:t> ABRS</a:t>
            </a:r>
            <a:r>
              <a:rPr lang="es-ES" dirty="0"/>
              <a:t>)</a:t>
            </a:r>
          </a:p>
          <a:p>
            <a:r>
              <a:rPr lang="es-ES" dirty="0" smtClean="0"/>
              <a:t>Importe de la ayuda/ha</a:t>
            </a:r>
            <a:r>
              <a:rPr lang="es-ES" dirty="0"/>
              <a:t>:</a:t>
            </a:r>
          </a:p>
          <a:p>
            <a:r>
              <a:rPr lang="es-ES" dirty="0" smtClean="0"/>
              <a:t>diferente </a:t>
            </a:r>
            <a:r>
              <a:rPr lang="es-ES" dirty="0"/>
              <a:t>entre los 3 </a:t>
            </a:r>
            <a:r>
              <a:rPr lang="es-ES" dirty="0" err="1" smtClean="0"/>
              <a:t>Ers</a:t>
            </a:r>
            <a:r>
              <a:rPr lang="es-ES" dirty="0" smtClean="0"/>
              <a:t> leñosos</a:t>
            </a:r>
            <a:r>
              <a:rPr lang="es-ES" dirty="0"/>
              <a:t>, diferente lucro cesante o coste añadido, </a:t>
            </a:r>
            <a:r>
              <a:rPr lang="es-ES" dirty="0">
                <a:solidFill>
                  <a:schemeClr val="accent2"/>
                </a:solidFill>
              </a:rPr>
              <a:t>según la pendiente</a:t>
            </a:r>
            <a:r>
              <a:rPr lang="es-ES" dirty="0"/>
              <a:t>.</a:t>
            </a:r>
          </a:p>
          <a:p>
            <a:r>
              <a:rPr lang="es-ES" dirty="0" smtClean="0"/>
              <a:t>en </a:t>
            </a:r>
            <a:r>
              <a:rPr lang="es-ES" dirty="0"/>
              <a:t>principio igual, con independencia de la práctica de cubierta que se realice, para cada uno de los tres </a:t>
            </a:r>
            <a:r>
              <a:rPr lang="es-ES" dirty="0" err="1" smtClean="0"/>
              <a:t>Ers</a:t>
            </a:r>
            <a:r>
              <a:rPr lang="es-ES" dirty="0" smtClean="0"/>
              <a:t> orientados </a:t>
            </a:r>
            <a:r>
              <a:rPr lang="es-ES" dirty="0"/>
              <a:t>a cultivos leñosos (dependerá del grado de acogimiento).</a:t>
            </a:r>
          </a:p>
          <a:p>
            <a:r>
              <a:rPr lang="es-ES" dirty="0" err="1" smtClean="0">
                <a:solidFill>
                  <a:schemeClr val="accent2"/>
                </a:solidFill>
              </a:rPr>
              <a:t>Degresividad</a:t>
            </a:r>
            <a:r>
              <a:rPr lang="es-ES" dirty="0" smtClean="0"/>
              <a:t>: Ajuste de importes al superar asignación financiera, economías de </a:t>
            </a:r>
            <a:r>
              <a:rPr lang="es-ES" dirty="0" err="1" smtClean="0"/>
              <a:t>peq</a:t>
            </a:r>
            <a:r>
              <a:rPr lang="es-ES" dirty="0" smtClean="0"/>
              <a:t>/mediana escala</a:t>
            </a:r>
            <a:r>
              <a:rPr lang="es-ES" dirty="0"/>
              <a:t>.</a:t>
            </a:r>
          </a:p>
          <a:p>
            <a:r>
              <a:rPr lang="es-ES" dirty="0" smtClean="0"/>
              <a:t>Cubiertas vegetales: </a:t>
            </a:r>
            <a:r>
              <a:rPr lang="es-ES" dirty="0" smtClean="0">
                <a:solidFill>
                  <a:schemeClr val="accent2"/>
                </a:solidFill>
              </a:rPr>
              <a:t>complemento adicional (25euros/ha) </a:t>
            </a:r>
            <a:r>
              <a:rPr lang="es-ES" dirty="0" smtClean="0"/>
              <a:t>práctica más de un año consecutivo, favorecer la retención del carbono en el suelo y evitar la emisión de parte de ese carbono a la atmósfera</a:t>
            </a:r>
            <a:endParaRPr lang="es-ES" dirty="0"/>
          </a:p>
        </p:txBody>
      </p:sp>
    </p:spTree>
    <p:extLst>
      <p:ext uri="{BB962C8B-B14F-4D97-AF65-F5344CB8AC3E}">
        <p14:creationId xmlns:p14="http://schemas.microsoft.com/office/powerpoint/2010/main" val="389751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PRACTICA DE CUBIERTAS EN C. LEÑOSOS</a:t>
            </a:r>
            <a:endParaRPr lang="es-ES" dirty="0"/>
          </a:p>
        </p:txBody>
      </p:sp>
      <p:pic>
        <p:nvPicPr>
          <p:cNvPr id="3" name="Imagen 2"/>
          <p:cNvPicPr>
            <a:picLocks noChangeAspect="1"/>
          </p:cNvPicPr>
          <p:nvPr/>
        </p:nvPicPr>
        <p:blipFill rotWithShape="1">
          <a:blip r:embed="rId2"/>
          <a:srcRect l="18380" t="26843" r="35352" b="18670"/>
          <a:stretch/>
        </p:blipFill>
        <p:spPr>
          <a:xfrm>
            <a:off x="914400" y="1468192"/>
            <a:ext cx="7675808" cy="5082156"/>
          </a:xfrm>
          <a:prstGeom prst="rect">
            <a:avLst/>
          </a:prstGeom>
        </p:spPr>
      </p:pic>
    </p:spTree>
    <p:extLst>
      <p:ext uri="{BB962C8B-B14F-4D97-AF65-F5344CB8AC3E}">
        <p14:creationId xmlns:p14="http://schemas.microsoft.com/office/powerpoint/2010/main" val="3772438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PRACTICA DE CUBIERTAS EN C. LEÑOSOS</a:t>
            </a:r>
            <a:endParaRPr lang="es-ES" dirty="0"/>
          </a:p>
        </p:txBody>
      </p:sp>
      <p:sp>
        <p:nvSpPr>
          <p:cNvPr id="4" name="CuadroTexto 3"/>
          <p:cNvSpPr txBox="1"/>
          <p:nvPr/>
        </p:nvSpPr>
        <p:spPr>
          <a:xfrm>
            <a:off x="1030310" y="1402366"/>
            <a:ext cx="8912180" cy="3416320"/>
          </a:xfrm>
          <a:prstGeom prst="rect">
            <a:avLst/>
          </a:prstGeom>
          <a:noFill/>
        </p:spPr>
        <p:txBody>
          <a:bodyPr wrap="square" rtlCol="0">
            <a:spAutoFit/>
          </a:bodyPr>
          <a:lstStyle/>
          <a:p>
            <a:r>
              <a:rPr lang="es-ES_tradnl" dirty="0" smtClean="0"/>
              <a:t>Condiciones de elegibilidad:</a:t>
            </a:r>
          </a:p>
          <a:p>
            <a:endParaRPr lang="es-ES_tradnl" dirty="0"/>
          </a:p>
          <a:p>
            <a:r>
              <a:rPr lang="es-ES" dirty="0" smtClean="0"/>
              <a:t>Hectáreas elegibles de cultivos leñosos sobre las que se mantiene una cobertura vegetal del suelo</a:t>
            </a:r>
            <a:r>
              <a:rPr lang="es-ES" dirty="0"/>
              <a:t>.	</a:t>
            </a:r>
          </a:p>
          <a:p>
            <a:endParaRPr lang="es-ES_tradnl" dirty="0" smtClean="0"/>
          </a:p>
          <a:p>
            <a:r>
              <a:rPr lang="es-ES_tradnl" dirty="0" smtClean="0"/>
              <a:t>Beneficiario:</a:t>
            </a:r>
          </a:p>
          <a:p>
            <a:endParaRPr lang="es-ES_tradnl" dirty="0"/>
          </a:p>
          <a:p>
            <a:r>
              <a:rPr lang="es-ES" dirty="0" smtClean="0"/>
              <a:t>-Agricultor activo</a:t>
            </a:r>
            <a:r>
              <a:rPr lang="es-ES" dirty="0"/>
              <a:t>.</a:t>
            </a:r>
          </a:p>
          <a:p>
            <a:r>
              <a:rPr lang="es-ES" dirty="0"/>
              <a:t>-</a:t>
            </a:r>
            <a:r>
              <a:rPr lang="es-ES" dirty="0" smtClean="0"/>
              <a:t>Titular de explotación agraria en el Registro de Explotaciones Agrarias</a:t>
            </a:r>
            <a:r>
              <a:rPr lang="es-ES" dirty="0"/>
              <a:t>.</a:t>
            </a:r>
          </a:p>
          <a:p>
            <a:r>
              <a:rPr lang="es-ES" dirty="0"/>
              <a:t>-</a:t>
            </a:r>
            <a:r>
              <a:rPr lang="es-ES" dirty="0" smtClean="0"/>
              <a:t>Viñedo: no tener plantaciones ilegales o no autorizadas</a:t>
            </a:r>
            <a:r>
              <a:rPr lang="es-ES" dirty="0"/>
              <a:t>	</a:t>
            </a:r>
          </a:p>
          <a:p>
            <a:endParaRPr lang="es-ES_tradnl" dirty="0" smtClean="0"/>
          </a:p>
          <a:p>
            <a:endParaRPr lang="es-ES" dirty="0"/>
          </a:p>
        </p:txBody>
      </p:sp>
      <p:pic>
        <p:nvPicPr>
          <p:cNvPr id="5" name="Imagen 4"/>
          <p:cNvPicPr>
            <a:picLocks noChangeAspect="1"/>
          </p:cNvPicPr>
          <p:nvPr/>
        </p:nvPicPr>
        <p:blipFill>
          <a:blip r:embed="rId2"/>
          <a:stretch>
            <a:fillRect/>
          </a:stretch>
        </p:blipFill>
        <p:spPr>
          <a:xfrm>
            <a:off x="5975251" y="4575223"/>
            <a:ext cx="3466399" cy="2160000"/>
          </a:xfrm>
          <a:prstGeom prst="rect">
            <a:avLst/>
          </a:prstGeom>
        </p:spPr>
      </p:pic>
      <p:pic>
        <p:nvPicPr>
          <p:cNvPr id="6" name="Imagen 5"/>
          <p:cNvPicPr>
            <a:picLocks noChangeAspect="1"/>
          </p:cNvPicPr>
          <p:nvPr/>
        </p:nvPicPr>
        <p:blipFill>
          <a:blip r:embed="rId3"/>
          <a:stretch>
            <a:fillRect/>
          </a:stretch>
        </p:blipFill>
        <p:spPr>
          <a:xfrm>
            <a:off x="1566254" y="4364206"/>
            <a:ext cx="3873053" cy="2582035"/>
          </a:xfrm>
          <a:prstGeom prst="rect">
            <a:avLst/>
          </a:prstGeom>
        </p:spPr>
      </p:pic>
    </p:spTree>
    <p:extLst>
      <p:ext uri="{BB962C8B-B14F-4D97-AF65-F5344CB8AC3E}">
        <p14:creationId xmlns:p14="http://schemas.microsoft.com/office/powerpoint/2010/main" val="59656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PRACTICA DE CUBIERTAS EN C. LEÑOSOS</a:t>
            </a:r>
            <a:endParaRPr lang="es-ES" dirty="0"/>
          </a:p>
        </p:txBody>
      </p:sp>
      <p:sp>
        <p:nvSpPr>
          <p:cNvPr id="4" name="CuadroTexto 3"/>
          <p:cNvSpPr txBox="1"/>
          <p:nvPr/>
        </p:nvSpPr>
        <p:spPr>
          <a:xfrm>
            <a:off x="450761" y="1402366"/>
            <a:ext cx="9942490" cy="6463308"/>
          </a:xfrm>
          <a:prstGeom prst="rect">
            <a:avLst/>
          </a:prstGeom>
          <a:noFill/>
        </p:spPr>
        <p:txBody>
          <a:bodyPr wrap="square" rtlCol="0">
            <a:spAutoFit/>
          </a:bodyPr>
          <a:lstStyle/>
          <a:p>
            <a:r>
              <a:rPr lang="es-ES_tradnl" dirty="0" smtClean="0"/>
              <a:t>Requisitos CUBIERTAS VEGETALES:</a:t>
            </a:r>
          </a:p>
          <a:p>
            <a:endParaRPr lang="es-ES" dirty="0"/>
          </a:p>
          <a:p>
            <a:pPr marL="342900" indent="-342900">
              <a:buFont typeface="+mj-lt"/>
              <a:buAutoNum type="arabicPeriod"/>
            </a:pPr>
            <a:r>
              <a:rPr lang="es-ES" sz="1600" dirty="0"/>
              <a:t>Deberá cumplir el compromiso anual de establecer o mantener sobre el terreno una cubierta vegetal espontánea o sembrada durante todo el año, ya sea viva o agostada, de forma que </a:t>
            </a:r>
            <a:r>
              <a:rPr lang="es-ES" sz="1600" dirty="0">
                <a:solidFill>
                  <a:schemeClr val="accent2"/>
                </a:solidFill>
              </a:rPr>
              <a:t>el suelo no permanezca desnudo </a:t>
            </a:r>
            <a:r>
              <a:rPr lang="es-ES" sz="1600" dirty="0"/>
              <a:t>en ningún momento del año. </a:t>
            </a:r>
            <a:endParaRPr lang="es-ES_tradnl" sz="1600" dirty="0" smtClean="0"/>
          </a:p>
          <a:p>
            <a:pPr marL="342900" indent="-342900">
              <a:buFont typeface="+mj-lt"/>
              <a:buAutoNum type="arabicPeriod"/>
            </a:pPr>
            <a:endParaRPr lang="es-ES" sz="1600" dirty="0"/>
          </a:p>
          <a:p>
            <a:pPr marL="342900" indent="-342900">
              <a:buFont typeface="+mj-lt"/>
              <a:buAutoNum type="arabicPeriod"/>
            </a:pPr>
            <a:r>
              <a:rPr lang="es-ES" sz="1600" dirty="0"/>
              <a:t>D</a:t>
            </a:r>
            <a:r>
              <a:rPr lang="es-ES" sz="1600" dirty="0" smtClean="0"/>
              <a:t>ebe </a:t>
            </a:r>
            <a:r>
              <a:rPr lang="es-ES" sz="1600" dirty="0"/>
              <a:t>permanecer viva sobre el terreno, durante un periodo mínimo de cuatro meses, dentro del periodo comprendido entre el </a:t>
            </a:r>
            <a:r>
              <a:rPr lang="es-ES" sz="1600" dirty="0">
                <a:solidFill>
                  <a:schemeClr val="accent2"/>
                </a:solidFill>
              </a:rPr>
              <a:t>1 de octubre y el 31 de marzo</a:t>
            </a:r>
            <a:r>
              <a:rPr lang="es-ES" sz="1600" dirty="0"/>
              <a:t>, a definir por las comunidades autónomas </a:t>
            </a:r>
          </a:p>
          <a:p>
            <a:pPr marL="342900" indent="-342900">
              <a:buFont typeface="+mj-lt"/>
              <a:buAutoNum type="arabicPeriod"/>
            </a:pPr>
            <a:endParaRPr lang="es-ES" sz="1600" dirty="0"/>
          </a:p>
          <a:p>
            <a:pPr marL="342900" indent="-342900">
              <a:buFont typeface="+mj-lt"/>
              <a:buAutoNum type="arabicPeriod"/>
            </a:pPr>
            <a:r>
              <a:rPr lang="es-ES" sz="1600" dirty="0"/>
              <a:t>El manejo de estas cubiertas vegetales se llevará a cabo, de forma general, a través de </a:t>
            </a:r>
            <a:r>
              <a:rPr lang="es-ES" sz="1600" dirty="0">
                <a:solidFill>
                  <a:schemeClr val="accent2"/>
                </a:solidFill>
              </a:rPr>
              <a:t>medios mecánicos</a:t>
            </a:r>
            <a:r>
              <a:rPr lang="es-ES" sz="1600" dirty="0"/>
              <a:t>: siega mecánica o desbrozado más depositado sobre el terreno de los restos de la siega/desbroce a modo de “</a:t>
            </a:r>
            <a:r>
              <a:rPr lang="es-ES" sz="1600" dirty="0" err="1"/>
              <a:t>mulching</a:t>
            </a:r>
            <a:r>
              <a:rPr lang="es-ES" sz="1600" dirty="0"/>
              <a:t>” </a:t>
            </a:r>
            <a:endParaRPr lang="es-ES" sz="1600" dirty="0" smtClean="0"/>
          </a:p>
          <a:p>
            <a:pPr marL="342900" indent="-342900">
              <a:buFont typeface="+mj-lt"/>
              <a:buAutoNum type="arabicPeriod"/>
            </a:pPr>
            <a:endParaRPr lang="es-ES" sz="1600" dirty="0"/>
          </a:p>
          <a:p>
            <a:pPr marL="342900" indent="-342900">
              <a:buFont typeface="+mj-lt"/>
              <a:buAutoNum type="arabicPeriod"/>
            </a:pPr>
            <a:r>
              <a:rPr lang="es-ES" sz="1600" dirty="0" smtClean="0"/>
              <a:t>Cubiertas sembradas: permitidas </a:t>
            </a:r>
            <a:r>
              <a:rPr lang="es-ES" sz="1600" dirty="0" smtClean="0">
                <a:solidFill>
                  <a:schemeClr val="accent2"/>
                </a:solidFill>
              </a:rPr>
              <a:t>labores superficiales </a:t>
            </a:r>
            <a:r>
              <a:rPr lang="es-ES" sz="1600" dirty="0" smtClean="0"/>
              <a:t>para adecuar terreno para la siembra</a:t>
            </a:r>
            <a:endParaRPr lang="es-ES" sz="1600" dirty="0"/>
          </a:p>
          <a:p>
            <a:pPr marL="342900" indent="-342900">
              <a:buFont typeface="+mj-lt"/>
              <a:buAutoNum type="arabicPeriod"/>
            </a:pPr>
            <a:endParaRPr lang="es-ES" sz="1600" dirty="0"/>
          </a:p>
          <a:p>
            <a:pPr marL="342900" indent="-342900">
              <a:buFont typeface="+mj-lt"/>
              <a:buAutoNum type="arabicPeriod"/>
            </a:pPr>
            <a:r>
              <a:rPr lang="es-ES" sz="1600" dirty="0"/>
              <a:t>No se permitirá el </a:t>
            </a:r>
            <a:r>
              <a:rPr lang="es-ES" sz="1600" dirty="0">
                <a:solidFill>
                  <a:schemeClr val="accent2"/>
                </a:solidFill>
              </a:rPr>
              <a:t>uso de herbicidas ni de otros fitosanitarios en el centro </a:t>
            </a:r>
            <a:r>
              <a:rPr lang="es-ES" sz="1600" dirty="0"/>
              <a:t>de la calle que está mantenida con cubierta vegetal herbácea </a:t>
            </a:r>
            <a:r>
              <a:rPr lang="es-ES" sz="1600" dirty="0" smtClean="0">
                <a:sym typeface="Wingdings" panose="05000000000000000000" pitchFamily="2" charset="2"/>
              </a:rPr>
              <a:t> excepto plagas, autorización previa.</a:t>
            </a:r>
            <a:endParaRPr lang="es-ES" sz="1600" dirty="0"/>
          </a:p>
          <a:p>
            <a:pPr marL="342900" indent="-342900">
              <a:buFont typeface="+mj-lt"/>
              <a:buAutoNum type="arabicPeriod"/>
            </a:pPr>
            <a:endParaRPr lang="es-ES_tradnl" sz="1600" dirty="0" smtClean="0"/>
          </a:p>
          <a:p>
            <a:pPr marL="342900" indent="-342900">
              <a:buFont typeface="+mj-lt"/>
              <a:buAutoNum type="arabicPeriod"/>
            </a:pPr>
            <a:r>
              <a:rPr lang="es-ES" sz="1600" dirty="0" smtClean="0"/>
              <a:t> La </a:t>
            </a:r>
            <a:r>
              <a:rPr lang="es-ES" sz="1600" dirty="0"/>
              <a:t>cubierta ocupará, en todo caso, al menos, un </a:t>
            </a:r>
            <a:r>
              <a:rPr lang="es-ES" sz="1600" dirty="0">
                <a:solidFill>
                  <a:schemeClr val="accent2"/>
                </a:solidFill>
              </a:rPr>
              <a:t>40% de la anchura libre </a:t>
            </a:r>
            <a:r>
              <a:rPr lang="es-ES" sz="1600" dirty="0"/>
              <a:t>de la </a:t>
            </a:r>
            <a:r>
              <a:rPr lang="es-ES" sz="1600" dirty="0" smtClean="0"/>
              <a:t>proyección de </a:t>
            </a:r>
            <a:r>
              <a:rPr lang="es-ES" sz="1600" dirty="0"/>
              <a:t>copa </a:t>
            </a:r>
            <a:r>
              <a:rPr lang="es-ES" sz="1600" dirty="0" smtClean="0"/>
              <a:t>en todas las calles.</a:t>
            </a:r>
            <a:endParaRPr lang="es-ES" sz="1600" dirty="0"/>
          </a:p>
          <a:p>
            <a:endParaRPr lang="es-ES" dirty="0"/>
          </a:p>
          <a:p>
            <a:endParaRPr lang="es-ES_tradnl" dirty="0" smtClean="0"/>
          </a:p>
          <a:p>
            <a:r>
              <a:rPr lang="es-ES" dirty="0"/>
              <a:t>	</a:t>
            </a:r>
          </a:p>
          <a:p>
            <a:endParaRPr lang="es-ES_tradnl" dirty="0" smtClean="0"/>
          </a:p>
          <a:p>
            <a:endParaRPr lang="es-ES" dirty="0"/>
          </a:p>
        </p:txBody>
      </p:sp>
      <p:sp>
        <p:nvSpPr>
          <p:cNvPr id="3" name="CuadroTexto 2"/>
          <p:cNvSpPr txBox="1"/>
          <p:nvPr/>
        </p:nvSpPr>
        <p:spPr>
          <a:xfrm>
            <a:off x="10547797" y="3219718"/>
            <a:ext cx="141667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dirty="0" smtClean="0"/>
              <a:t>2 meses: enero a febrero </a:t>
            </a:r>
            <a:endParaRPr lang="es-ES" dirty="0"/>
          </a:p>
        </p:txBody>
      </p:sp>
      <p:sp>
        <p:nvSpPr>
          <p:cNvPr id="7" name="CuadroTexto 6"/>
          <p:cNvSpPr txBox="1"/>
          <p:nvPr/>
        </p:nvSpPr>
        <p:spPr>
          <a:xfrm>
            <a:off x="10779617" y="5254580"/>
            <a:ext cx="118485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dirty="0" smtClean="0"/>
              <a:t>Cuaderno campo digital</a:t>
            </a:r>
            <a:endParaRPr lang="es-ES" dirty="0"/>
          </a:p>
        </p:txBody>
      </p:sp>
    </p:spTree>
    <p:extLst>
      <p:ext uri="{BB962C8B-B14F-4D97-AF65-F5344CB8AC3E}">
        <p14:creationId xmlns:p14="http://schemas.microsoft.com/office/powerpoint/2010/main" val="191927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PRACTICA DE CUBIERTAS EN C. LEÑOSOS</a:t>
            </a:r>
            <a:endParaRPr lang="es-ES" dirty="0"/>
          </a:p>
        </p:txBody>
      </p:sp>
      <p:sp>
        <p:nvSpPr>
          <p:cNvPr id="6" name="Marcador de contenido 2"/>
          <p:cNvSpPr>
            <a:spLocks noGrp="1"/>
          </p:cNvSpPr>
          <p:nvPr>
            <p:ph idx="1"/>
          </p:nvPr>
        </p:nvSpPr>
        <p:spPr/>
        <p:txBody>
          <a:bodyPr>
            <a:normAutofit fontScale="92500" lnSpcReduction="20000"/>
          </a:bodyPr>
          <a:lstStyle/>
          <a:p>
            <a:r>
              <a:rPr lang="es-ES_tradnl" dirty="0" smtClean="0"/>
              <a:t>Triturar cada año los restos de poda y depositarlos sobre el terreno </a:t>
            </a:r>
            <a:r>
              <a:rPr lang="es-ES_tradnl" dirty="0" smtClean="0">
                <a:sym typeface="Wingdings" panose="05000000000000000000" pitchFamily="2" charset="2"/>
              </a:rPr>
              <a:t> </a:t>
            </a:r>
            <a:r>
              <a:rPr lang="es-ES_tradnl" dirty="0" err="1" smtClean="0">
                <a:sym typeface="Wingdings" panose="05000000000000000000" pitchFamily="2" charset="2"/>
              </a:rPr>
              <a:t>mulching</a:t>
            </a:r>
            <a:endParaRPr lang="es-ES_tradnl" dirty="0" smtClean="0"/>
          </a:p>
          <a:p>
            <a:r>
              <a:rPr lang="es-ES_tradnl" dirty="0" smtClean="0"/>
              <a:t>Sobre el suelo , una cantidad de restos de poda que ocupe al menos un 40% de la anchura libre de la proyección de copa ( y que sea suficiente )</a:t>
            </a:r>
          </a:p>
          <a:p>
            <a:r>
              <a:rPr lang="es-ES_tradnl" dirty="0" smtClean="0"/>
              <a:t>No está permitido sobre la cubierta inerte de restos de poda </a:t>
            </a:r>
            <a:r>
              <a:rPr lang="es-ES_tradnl" dirty="0" err="1" smtClean="0"/>
              <a:t>ttos</a:t>
            </a:r>
            <a:r>
              <a:rPr lang="es-ES_tradnl" dirty="0" smtClean="0"/>
              <a:t> fitosanitarios ( excepción plagas, previa autorización).</a:t>
            </a:r>
          </a:p>
          <a:p>
            <a:r>
              <a:rPr lang="es-ES_tradnl" dirty="0"/>
              <a:t>Se permitirán labores superficiales </a:t>
            </a:r>
            <a:r>
              <a:rPr lang="es-ES_tradnl" dirty="0" smtClean="0"/>
              <a:t>excepcionalmente en </a:t>
            </a:r>
            <a:r>
              <a:rPr lang="es-ES_tradnl" dirty="0"/>
              <a:t>el </a:t>
            </a:r>
            <a:r>
              <a:rPr lang="es-ES_tradnl" dirty="0" smtClean="0"/>
              <a:t>terreno q</a:t>
            </a:r>
            <a:r>
              <a:rPr lang="es-ES" dirty="0" err="1" smtClean="0"/>
              <a:t>ue</a:t>
            </a:r>
            <a:r>
              <a:rPr lang="es-ES" dirty="0" smtClean="0"/>
              <a:t> no supongan la modificación de la estructura del suelo, ni la desaparición de la cubierta, ni que impidan alcanzar los beneficios medioambientales de la misma.</a:t>
            </a:r>
            <a:r>
              <a:rPr lang="es-ES" dirty="0"/>
              <a:t> </a:t>
            </a:r>
            <a:r>
              <a:rPr lang="es-ES_tradnl" dirty="0" smtClean="0"/>
              <a:t>( </a:t>
            </a:r>
            <a:r>
              <a:rPr lang="es-ES_tradnl" dirty="0"/>
              <a:t>CCAA definición y autorización )</a:t>
            </a:r>
          </a:p>
          <a:p>
            <a:r>
              <a:rPr lang="es-ES_tradnl" dirty="0" smtClean="0"/>
              <a:t>NO se realizará esta practica cuando se identifiquen problemas de plagas sobre los cultivos leñosos</a:t>
            </a:r>
          </a:p>
          <a:p>
            <a:r>
              <a:rPr lang="es-ES_tradnl" dirty="0" smtClean="0"/>
              <a:t>En caso de que se declare plaga en los restos de poda ( una vez acometida la práctica) , se seguirá las recomendaciones de la autoridad competentes  (CCAA) sobre los </a:t>
            </a:r>
            <a:r>
              <a:rPr lang="es-ES_tradnl" dirty="0" err="1" smtClean="0"/>
              <a:t>ttos</a:t>
            </a:r>
            <a:r>
              <a:rPr lang="es-ES_tradnl" dirty="0" smtClean="0"/>
              <a:t> autorizados / permitidos y se podrá cobrar la ayuda.</a:t>
            </a:r>
          </a:p>
          <a:p>
            <a:endParaRPr lang="es-ES" dirty="0"/>
          </a:p>
        </p:txBody>
      </p:sp>
      <p:sp>
        <p:nvSpPr>
          <p:cNvPr id="4" name="CuadroTexto 3"/>
          <p:cNvSpPr txBox="1"/>
          <p:nvPr/>
        </p:nvSpPr>
        <p:spPr>
          <a:xfrm>
            <a:off x="450761" y="1402366"/>
            <a:ext cx="9942490" cy="2585323"/>
          </a:xfrm>
          <a:prstGeom prst="rect">
            <a:avLst/>
          </a:prstGeom>
          <a:noFill/>
        </p:spPr>
        <p:txBody>
          <a:bodyPr wrap="square" rtlCol="0">
            <a:spAutoFit/>
          </a:bodyPr>
          <a:lstStyle/>
          <a:p>
            <a:r>
              <a:rPr lang="es-ES_tradnl" dirty="0" smtClean="0"/>
              <a:t>Requisitos CUBIERTAS INERTES:</a:t>
            </a:r>
          </a:p>
          <a:p>
            <a:endParaRPr lang="es-ES_tradnl" dirty="0"/>
          </a:p>
          <a:p>
            <a:endParaRPr lang="es-ES_tradnl" dirty="0" smtClean="0"/>
          </a:p>
          <a:p>
            <a:endParaRPr lang="es-ES" dirty="0"/>
          </a:p>
          <a:p>
            <a:endParaRPr lang="es-ES" dirty="0"/>
          </a:p>
          <a:p>
            <a:endParaRPr lang="es-ES_tradnl" dirty="0" smtClean="0"/>
          </a:p>
          <a:p>
            <a:r>
              <a:rPr lang="es-ES" dirty="0"/>
              <a:t>	</a:t>
            </a:r>
          </a:p>
          <a:p>
            <a:endParaRPr lang="es-ES_tradnl" dirty="0" smtClean="0"/>
          </a:p>
          <a:p>
            <a:endParaRPr lang="es-ES" dirty="0"/>
          </a:p>
        </p:txBody>
      </p:sp>
      <p:sp>
        <p:nvSpPr>
          <p:cNvPr id="7" name="CuadroTexto 6"/>
          <p:cNvSpPr txBox="1"/>
          <p:nvPr/>
        </p:nvSpPr>
        <p:spPr>
          <a:xfrm>
            <a:off x="10084158" y="4552860"/>
            <a:ext cx="118485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dirty="0" smtClean="0"/>
              <a:t>Cuaderno campo digital</a:t>
            </a:r>
            <a:endParaRPr lang="es-ES" dirty="0"/>
          </a:p>
        </p:txBody>
      </p:sp>
    </p:spTree>
    <p:extLst>
      <p:ext uri="{BB962C8B-B14F-4D97-AF65-F5344CB8AC3E}">
        <p14:creationId xmlns:p14="http://schemas.microsoft.com/office/powerpoint/2010/main" val="368766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PRACTICA DE CUBIERTAS EN C. LEÑOSOS</a:t>
            </a:r>
            <a:endParaRPr lang="es-ES" dirty="0"/>
          </a:p>
        </p:txBody>
      </p:sp>
      <p:sp>
        <p:nvSpPr>
          <p:cNvPr id="6" name="Marcador de contenido 2"/>
          <p:cNvSpPr>
            <a:spLocks noGrp="1"/>
          </p:cNvSpPr>
          <p:nvPr>
            <p:ph idx="1"/>
          </p:nvPr>
        </p:nvSpPr>
        <p:spPr>
          <a:xfrm>
            <a:off x="677333" y="1738649"/>
            <a:ext cx="10012131" cy="4829576"/>
          </a:xfrm>
        </p:spPr>
        <p:txBody>
          <a:bodyPr>
            <a:normAutofit fontScale="55000" lnSpcReduction="20000"/>
          </a:bodyPr>
          <a:lstStyle/>
          <a:p>
            <a:pPr marL="0" indent="0">
              <a:buNone/>
            </a:pPr>
            <a:r>
              <a:rPr lang="es-ES" sz="2500" dirty="0" smtClean="0"/>
              <a:t>a) En </a:t>
            </a:r>
            <a:r>
              <a:rPr lang="es-ES" sz="2500" dirty="0"/>
              <a:t>la práctica de cubiertas vegetales espontáneas o sembradas en cultivos leñosos, se permitirán para el mantenimiento de las cubiertas, labores superficiales poco profundas, (</a:t>
            </a:r>
            <a:r>
              <a:rPr lang="es-ES" sz="2500" b="1" dirty="0">
                <a:solidFill>
                  <a:schemeClr val="accent2"/>
                </a:solidFill>
              </a:rPr>
              <a:t>escarificador, cultivador, grada de rejas, etc..) que no realicen una labor de volteo</a:t>
            </a:r>
            <a:r>
              <a:rPr lang="es-ES" sz="2500" dirty="0"/>
              <a:t>. En ningún caso, ocasionará una modificación de la estructura del suelo, manteniendo la obligación de que el suelo no permanezca desnudo en ningún momento del año.</a:t>
            </a:r>
          </a:p>
          <a:p>
            <a:pPr marL="0" indent="0">
              <a:buNone/>
            </a:pPr>
            <a:r>
              <a:rPr lang="es-ES" sz="2500" dirty="0" smtClean="0"/>
              <a:t>b) Se </a:t>
            </a:r>
            <a:r>
              <a:rPr lang="es-ES" sz="2500" dirty="0"/>
              <a:t>permitirá, de forma excepcional, la </a:t>
            </a:r>
            <a:r>
              <a:rPr lang="es-ES" sz="2500" b="1" dirty="0">
                <a:solidFill>
                  <a:schemeClr val="accent2"/>
                </a:solidFill>
              </a:rPr>
              <a:t>aplicación de fitosanitarios </a:t>
            </a:r>
            <a:r>
              <a:rPr lang="es-ES" sz="2500" dirty="0"/>
              <a:t>sobre la cubierta, en aquellos casos en que la autoridad competente en materia de </a:t>
            </a:r>
            <a:r>
              <a:rPr lang="es-ES" sz="2500" b="1" dirty="0">
                <a:solidFill>
                  <a:schemeClr val="accent2"/>
                </a:solidFill>
              </a:rPr>
              <a:t>Sanidad Vegetal </a:t>
            </a:r>
            <a:r>
              <a:rPr lang="es-ES" sz="2500" dirty="0"/>
              <a:t>así lo determine por razón de la prevención, control o erradicación de plagas.</a:t>
            </a:r>
          </a:p>
          <a:p>
            <a:pPr marL="0" indent="0">
              <a:buNone/>
            </a:pPr>
            <a:r>
              <a:rPr lang="es-ES" sz="2500" dirty="0" smtClean="0"/>
              <a:t>c) Se </a:t>
            </a:r>
            <a:r>
              <a:rPr lang="es-ES" sz="2500" dirty="0"/>
              <a:t>establece como el </a:t>
            </a:r>
            <a:r>
              <a:rPr lang="es-ES" sz="2500" b="1" dirty="0">
                <a:solidFill>
                  <a:schemeClr val="accent2"/>
                </a:solidFill>
              </a:rPr>
              <a:t>periodo obligatorio </a:t>
            </a:r>
            <a:r>
              <a:rPr lang="es-ES" sz="2500" dirty="0"/>
              <a:t>en los que la cubierta vegetal debe permanecer </a:t>
            </a:r>
            <a:r>
              <a:rPr lang="es-ES" sz="2500" b="1" dirty="0">
                <a:solidFill>
                  <a:schemeClr val="accent2"/>
                </a:solidFill>
              </a:rPr>
              <a:t>viva</a:t>
            </a:r>
            <a:r>
              <a:rPr lang="es-ES" sz="2500" dirty="0"/>
              <a:t> los </a:t>
            </a:r>
            <a:r>
              <a:rPr lang="es-ES" sz="2500" b="1" dirty="0">
                <a:solidFill>
                  <a:schemeClr val="accent2"/>
                </a:solidFill>
              </a:rPr>
              <a:t>meses de enero y febrero.</a:t>
            </a:r>
          </a:p>
          <a:p>
            <a:pPr marL="0" indent="0">
              <a:buNone/>
            </a:pPr>
            <a:r>
              <a:rPr lang="es-ES" sz="2500" dirty="0" smtClean="0"/>
              <a:t>d) En </a:t>
            </a:r>
            <a:r>
              <a:rPr lang="es-ES" sz="2500" dirty="0"/>
              <a:t>la práctica de </a:t>
            </a:r>
            <a:r>
              <a:rPr lang="es-ES" sz="2500" b="1" dirty="0">
                <a:solidFill>
                  <a:schemeClr val="accent2"/>
                </a:solidFill>
              </a:rPr>
              <a:t>cubiertas inertes </a:t>
            </a:r>
            <a:r>
              <a:rPr lang="es-ES" sz="2500" dirty="0"/>
              <a:t>de restos de poda se permiten aquellas labores de mantenimiento sobre las cubiertas que no supongan, en ningún caso, la modificación de la estructura del suelo, ni la desaparición de la cubierta, ni que impidan alcanzar los beneficios medioambientales de la misma. Se permitirán labores superficiales poco profundas, (escarificador, cultivador, grada de rejas, etc..) </a:t>
            </a:r>
            <a:r>
              <a:rPr lang="es-ES" sz="2500" dirty="0" smtClean="0"/>
              <a:t>que </a:t>
            </a:r>
            <a:r>
              <a:rPr lang="es-ES" sz="2500" b="1" dirty="0" smtClean="0">
                <a:solidFill>
                  <a:schemeClr val="accent2"/>
                </a:solidFill>
              </a:rPr>
              <a:t>no realicen una labor de volteo</a:t>
            </a:r>
            <a:endParaRPr lang="es-ES" sz="2500" b="1" dirty="0">
              <a:solidFill>
                <a:schemeClr val="accent2"/>
              </a:solidFill>
            </a:endParaRPr>
          </a:p>
          <a:p>
            <a:pPr marL="0" indent="0">
              <a:buNone/>
            </a:pPr>
            <a:r>
              <a:rPr lang="es-ES" sz="2500" dirty="0" smtClean="0"/>
              <a:t>e) En </a:t>
            </a:r>
            <a:r>
              <a:rPr lang="es-ES" sz="2500" dirty="0"/>
              <a:t>el caso de que la autoridad competente en materia </a:t>
            </a:r>
            <a:r>
              <a:rPr lang="es-ES" sz="2500" dirty="0" smtClean="0"/>
              <a:t>de </a:t>
            </a:r>
            <a:r>
              <a:rPr lang="es-ES" sz="2500" dirty="0"/>
              <a:t>sanidad vegetal declare la existencia de una </a:t>
            </a:r>
            <a:r>
              <a:rPr lang="es-ES" sz="2500" b="1" dirty="0">
                <a:solidFill>
                  <a:schemeClr val="accent2"/>
                </a:solidFill>
              </a:rPr>
              <a:t>plaga</a:t>
            </a:r>
            <a:r>
              <a:rPr lang="es-ES" sz="2500" dirty="0"/>
              <a:t> sobre los restos de poda, la gestión de dichos restos se hará conforme a la regulación o recomendaciones existentes para cada tipo de plaga presente. Así, se contemplarán las siguientes situaciones en aquellos casos en los que así lo </a:t>
            </a:r>
            <a:r>
              <a:rPr lang="es-ES" sz="2500" b="1" dirty="0">
                <a:solidFill>
                  <a:schemeClr val="accent2"/>
                </a:solidFill>
              </a:rPr>
              <a:t>especifique la autoridad competente:</a:t>
            </a:r>
          </a:p>
          <a:p>
            <a:endParaRPr lang="es-ES" sz="2500" dirty="0"/>
          </a:p>
          <a:p>
            <a:r>
              <a:rPr lang="es-ES" sz="2500" dirty="0"/>
              <a:t>1º Se permitirá la aplicación de fitosanitarios sobre la cubierta inerte de restos de poda.</a:t>
            </a:r>
          </a:p>
          <a:p>
            <a:r>
              <a:rPr lang="es-ES" sz="2500" dirty="0"/>
              <a:t>2º Se permitirá la retirada de los restos de poda.</a:t>
            </a:r>
          </a:p>
          <a:p>
            <a:r>
              <a:rPr lang="es-ES" sz="2500" dirty="0"/>
              <a:t>3º Se permitirá el enterrado de los restos de poda después de su tratamiento.</a:t>
            </a:r>
          </a:p>
          <a:p>
            <a:endParaRPr lang="es-ES" dirty="0"/>
          </a:p>
        </p:txBody>
      </p:sp>
      <p:sp>
        <p:nvSpPr>
          <p:cNvPr id="4" name="CuadroTexto 3"/>
          <p:cNvSpPr txBox="1"/>
          <p:nvPr/>
        </p:nvSpPr>
        <p:spPr>
          <a:xfrm>
            <a:off x="489398" y="1286456"/>
            <a:ext cx="9942490" cy="2585323"/>
          </a:xfrm>
          <a:prstGeom prst="rect">
            <a:avLst/>
          </a:prstGeom>
          <a:noFill/>
        </p:spPr>
        <p:txBody>
          <a:bodyPr wrap="square" rtlCol="0">
            <a:spAutoFit/>
          </a:bodyPr>
          <a:lstStyle/>
          <a:p>
            <a:r>
              <a:rPr lang="es-ES_tradnl" dirty="0" smtClean="0"/>
              <a:t>FLEXIBILIZACIONES CUBIERTAS ( GOBIERNO DE NAVARRA):</a:t>
            </a:r>
          </a:p>
          <a:p>
            <a:endParaRPr lang="es-ES_tradnl" dirty="0"/>
          </a:p>
          <a:p>
            <a:endParaRPr lang="es-ES_tradnl" dirty="0" smtClean="0"/>
          </a:p>
          <a:p>
            <a:endParaRPr lang="es-ES" dirty="0"/>
          </a:p>
          <a:p>
            <a:endParaRPr lang="es-ES" dirty="0"/>
          </a:p>
          <a:p>
            <a:endParaRPr lang="es-ES_tradnl" dirty="0" smtClean="0"/>
          </a:p>
          <a:p>
            <a:r>
              <a:rPr lang="es-ES" dirty="0"/>
              <a:t>	</a:t>
            </a:r>
          </a:p>
          <a:p>
            <a:endParaRPr lang="es-ES_tradnl" dirty="0" smtClean="0"/>
          </a:p>
          <a:p>
            <a:endParaRPr lang="es-ES" dirty="0"/>
          </a:p>
        </p:txBody>
      </p:sp>
    </p:spTree>
    <p:extLst>
      <p:ext uri="{BB962C8B-B14F-4D97-AF65-F5344CB8AC3E}">
        <p14:creationId xmlns:p14="http://schemas.microsoft.com/office/powerpoint/2010/main" val="186456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dirty="0" smtClean="0"/>
              <a:t>MUCHAS GRACIAS POR SU ATENCION</a:t>
            </a:r>
            <a:endParaRPr lang="es-ES" dirty="0"/>
          </a:p>
        </p:txBody>
      </p:sp>
      <p:sp>
        <p:nvSpPr>
          <p:cNvPr id="3" name="Marcador de contenido 2"/>
          <p:cNvSpPr>
            <a:spLocks noGrp="1"/>
          </p:cNvSpPr>
          <p:nvPr>
            <p:ph idx="1"/>
          </p:nvPr>
        </p:nvSpPr>
        <p:spPr>
          <a:xfrm>
            <a:off x="677334" y="2160589"/>
            <a:ext cx="8596668" cy="556853"/>
          </a:xfrm>
        </p:spPr>
        <p:txBody>
          <a:bodyPr/>
          <a:lstStyle/>
          <a:p>
            <a:pPr algn="ctr"/>
            <a:r>
              <a:rPr lang="es-ES_tradnl" dirty="0" smtClean="0"/>
              <a:t>MUCHAS GRACIAS POR VUESTRA ATENCION</a:t>
            </a:r>
          </a:p>
          <a:p>
            <a:endParaRPr lang="es-E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6" y="1270000"/>
            <a:ext cx="7857664" cy="5557396"/>
          </a:xfrm>
          <a:prstGeom prst="rect">
            <a:avLst/>
          </a:prstGeom>
        </p:spPr>
      </p:pic>
    </p:spTree>
    <p:extLst>
      <p:ext uri="{BB962C8B-B14F-4D97-AF65-F5344CB8AC3E}">
        <p14:creationId xmlns:p14="http://schemas.microsoft.com/office/powerpoint/2010/main" val="133678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PROYECTO OIVINA</a:t>
            </a:r>
            <a:endParaRPr lang="es-ES" dirty="0"/>
          </a:p>
        </p:txBody>
      </p:sp>
      <p:sp>
        <p:nvSpPr>
          <p:cNvPr id="3" name="Marcador de contenido 2"/>
          <p:cNvSpPr>
            <a:spLocks noGrp="1"/>
          </p:cNvSpPr>
          <p:nvPr>
            <p:ph idx="1"/>
          </p:nvPr>
        </p:nvSpPr>
        <p:spPr>
          <a:xfrm>
            <a:off x="677334" y="1555282"/>
            <a:ext cx="8596668" cy="4459152"/>
          </a:xfrm>
        </p:spPr>
        <p:txBody>
          <a:bodyPr>
            <a:normAutofit/>
          </a:bodyPr>
          <a:lstStyle/>
          <a:p>
            <a:r>
              <a:rPr lang="es-ES_tradnl" dirty="0" smtClean="0"/>
              <a:t>SOCIOS</a:t>
            </a:r>
          </a:p>
          <a:p>
            <a:endParaRPr lang="es-ES_tradnl" dirty="0" smtClean="0"/>
          </a:p>
          <a:p>
            <a:endParaRPr lang="es-ES_tradnl" dirty="0" smtClean="0"/>
          </a:p>
          <a:p>
            <a:endParaRPr lang="es-ES_tradnl" dirty="0"/>
          </a:p>
          <a:p>
            <a:endParaRPr lang="es-ES_tradnl" dirty="0" smtClean="0"/>
          </a:p>
          <a:p>
            <a:endParaRPr lang="es-ES_tradnl" dirty="0"/>
          </a:p>
          <a:p>
            <a:endParaRPr lang="es-ES_tradnl" dirty="0" smtClean="0"/>
          </a:p>
          <a:p>
            <a:r>
              <a:rPr lang="es-ES_tradnl" dirty="0" smtClean="0"/>
              <a:t>OBJETIVO</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50" y="2137788"/>
            <a:ext cx="2453044" cy="103374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300" y="2137788"/>
            <a:ext cx="3074571" cy="95365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412" y="1994591"/>
            <a:ext cx="2529034" cy="1320141"/>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554" y="3360888"/>
            <a:ext cx="2822307" cy="847939"/>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0926" y="1930400"/>
            <a:ext cx="1717977" cy="1717977"/>
          </a:xfrm>
          <a:prstGeom prst="rect">
            <a:avLst/>
          </a:prstGeom>
        </p:spPr>
      </p:pic>
      <p:sp>
        <p:nvSpPr>
          <p:cNvPr id="10" name="Rectángulo 9"/>
          <p:cNvSpPr/>
          <p:nvPr/>
        </p:nvSpPr>
        <p:spPr>
          <a:xfrm>
            <a:off x="947073" y="4831343"/>
            <a:ext cx="9111326" cy="646331"/>
          </a:xfrm>
          <a:prstGeom prst="rect">
            <a:avLst/>
          </a:prstGeom>
        </p:spPr>
        <p:txBody>
          <a:bodyPr wrap="square">
            <a:spAutoFit/>
          </a:bodyPr>
          <a:lstStyle/>
          <a:p>
            <a:r>
              <a:rPr lang="es-ES" dirty="0" smtClean="0"/>
              <a:t>Desarrollo de Modelo </a:t>
            </a:r>
            <a:r>
              <a:rPr lang="es-ES" dirty="0"/>
              <a:t>de predicción del oídio </a:t>
            </a:r>
            <a:r>
              <a:rPr lang="es-ES" dirty="0" smtClean="0"/>
              <a:t>adaptado </a:t>
            </a:r>
            <a:r>
              <a:rPr lang="es-ES" dirty="0"/>
              <a:t>a las condiciones agroclimáticas de Navarra, teniendo en cuenta el manejo del cultivo.</a:t>
            </a:r>
          </a:p>
        </p:txBody>
      </p:sp>
      <p:sp>
        <p:nvSpPr>
          <p:cNvPr id="11" name="Rectángulo 10"/>
          <p:cNvSpPr/>
          <p:nvPr/>
        </p:nvSpPr>
        <p:spPr>
          <a:xfrm>
            <a:off x="951705" y="5615510"/>
            <a:ext cx="9106694" cy="923330"/>
          </a:xfrm>
          <a:prstGeom prst="rect">
            <a:avLst/>
          </a:prstGeom>
        </p:spPr>
        <p:txBody>
          <a:bodyPr wrap="square">
            <a:spAutoFit/>
          </a:bodyPr>
          <a:lstStyle/>
          <a:p>
            <a:r>
              <a:rPr lang="es-ES" dirty="0" smtClean="0"/>
              <a:t>Además </a:t>
            </a:r>
            <a:r>
              <a:rPr lang="es-ES" dirty="0"/>
              <a:t>de incorporar nuevas variables, ajustará los parámetros internos para que las predicciones sean fiables y neutralicen los errores que pueden causar condiciones climáticas diferentes.</a:t>
            </a:r>
          </a:p>
        </p:txBody>
      </p:sp>
    </p:spTree>
    <p:extLst>
      <p:ext uri="{BB962C8B-B14F-4D97-AF65-F5344CB8AC3E}">
        <p14:creationId xmlns:p14="http://schemas.microsoft.com/office/powerpoint/2010/main" val="253924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NOTA IMPORTANTE</a:t>
            </a:r>
            <a:endParaRPr lang="es-ES" dirty="0"/>
          </a:p>
        </p:txBody>
      </p:sp>
      <p:sp>
        <p:nvSpPr>
          <p:cNvPr id="3" name="Marcador de contenido 2"/>
          <p:cNvSpPr>
            <a:spLocks noGrp="1"/>
          </p:cNvSpPr>
          <p:nvPr>
            <p:ph idx="1"/>
          </p:nvPr>
        </p:nvSpPr>
        <p:spPr>
          <a:xfrm>
            <a:off x="677334" y="1555282"/>
            <a:ext cx="8596668" cy="4459152"/>
          </a:xfrm>
        </p:spPr>
        <p:txBody>
          <a:bodyPr>
            <a:normAutofit fontScale="77500" lnSpcReduction="20000"/>
          </a:bodyPr>
          <a:lstStyle/>
          <a:p>
            <a:r>
              <a:rPr lang="es-ES_tradnl" dirty="0" smtClean="0"/>
              <a:t>El objetivo de este documento es ayudar al sector agrario ofreciendo una información resumida de las nuevas condiciones de aplicación de la </a:t>
            </a:r>
            <a:r>
              <a:rPr lang="es-ES_tradnl" dirty="0"/>
              <a:t>P</a:t>
            </a:r>
            <a:r>
              <a:rPr lang="es-ES_tradnl" dirty="0" smtClean="0"/>
              <a:t>AC en 2023. Se trata de un documento emitido en septiembre de 2022, objeto de revisión y actualización en virtud de las notas aclaratorias e interpretativas que emita el FEGA y el MAPA y en su caso las CCAA , como organismos  competentes, conforme avance el desarrollo normativo de la nueva PAC en 2023.</a:t>
            </a:r>
          </a:p>
          <a:p>
            <a:r>
              <a:rPr lang="es-ES_tradnl" dirty="0" smtClean="0"/>
              <a:t>La información contenida en este documento, se basa en el Plan Estratégico Nacional ( PEPAC ) , así como en los borradores elevados a consulta pública por el Ministerio de Agricultura , Pesca y Alimentación previos a su publicación en el BOE  y el conjunto de normativas que afectan a la aplicación de la nueva PAC en 2023.</a:t>
            </a:r>
          </a:p>
          <a:p>
            <a:r>
              <a:rPr lang="es-ES_tradnl" dirty="0" smtClean="0"/>
              <a:t>Esta información, está sujeta a revisión constante por parte de la Administración Estatal con el objeto de aclarar las casuísticas, dudas e incertidumbres no descritas  que pueden darse en el sector agrario y por tanto se trata de un documento de referencia y apoyo , que debe ser analizado con prudencia, tendiendo en cuenta además que no se ha producido la publicación de la normativa que debe regular la nueva PAC en España, ni se ha puesto en marcha el nuevo sistema regulatorio.</a:t>
            </a:r>
          </a:p>
          <a:p>
            <a:r>
              <a:rPr lang="es-ES_tradnl" dirty="0" smtClean="0"/>
              <a:t>Dada la necesidad de iniciar la planificación de las siembras, consideramos que nuestra labor como organización profesional agraria es facilitar la información disponible de la forma más accesible y clara posible, con el objeto de disipar algunas incertidumbres, pero siendo conscientes que no podrán ser resueltas todas ellas habida cuenta del momento en que nos encontramos con la tramitación del desarrollo normativo y comprensivo incompleta.</a:t>
            </a:r>
          </a:p>
          <a:p>
            <a:r>
              <a:rPr lang="es-ES_tradnl" dirty="0" smtClean="0"/>
              <a:t>Por todo ello, este documento debes servir únicamente como referencia de consulta y no puede analizarse como definitivo, por lo que recomendamos un análisis más detallado de cada situación agraria particular , conforme avancen la actualización de la información disponible.</a:t>
            </a:r>
          </a:p>
          <a:p>
            <a:endParaRPr lang="es-ES" dirty="0"/>
          </a:p>
        </p:txBody>
      </p:sp>
    </p:spTree>
    <p:extLst>
      <p:ext uri="{BB962C8B-B14F-4D97-AF65-F5344CB8AC3E}">
        <p14:creationId xmlns:p14="http://schemas.microsoft.com/office/powerpoint/2010/main" val="95548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0488649" cy="1320800"/>
          </a:xfrm>
        </p:spPr>
        <p:txBody>
          <a:bodyPr>
            <a:normAutofit/>
          </a:bodyPr>
          <a:lstStyle/>
          <a:p>
            <a:r>
              <a:rPr lang="es-ES" dirty="0" smtClean="0"/>
              <a:t>NUEVO ESQUEMA DE AYUDAS</a:t>
            </a:r>
            <a:endParaRPr lang="es-ES" dirty="0"/>
          </a:p>
        </p:txBody>
      </p:sp>
      <p:sp>
        <p:nvSpPr>
          <p:cNvPr id="3" name="Marcador de contenido 2"/>
          <p:cNvSpPr>
            <a:spLocks noGrp="1"/>
          </p:cNvSpPr>
          <p:nvPr>
            <p:ph idx="1"/>
          </p:nvPr>
        </p:nvSpPr>
        <p:spPr>
          <a:xfrm>
            <a:off x="677333" y="1930400"/>
            <a:ext cx="8596668" cy="2564327"/>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r>
              <a:rPr lang="es-ES_tradnl" b="1" u="sng" dirty="0" smtClean="0">
                <a:solidFill>
                  <a:schemeClr val="accent4"/>
                </a:solidFill>
              </a:rPr>
              <a:t>2014 - 2022</a:t>
            </a:r>
          </a:p>
          <a:p>
            <a:r>
              <a:rPr lang="es-ES_tradnl" b="1" dirty="0" smtClean="0">
                <a:solidFill>
                  <a:schemeClr val="accent4"/>
                </a:solidFill>
              </a:rPr>
              <a:t>DPB + PV + ( ACOPLADOS ) + ( JOVEN )</a:t>
            </a:r>
          </a:p>
          <a:p>
            <a:endParaRPr lang="es-ES_tradnl" b="1" dirty="0">
              <a:solidFill>
                <a:schemeClr val="accent4"/>
              </a:solidFill>
            </a:endParaRPr>
          </a:p>
          <a:p>
            <a:r>
              <a:rPr lang="es-ES_tradnl" b="1" u="sng" dirty="0" smtClean="0">
                <a:solidFill>
                  <a:schemeClr val="accent3">
                    <a:lumMod val="75000"/>
                  </a:schemeClr>
                </a:solidFill>
              </a:rPr>
              <a:t>2023-2027</a:t>
            </a:r>
          </a:p>
          <a:p>
            <a:r>
              <a:rPr lang="es-ES_tradnl" b="1" dirty="0" smtClean="0">
                <a:solidFill>
                  <a:schemeClr val="accent3">
                    <a:lumMod val="75000"/>
                  </a:schemeClr>
                </a:solidFill>
              </a:rPr>
              <a:t>ABRS  + PR + ECOREG + ( ACOPLADOS ) + (JOVEN)</a:t>
            </a:r>
          </a:p>
          <a:p>
            <a:r>
              <a:rPr lang="es-ES_tradnl" b="1" dirty="0" smtClean="0">
                <a:solidFill>
                  <a:schemeClr val="accent3">
                    <a:lumMod val="75000"/>
                  </a:schemeClr>
                </a:solidFill>
              </a:rPr>
              <a:t>NUEVA CONDICIONALIDAD:  </a:t>
            </a:r>
            <a:r>
              <a:rPr lang="es-ES_tradnl" b="1" dirty="0" err="1" smtClean="0">
                <a:solidFill>
                  <a:schemeClr val="accent3">
                    <a:lumMod val="75000"/>
                  </a:schemeClr>
                </a:solidFill>
              </a:rPr>
              <a:t>aprox</a:t>
            </a:r>
            <a:r>
              <a:rPr lang="es-ES_tradnl" b="1" dirty="0" smtClean="0">
                <a:solidFill>
                  <a:schemeClr val="accent3">
                    <a:lumMod val="75000"/>
                  </a:schemeClr>
                </a:solidFill>
              </a:rPr>
              <a:t> PV, pero reforzada</a:t>
            </a:r>
            <a:endParaRPr lang="es-ES" b="1" dirty="0">
              <a:solidFill>
                <a:schemeClr val="accent3">
                  <a:lumMod val="75000"/>
                </a:schemeClr>
              </a:solidFill>
            </a:endParaRPr>
          </a:p>
        </p:txBody>
      </p:sp>
      <p:sp>
        <p:nvSpPr>
          <p:cNvPr id="4" name="CuadroTexto 3"/>
          <p:cNvSpPr txBox="1"/>
          <p:nvPr/>
        </p:nvSpPr>
        <p:spPr>
          <a:xfrm>
            <a:off x="1262130" y="4945487"/>
            <a:ext cx="7495447" cy="923330"/>
          </a:xfrm>
          <a:prstGeom prst="rect">
            <a:avLst/>
          </a:prstGeom>
          <a:noFill/>
        </p:spPr>
        <p:txBody>
          <a:bodyPr wrap="square" rtlCol="0">
            <a:spAutoFit/>
          </a:bodyPr>
          <a:lstStyle/>
          <a:p>
            <a:r>
              <a:rPr lang="es-ES_tradnl" dirty="0" smtClean="0"/>
              <a:t>PR: NECESITO ABRS, pero la superficie admisible es subvencionable</a:t>
            </a:r>
          </a:p>
          <a:p>
            <a:endParaRPr lang="es-ES_tradnl" dirty="0"/>
          </a:p>
          <a:p>
            <a:r>
              <a:rPr lang="es-ES_tradnl" dirty="0" smtClean="0"/>
              <a:t>ER: BIODIVERSIDAD, al menos 1 ABRS, resto ER no necesario</a:t>
            </a:r>
            <a:endParaRPr lang="es-ES" dirty="0"/>
          </a:p>
        </p:txBody>
      </p:sp>
    </p:spTree>
    <p:extLst>
      <p:ext uri="{BB962C8B-B14F-4D97-AF65-F5344CB8AC3E}">
        <p14:creationId xmlns:p14="http://schemas.microsoft.com/office/powerpoint/2010/main" val="398837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Condicionalidad reforzada</a:t>
            </a:r>
            <a:endParaRPr lang="es-ES" dirty="0"/>
          </a:p>
        </p:txBody>
      </p:sp>
      <p:pic>
        <p:nvPicPr>
          <p:cNvPr id="4" name="Marcador de contenido 3"/>
          <p:cNvPicPr>
            <a:picLocks noGrp="1" noChangeAspect="1"/>
          </p:cNvPicPr>
          <p:nvPr>
            <p:ph idx="1"/>
          </p:nvPr>
        </p:nvPicPr>
        <p:blipFill rotWithShape="1">
          <a:blip r:embed="rId2"/>
          <a:srcRect l="8890" t="16338" r="13319" b="5025"/>
          <a:stretch/>
        </p:blipFill>
        <p:spPr>
          <a:xfrm>
            <a:off x="899504" y="1571221"/>
            <a:ext cx="8772530" cy="4985828"/>
          </a:xfrm>
          <a:prstGeom prst="rect">
            <a:avLst/>
          </a:prstGeom>
        </p:spPr>
      </p:pic>
    </p:spTree>
    <p:extLst>
      <p:ext uri="{BB962C8B-B14F-4D97-AF65-F5344CB8AC3E}">
        <p14:creationId xmlns:p14="http://schemas.microsoft.com/office/powerpoint/2010/main" val="185337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Ecoregímenes</a:t>
            </a:r>
            <a:r>
              <a:rPr lang="es-ES_tradnl" dirty="0" smtClean="0"/>
              <a:t>- tipos</a:t>
            </a:r>
            <a:endParaRPr lang="es-ES" dirty="0"/>
          </a:p>
        </p:txBody>
      </p:sp>
      <p:sp>
        <p:nvSpPr>
          <p:cNvPr id="3" name="Marcador de contenido 2"/>
          <p:cNvSpPr>
            <a:spLocks noGrp="1"/>
          </p:cNvSpPr>
          <p:nvPr>
            <p:ph idx="1"/>
          </p:nvPr>
        </p:nvSpPr>
        <p:spPr>
          <a:xfrm>
            <a:off x="677334" y="1452251"/>
            <a:ext cx="8596668" cy="3880773"/>
          </a:xfrm>
        </p:spPr>
        <p:txBody>
          <a:bodyPr>
            <a:normAutofit fontScale="62500" lnSpcReduction="20000"/>
          </a:bodyPr>
          <a:lstStyle/>
          <a:p>
            <a:r>
              <a:rPr lang="es-ES_tradnl" dirty="0" smtClean="0"/>
              <a:t>Son 9:</a:t>
            </a:r>
          </a:p>
          <a:p>
            <a:endParaRPr lang="es-ES" dirty="0"/>
          </a:p>
          <a:p>
            <a:r>
              <a:rPr lang="es-ES" sz="1900" dirty="0"/>
              <a:t>a) </a:t>
            </a:r>
            <a:r>
              <a:rPr lang="es-ES" sz="1900" b="1" dirty="0"/>
              <a:t>Agricultura de carbono y agroecología: </a:t>
            </a:r>
            <a:r>
              <a:rPr lang="es-ES" sz="1900" b="1" dirty="0">
                <a:solidFill>
                  <a:schemeClr val="accent5">
                    <a:lumMod val="75000"/>
                  </a:schemeClr>
                </a:solidFill>
              </a:rPr>
              <a:t>Pastoreo extensivo, siega y biodiversidad </a:t>
            </a:r>
            <a:r>
              <a:rPr lang="es-ES" sz="1900" b="1" dirty="0">
                <a:solidFill>
                  <a:schemeClr val="accent2"/>
                </a:solidFill>
              </a:rPr>
              <a:t>en las superficies de Pastos Húmedos. </a:t>
            </a:r>
          </a:p>
          <a:p>
            <a:r>
              <a:rPr lang="es-ES" sz="1900" dirty="0"/>
              <a:t>b) </a:t>
            </a:r>
            <a:r>
              <a:rPr lang="es-ES" sz="1900" b="1" dirty="0"/>
              <a:t>Agricultura de carbono y agroecología: </a:t>
            </a:r>
            <a:r>
              <a:rPr lang="es-ES" sz="1900" b="1" dirty="0">
                <a:solidFill>
                  <a:schemeClr val="accent5">
                    <a:lumMod val="75000"/>
                  </a:schemeClr>
                </a:solidFill>
              </a:rPr>
              <a:t>Pastoreo extensivo, siega y biodiversidad</a:t>
            </a:r>
            <a:r>
              <a:rPr lang="es-ES" sz="1900" dirty="0"/>
              <a:t> </a:t>
            </a:r>
            <a:r>
              <a:rPr lang="es-ES" sz="1900" b="1" dirty="0">
                <a:solidFill>
                  <a:schemeClr val="accent2"/>
                </a:solidFill>
              </a:rPr>
              <a:t>en las superficies de Pastos Mediterráneos. </a:t>
            </a:r>
          </a:p>
          <a:p>
            <a:r>
              <a:rPr lang="es-ES" sz="1900" dirty="0"/>
              <a:t>c) </a:t>
            </a:r>
            <a:r>
              <a:rPr lang="es-ES" sz="1900" b="1" dirty="0">
                <a:solidFill>
                  <a:schemeClr val="tx1"/>
                </a:solidFill>
              </a:rPr>
              <a:t>Agricultura de carbono y agroecología</a:t>
            </a:r>
            <a:r>
              <a:rPr lang="es-ES" sz="1900" b="1" dirty="0">
                <a:solidFill>
                  <a:schemeClr val="accent5"/>
                </a:solidFill>
              </a:rPr>
              <a:t>: </a:t>
            </a:r>
            <a:r>
              <a:rPr lang="es-ES" sz="1900" b="1" dirty="0">
                <a:solidFill>
                  <a:schemeClr val="accent5">
                    <a:lumMod val="75000"/>
                  </a:schemeClr>
                </a:solidFill>
              </a:rPr>
              <a:t>Rotaciones y siembra directa </a:t>
            </a:r>
            <a:r>
              <a:rPr lang="es-ES" sz="1900" b="1" dirty="0">
                <a:solidFill>
                  <a:schemeClr val="accent2"/>
                </a:solidFill>
              </a:rPr>
              <a:t>en tierras de cultivo de secano</a:t>
            </a:r>
            <a:r>
              <a:rPr lang="es-ES" sz="1900" b="1" dirty="0">
                <a:solidFill>
                  <a:schemeClr val="accent5"/>
                </a:solidFill>
              </a:rPr>
              <a:t>. </a:t>
            </a:r>
          </a:p>
          <a:p>
            <a:r>
              <a:rPr lang="es-ES" sz="1900" dirty="0"/>
              <a:t>d) </a:t>
            </a:r>
            <a:r>
              <a:rPr lang="es-ES" sz="1900" b="1" dirty="0"/>
              <a:t>Agricultura de carbono y agroecología: </a:t>
            </a:r>
            <a:r>
              <a:rPr lang="es-ES" sz="1900" b="1" dirty="0">
                <a:solidFill>
                  <a:schemeClr val="accent5">
                    <a:lumMod val="75000"/>
                  </a:schemeClr>
                </a:solidFill>
              </a:rPr>
              <a:t>Rotaciones y siembra directa </a:t>
            </a:r>
            <a:r>
              <a:rPr lang="es-ES" sz="1900" b="1" dirty="0">
                <a:solidFill>
                  <a:schemeClr val="accent2"/>
                </a:solidFill>
              </a:rPr>
              <a:t>en tierras de cultivo de secano húmedo</a:t>
            </a:r>
            <a:r>
              <a:rPr lang="es-ES" sz="1900" dirty="0"/>
              <a:t>. </a:t>
            </a:r>
          </a:p>
          <a:p>
            <a:endParaRPr lang="es-ES" sz="1900" dirty="0"/>
          </a:p>
          <a:p>
            <a:r>
              <a:rPr lang="es-ES" sz="1900" dirty="0"/>
              <a:t>e) </a:t>
            </a:r>
            <a:r>
              <a:rPr lang="es-ES" sz="1900" b="1" dirty="0">
                <a:solidFill>
                  <a:schemeClr val="tx1"/>
                </a:solidFill>
              </a:rPr>
              <a:t>Agricultura de carbono y agroecología: </a:t>
            </a:r>
            <a:r>
              <a:rPr lang="es-ES" sz="1900" b="1" dirty="0">
                <a:solidFill>
                  <a:schemeClr val="accent5">
                    <a:lumMod val="75000"/>
                  </a:schemeClr>
                </a:solidFill>
              </a:rPr>
              <a:t>Rotaciones y siembra directa </a:t>
            </a:r>
            <a:r>
              <a:rPr lang="es-ES" sz="1900" b="1" dirty="0">
                <a:solidFill>
                  <a:schemeClr val="accent2"/>
                </a:solidFill>
              </a:rPr>
              <a:t>en tierras de cultivo de regadío</a:t>
            </a:r>
            <a:r>
              <a:rPr lang="es-ES" sz="1900" b="1" dirty="0">
                <a:solidFill>
                  <a:schemeClr val="accent5"/>
                </a:solidFill>
              </a:rPr>
              <a:t>. </a:t>
            </a:r>
          </a:p>
          <a:p>
            <a:r>
              <a:rPr lang="es-ES" sz="1900" dirty="0"/>
              <a:t>f) </a:t>
            </a:r>
            <a:r>
              <a:rPr lang="es-ES" sz="1900" b="1" dirty="0"/>
              <a:t>Agricultura de carbono: </a:t>
            </a:r>
            <a:r>
              <a:rPr lang="es-ES" sz="1900" b="1" dirty="0">
                <a:solidFill>
                  <a:schemeClr val="accent5">
                    <a:lumMod val="75000"/>
                  </a:schemeClr>
                </a:solidFill>
              </a:rPr>
              <a:t>Cubiertas vegetales y cubiertas inertes </a:t>
            </a:r>
            <a:r>
              <a:rPr lang="es-ES" sz="1900" b="1" dirty="0">
                <a:solidFill>
                  <a:schemeClr val="accent2"/>
                </a:solidFill>
              </a:rPr>
              <a:t>en cultivos leñosos en terrenos llanos</a:t>
            </a:r>
            <a:r>
              <a:rPr lang="es-ES" sz="1900" dirty="0"/>
              <a:t>. </a:t>
            </a:r>
          </a:p>
          <a:p>
            <a:r>
              <a:rPr lang="es-ES" sz="1900" dirty="0"/>
              <a:t>g) </a:t>
            </a:r>
            <a:r>
              <a:rPr lang="es-ES" sz="1900" b="1" dirty="0"/>
              <a:t>Agricultura de carbono: </a:t>
            </a:r>
            <a:r>
              <a:rPr lang="es-ES" sz="1900" b="1" dirty="0">
                <a:solidFill>
                  <a:schemeClr val="accent5">
                    <a:lumMod val="75000"/>
                  </a:schemeClr>
                </a:solidFill>
              </a:rPr>
              <a:t>Cubiertas vegetales y cubiertas inertes </a:t>
            </a:r>
            <a:r>
              <a:rPr lang="es-ES" sz="1900" b="1" dirty="0">
                <a:solidFill>
                  <a:schemeClr val="accent2"/>
                </a:solidFill>
              </a:rPr>
              <a:t>en cultivos leñosos en terrenos de pendiente media. </a:t>
            </a:r>
          </a:p>
          <a:p>
            <a:r>
              <a:rPr lang="es-ES" sz="1900" dirty="0"/>
              <a:t>h) </a:t>
            </a:r>
            <a:r>
              <a:rPr lang="es-ES" sz="1900" b="1" dirty="0"/>
              <a:t>Agricultura de carbono: </a:t>
            </a:r>
            <a:r>
              <a:rPr lang="es-ES" sz="1900" b="1" dirty="0">
                <a:solidFill>
                  <a:schemeClr val="accent5">
                    <a:lumMod val="75000"/>
                  </a:schemeClr>
                </a:solidFill>
              </a:rPr>
              <a:t>Cubiertas vegetales y cubiertas inertes </a:t>
            </a:r>
            <a:r>
              <a:rPr lang="es-ES" sz="1900" b="1" dirty="0">
                <a:solidFill>
                  <a:schemeClr val="accent2"/>
                </a:solidFill>
              </a:rPr>
              <a:t>en cultivos leñosos en terrenos de elevada pendiente. </a:t>
            </a:r>
          </a:p>
          <a:p>
            <a:r>
              <a:rPr lang="es-ES" sz="1900" dirty="0"/>
              <a:t>i) </a:t>
            </a:r>
            <a:r>
              <a:rPr lang="es-ES" sz="1900" b="1" dirty="0">
                <a:solidFill>
                  <a:schemeClr val="tx1"/>
                </a:solidFill>
              </a:rPr>
              <a:t>Agroecología: </a:t>
            </a:r>
            <a:r>
              <a:rPr lang="es-ES" sz="1900" b="1" dirty="0">
                <a:solidFill>
                  <a:schemeClr val="accent5">
                    <a:lumMod val="75000"/>
                  </a:schemeClr>
                </a:solidFill>
              </a:rPr>
              <a:t>Espacios de biodiversidad </a:t>
            </a:r>
            <a:r>
              <a:rPr lang="es-ES" sz="1900" b="1" dirty="0">
                <a:solidFill>
                  <a:schemeClr val="accent2"/>
                </a:solidFill>
              </a:rPr>
              <a:t>en tierras de cultivo y cultivos permanentes</a:t>
            </a:r>
            <a:r>
              <a:rPr lang="es-ES" sz="1900" b="1" dirty="0">
                <a:solidFill>
                  <a:schemeClr val="accent5"/>
                </a:solidFill>
              </a:rPr>
              <a:t>. </a:t>
            </a:r>
          </a:p>
          <a:p>
            <a:endParaRPr lang="es-ES" dirty="0"/>
          </a:p>
        </p:txBody>
      </p:sp>
      <p:sp>
        <p:nvSpPr>
          <p:cNvPr id="4" name="CuadroTexto 3"/>
          <p:cNvSpPr txBox="1"/>
          <p:nvPr/>
        </p:nvSpPr>
        <p:spPr>
          <a:xfrm>
            <a:off x="1918952" y="5537915"/>
            <a:ext cx="5808371" cy="369332"/>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dirty="0" smtClean="0">
                <a:ln w="0"/>
                <a:solidFill>
                  <a:schemeClr val="accent2">
                    <a:lumMod val="75000"/>
                  </a:schemeClr>
                </a:solidFill>
                <a:effectLst>
                  <a:outerShdw blurRad="38100" dist="25400" dir="5400000" algn="ctr" rotWithShape="0">
                    <a:srgbClr val="6E747A">
                      <a:alpha val="43000"/>
                    </a:srgbClr>
                  </a:outerShdw>
                </a:effectLst>
              </a:rPr>
              <a:t>1º elección: Qué </a:t>
            </a:r>
            <a:r>
              <a:rPr lang="es-ES_tradnl" dirty="0" err="1" smtClean="0">
                <a:ln w="0"/>
                <a:solidFill>
                  <a:schemeClr val="accent2">
                    <a:lumMod val="75000"/>
                  </a:schemeClr>
                </a:solidFill>
                <a:effectLst>
                  <a:outerShdw blurRad="38100" dist="25400" dir="5400000" algn="ctr" rotWithShape="0">
                    <a:srgbClr val="6E747A">
                      <a:alpha val="43000"/>
                    </a:srgbClr>
                  </a:outerShdw>
                </a:effectLst>
              </a:rPr>
              <a:t>ecoregimen</a:t>
            </a:r>
            <a:r>
              <a:rPr lang="es-ES_tradnl" dirty="0" smtClean="0">
                <a:ln w="0"/>
                <a:solidFill>
                  <a:schemeClr val="accent2">
                    <a:lumMod val="75000"/>
                  </a:schemeClr>
                </a:solidFill>
                <a:effectLst>
                  <a:outerShdw blurRad="38100" dist="25400" dir="5400000" algn="ctr" rotWithShape="0">
                    <a:srgbClr val="6E747A">
                      <a:alpha val="43000"/>
                    </a:srgbClr>
                  </a:outerShdw>
                </a:effectLst>
              </a:rPr>
              <a:t> quiero desarrollar</a:t>
            </a:r>
            <a:endParaRPr lang="es-ES" dirty="0">
              <a:ln w="0"/>
              <a:solidFill>
                <a:schemeClr val="accent2">
                  <a:lumMod val="75000"/>
                </a:schemeClr>
              </a:solidFill>
              <a:effectLst>
                <a:outerShdw blurRad="38100" dist="25400" dir="5400000" algn="ctr" rotWithShape="0">
                  <a:srgbClr val="6E747A">
                    <a:alpha val="43000"/>
                  </a:srgbClr>
                </a:outerShdw>
              </a:effectLst>
            </a:endParaRPr>
          </a:p>
        </p:txBody>
      </p:sp>
      <p:sp>
        <p:nvSpPr>
          <p:cNvPr id="5" name="CuadroTexto 4"/>
          <p:cNvSpPr txBox="1"/>
          <p:nvPr/>
        </p:nvSpPr>
        <p:spPr>
          <a:xfrm>
            <a:off x="3564079" y="6112138"/>
            <a:ext cx="2518115" cy="369332"/>
          </a:xfrm>
          <a:prstGeom prst="rect">
            <a:avLst/>
          </a:prstGeom>
          <a:solidFill>
            <a:schemeClr val="accent1">
              <a:lumMod val="20000"/>
              <a:lumOff val="80000"/>
            </a:schemeClr>
          </a:solidFill>
        </p:spPr>
        <p:txBody>
          <a:bodyPr wrap="square" rtlCol="0">
            <a:spAutoFit/>
          </a:bodyPr>
          <a:lstStyle/>
          <a:p>
            <a:r>
              <a:rPr lang="es-ES_tradnl" dirty="0" smtClean="0">
                <a:solidFill>
                  <a:schemeClr val="accent2">
                    <a:lumMod val="75000"/>
                  </a:schemeClr>
                </a:solidFill>
              </a:rPr>
              <a:t>¿En cuanta superficie?</a:t>
            </a:r>
            <a:endParaRPr lang="es-ES" dirty="0">
              <a:solidFill>
                <a:schemeClr val="accent2">
                  <a:lumMod val="75000"/>
                </a:schemeClr>
              </a:solidFill>
            </a:endParaRPr>
          </a:p>
        </p:txBody>
      </p:sp>
      <p:sp>
        <p:nvSpPr>
          <p:cNvPr id="6" name="Rectángulo 5"/>
          <p:cNvSpPr/>
          <p:nvPr/>
        </p:nvSpPr>
        <p:spPr>
          <a:xfrm>
            <a:off x="677334" y="3863662"/>
            <a:ext cx="8724243" cy="1469362"/>
          </a:xfrm>
          <a:prstGeom prst="rect">
            <a:avLst/>
          </a:prstGeom>
          <a:solidFill>
            <a:schemeClr val="accent1">
              <a:alpha val="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4106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9367"/>
            <a:ext cx="10515600" cy="1325563"/>
          </a:xfrm>
        </p:spPr>
        <p:txBody>
          <a:bodyPr/>
          <a:lstStyle/>
          <a:p>
            <a:r>
              <a:rPr lang="es-ES_tradnl" dirty="0" err="1" smtClean="0"/>
              <a:t>Ecoregímenes</a:t>
            </a:r>
            <a:r>
              <a:rPr lang="es-ES_tradnl" dirty="0" smtClean="0"/>
              <a:t>- prácticas</a:t>
            </a:r>
            <a:endParaRPr lang="es-ES" dirty="0"/>
          </a:p>
        </p:txBody>
      </p:sp>
      <p:sp>
        <p:nvSpPr>
          <p:cNvPr id="3" name="Marcador de contenido 2"/>
          <p:cNvSpPr>
            <a:spLocks noGrp="1"/>
          </p:cNvSpPr>
          <p:nvPr>
            <p:ph idx="1"/>
          </p:nvPr>
        </p:nvSpPr>
        <p:spPr>
          <a:xfrm>
            <a:off x="838200" y="1542290"/>
            <a:ext cx="10515600" cy="4351338"/>
          </a:xfrm>
        </p:spPr>
        <p:txBody>
          <a:bodyPr>
            <a:normAutofit/>
          </a:bodyPr>
          <a:lstStyle/>
          <a:p>
            <a:r>
              <a:rPr lang="es-ES_tradnl" dirty="0" smtClean="0"/>
              <a:t>Para su desarrollo hay que elegir entre estas prácticas:</a:t>
            </a:r>
          </a:p>
          <a:p>
            <a:endParaRPr lang="es-ES" dirty="0"/>
          </a:p>
        </p:txBody>
      </p:sp>
      <p:graphicFrame>
        <p:nvGraphicFramePr>
          <p:cNvPr id="5" name="Diagrama 4"/>
          <p:cNvGraphicFramePr/>
          <p:nvPr>
            <p:extLst>
              <p:ext uri="{D42A27DB-BD31-4B8C-83A1-F6EECF244321}">
                <p14:modId xmlns:p14="http://schemas.microsoft.com/office/powerpoint/2010/main" val="831150032"/>
              </p:ext>
            </p:extLst>
          </p:nvPr>
        </p:nvGraphicFramePr>
        <p:xfrm>
          <a:off x="1389308" y="2045373"/>
          <a:ext cx="6940639" cy="4452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8881055" y="6244385"/>
            <a:ext cx="3279932" cy="506012"/>
          </a:xfrm>
          <a:prstGeom prst="rect">
            <a:avLst/>
          </a:prstGeom>
        </p:spPr>
      </p:pic>
    </p:spTree>
    <p:extLst>
      <p:ext uri="{BB962C8B-B14F-4D97-AF65-F5344CB8AC3E}">
        <p14:creationId xmlns:p14="http://schemas.microsoft.com/office/powerpoint/2010/main" val="34794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9367"/>
            <a:ext cx="10515600" cy="1325563"/>
          </a:xfrm>
        </p:spPr>
        <p:txBody>
          <a:bodyPr/>
          <a:lstStyle/>
          <a:p>
            <a:r>
              <a:rPr lang="es-ES_tradnl" dirty="0" err="1" smtClean="0"/>
              <a:t>Ecoregímenes</a:t>
            </a:r>
            <a:r>
              <a:rPr lang="es-ES_tradnl" dirty="0" smtClean="0"/>
              <a:t>- cuestiones comunes</a:t>
            </a:r>
            <a:endParaRPr lang="es-ES" dirty="0"/>
          </a:p>
        </p:txBody>
      </p:sp>
      <p:sp>
        <p:nvSpPr>
          <p:cNvPr id="3" name="Marcador de contenido 2"/>
          <p:cNvSpPr>
            <a:spLocks noGrp="1"/>
          </p:cNvSpPr>
          <p:nvPr>
            <p:ph idx="1"/>
          </p:nvPr>
        </p:nvSpPr>
        <p:spPr>
          <a:xfrm>
            <a:off x="838200" y="1043189"/>
            <a:ext cx="10515600" cy="5370489"/>
          </a:xfrm>
        </p:spPr>
        <p:txBody>
          <a:bodyPr>
            <a:normAutofit fontScale="77500" lnSpcReduction="20000"/>
          </a:bodyPr>
          <a:lstStyle/>
          <a:p>
            <a:r>
              <a:rPr lang="es-ES_tradnl" dirty="0" smtClean="0"/>
              <a:t>Beneficiario debe cumplir </a:t>
            </a:r>
            <a:r>
              <a:rPr lang="es-ES_tradnl" b="1" dirty="0" smtClean="0"/>
              <a:t>Agricultor activo</a:t>
            </a:r>
          </a:p>
          <a:p>
            <a:r>
              <a:rPr lang="es-ES_tradnl" dirty="0" smtClean="0"/>
              <a:t>Cada </a:t>
            </a:r>
            <a:r>
              <a:rPr lang="es-ES_tradnl" dirty="0" err="1" smtClean="0"/>
              <a:t>ecoregimen</a:t>
            </a:r>
            <a:r>
              <a:rPr lang="es-ES_tradnl" dirty="0" smtClean="0"/>
              <a:t> tiene una ficha financiera, con una previsión de penetración ( hectáreas solicitadas ) que si se ve superada puede conllevar a una </a:t>
            </a:r>
            <a:r>
              <a:rPr lang="es-ES_tradnl" b="1" dirty="0" err="1" smtClean="0"/>
              <a:t>degresividad</a:t>
            </a:r>
            <a:r>
              <a:rPr lang="es-ES_tradnl" dirty="0" smtClean="0"/>
              <a:t> de los importes previstos (reducción al 70% a partir de un umbral) UMBRALES ANEXO IX y XI</a:t>
            </a:r>
          </a:p>
          <a:p>
            <a:endParaRPr lang="es-ES_tradnl" dirty="0"/>
          </a:p>
          <a:p>
            <a:endParaRPr lang="es-ES_tradnl" dirty="0" smtClean="0"/>
          </a:p>
          <a:p>
            <a:endParaRPr lang="es-ES_tradnl" dirty="0"/>
          </a:p>
          <a:p>
            <a:endParaRPr lang="es-ES_tradnl" dirty="0" smtClean="0"/>
          </a:p>
          <a:p>
            <a:endParaRPr lang="es-ES_tradnl" dirty="0" smtClean="0"/>
          </a:p>
          <a:p>
            <a:endParaRPr lang="es-ES_tradnl" dirty="0"/>
          </a:p>
          <a:p>
            <a:endParaRPr lang="es-ES_tradnl" dirty="0" smtClean="0"/>
          </a:p>
          <a:p>
            <a:endParaRPr lang="es-ES_tradnl" dirty="0"/>
          </a:p>
          <a:p>
            <a:endParaRPr lang="es-ES_tradnl" dirty="0" smtClean="0"/>
          </a:p>
          <a:p>
            <a:endParaRPr lang="es-ES_tradnl" dirty="0"/>
          </a:p>
          <a:p>
            <a:endParaRPr lang="es-ES_tradnl" dirty="0"/>
          </a:p>
          <a:p>
            <a:endParaRPr lang="es-ES_tradnl" dirty="0" smtClean="0"/>
          </a:p>
          <a:p>
            <a:r>
              <a:rPr lang="es-ES_tradnl" dirty="0" smtClean="0"/>
              <a:t>Se trata de un pago anual por cada hectárea subvencionable declarada para el cumplimiento de una determinada práctica. </a:t>
            </a:r>
            <a:endParaRPr lang="es-ES_tradnl" dirty="0"/>
          </a:p>
          <a:p>
            <a:r>
              <a:rPr lang="es-ES_tradnl" dirty="0" smtClean="0"/>
              <a:t>Para cada hectárea subvencionable solo será posible el cobro de una ayuda ( </a:t>
            </a:r>
            <a:r>
              <a:rPr lang="es-ES_tradnl" dirty="0" err="1" smtClean="0"/>
              <a:t>ecoregimen</a:t>
            </a:r>
            <a:r>
              <a:rPr lang="es-ES_tradnl" dirty="0" smtClean="0"/>
              <a:t>) </a:t>
            </a:r>
          </a:p>
          <a:p>
            <a:r>
              <a:rPr lang="es-ES_tradnl" dirty="0" smtClean="0"/>
              <a:t>La explotación agraria beneficiaria debe estar  en el REGEPA-REAN-REGA</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3787860262"/>
              </p:ext>
            </p:extLst>
          </p:nvPr>
        </p:nvGraphicFramePr>
        <p:xfrm>
          <a:off x="3255493" y="2110585"/>
          <a:ext cx="4961228" cy="2966720"/>
        </p:xfrm>
        <a:graphic>
          <a:graphicData uri="http://schemas.openxmlformats.org/drawingml/2006/table">
            <a:tbl>
              <a:tblPr firstRow="1" bandRow="1">
                <a:tableStyleId>{D27102A9-8310-4765-A935-A1911B00CA55}</a:tableStyleId>
              </a:tblPr>
              <a:tblGrid>
                <a:gridCol w="4033949"/>
                <a:gridCol w="927279"/>
              </a:tblGrid>
              <a:tr h="370840">
                <a:tc>
                  <a:txBody>
                    <a:bodyPr/>
                    <a:lstStyle/>
                    <a:p>
                      <a:r>
                        <a:rPr lang="es-ES_tradnl" sz="1400" b="1" dirty="0" smtClean="0"/>
                        <a:t>Pastos</a:t>
                      </a:r>
                      <a:r>
                        <a:rPr lang="es-ES_tradnl" sz="1400" b="1" baseline="0" dirty="0" smtClean="0"/>
                        <a:t> húmedos</a:t>
                      </a:r>
                      <a:endParaRPr lang="es-ES" sz="1400" b="1" dirty="0"/>
                    </a:p>
                  </a:txBody>
                  <a:tcPr/>
                </a:tc>
                <a:tc>
                  <a:txBody>
                    <a:bodyPr/>
                    <a:lstStyle/>
                    <a:p>
                      <a:r>
                        <a:rPr lang="es-ES_tradnl" sz="1400" b="0" dirty="0" smtClean="0"/>
                        <a:t>65</a:t>
                      </a:r>
                      <a:endParaRPr lang="es-ES" sz="1400" b="0" dirty="0"/>
                    </a:p>
                  </a:txBody>
                  <a:tcPr/>
                </a:tc>
              </a:tr>
              <a:tr h="370840">
                <a:tc>
                  <a:txBody>
                    <a:bodyPr/>
                    <a:lstStyle/>
                    <a:p>
                      <a:r>
                        <a:rPr lang="es-ES_tradnl" sz="1400" b="1" dirty="0" smtClean="0"/>
                        <a:t>Pastos mediterráneos</a:t>
                      </a:r>
                      <a:endParaRPr lang="es-ES" sz="1400" b="1" dirty="0"/>
                    </a:p>
                  </a:txBody>
                  <a:tcPr/>
                </a:tc>
                <a:tc>
                  <a:txBody>
                    <a:bodyPr/>
                    <a:lstStyle/>
                    <a:p>
                      <a:r>
                        <a:rPr lang="es-ES_tradnl" sz="1400" dirty="0" smtClean="0"/>
                        <a:t>95</a:t>
                      </a:r>
                      <a:endParaRPr lang="es-ES" sz="1400" dirty="0"/>
                    </a:p>
                  </a:txBody>
                  <a:tcPr/>
                </a:tc>
              </a:tr>
              <a:tr h="370840">
                <a:tc>
                  <a:txBody>
                    <a:bodyPr/>
                    <a:lstStyle/>
                    <a:p>
                      <a:r>
                        <a:rPr lang="es-ES_tradnl" sz="1400" b="1" dirty="0" smtClean="0"/>
                        <a:t>TCS</a:t>
                      </a:r>
                      <a:endParaRPr lang="es-ES" sz="1400" b="1" dirty="0"/>
                    </a:p>
                  </a:txBody>
                  <a:tcPr/>
                </a:tc>
                <a:tc>
                  <a:txBody>
                    <a:bodyPr/>
                    <a:lstStyle/>
                    <a:p>
                      <a:r>
                        <a:rPr lang="es-ES_tradnl" sz="1400" dirty="0" smtClean="0"/>
                        <a:t>70</a:t>
                      </a:r>
                      <a:endParaRPr lang="es-ES" sz="1400" dirty="0"/>
                    </a:p>
                  </a:txBody>
                  <a:tcPr/>
                </a:tc>
              </a:tr>
              <a:tr h="370840">
                <a:tc>
                  <a:txBody>
                    <a:bodyPr/>
                    <a:lstStyle/>
                    <a:p>
                      <a:r>
                        <a:rPr lang="es-ES_tradnl" sz="1400" b="1" dirty="0" smtClean="0"/>
                        <a:t>TCS</a:t>
                      </a:r>
                      <a:r>
                        <a:rPr lang="es-ES_tradnl" sz="1400" b="1" baseline="0" dirty="0" smtClean="0"/>
                        <a:t> húmedo</a:t>
                      </a:r>
                      <a:endParaRPr lang="es-ES" sz="1400" b="1" dirty="0"/>
                    </a:p>
                  </a:txBody>
                  <a:tcPr/>
                </a:tc>
                <a:tc>
                  <a:txBody>
                    <a:bodyPr/>
                    <a:lstStyle/>
                    <a:p>
                      <a:r>
                        <a:rPr lang="es-ES_tradnl" sz="1400" dirty="0" smtClean="0"/>
                        <a:t>30</a:t>
                      </a:r>
                      <a:endParaRPr lang="es-ES" sz="1400" dirty="0"/>
                    </a:p>
                  </a:txBody>
                  <a:tcPr/>
                </a:tc>
              </a:tr>
              <a:tr h="370840">
                <a:tc>
                  <a:txBody>
                    <a:bodyPr/>
                    <a:lstStyle/>
                    <a:p>
                      <a:r>
                        <a:rPr lang="es-ES_tradnl" sz="1400" b="1" dirty="0" smtClean="0"/>
                        <a:t>TCR</a:t>
                      </a:r>
                      <a:endParaRPr lang="es-ES" sz="1400" b="1" dirty="0"/>
                    </a:p>
                  </a:txBody>
                  <a:tcPr/>
                </a:tc>
                <a:tc>
                  <a:txBody>
                    <a:bodyPr/>
                    <a:lstStyle/>
                    <a:p>
                      <a:r>
                        <a:rPr lang="es-ES_tradnl" sz="1400" dirty="0" smtClean="0"/>
                        <a:t>25</a:t>
                      </a:r>
                      <a:endParaRPr lang="es-ES" sz="1400" dirty="0"/>
                    </a:p>
                  </a:txBody>
                  <a:tcPr/>
                </a:tc>
              </a:tr>
              <a:tr h="370840">
                <a:tc>
                  <a:txBody>
                    <a:bodyPr/>
                    <a:lstStyle/>
                    <a:p>
                      <a:r>
                        <a:rPr lang="es-ES_tradnl" sz="1400" b="1" dirty="0" smtClean="0"/>
                        <a:t>C.</a:t>
                      </a:r>
                      <a:r>
                        <a:rPr lang="es-ES_tradnl" sz="1400" b="1" baseline="0" dirty="0" smtClean="0"/>
                        <a:t> Leñosos terrenos llanos ( &lt;5%)</a:t>
                      </a:r>
                      <a:endParaRPr lang="es-ES" sz="1400" b="1" dirty="0"/>
                    </a:p>
                  </a:txBody>
                  <a:tcPr/>
                </a:tc>
                <a:tc>
                  <a:txBody>
                    <a:bodyPr/>
                    <a:lstStyle/>
                    <a:p>
                      <a:r>
                        <a:rPr lang="es-ES_tradnl" sz="1400" dirty="0" smtClean="0"/>
                        <a:t>15</a:t>
                      </a:r>
                      <a:endParaRPr lang="es-ES" sz="1400" dirty="0"/>
                    </a:p>
                  </a:txBody>
                  <a:tcPr/>
                </a:tc>
              </a:tr>
              <a:tr h="370840">
                <a:tc>
                  <a:txBody>
                    <a:bodyPr/>
                    <a:lstStyle/>
                    <a:p>
                      <a:r>
                        <a:rPr lang="es-ES_tradnl" sz="1400" b="1" dirty="0" smtClean="0"/>
                        <a:t>C. Leñosos </a:t>
                      </a:r>
                      <a:r>
                        <a:rPr lang="es-ES_tradnl" sz="1400" b="1" dirty="0" err="1" smtClean="0"/>
                        <a:t>pdte</a:t>
                      </a:r>
                      <a:r>
                        <a:rPr lang="es-ES_tradnl" sz="1400" b="1" dirty="0" smtClean="0"/>
                        <a:t> ( 5%&lt;x&lt;10%)</a:t>
                      </a:r>
                      <a:endParaRPr lang="es-ES" sz="1400" b="1" dirty="0"/>
                    </a:p>
                  </a:txBody>
                  <a:tcPr/>
                </a:tc>
                <a:tc>
                  <a:txBody>
                    <a:bodyPr/>
                    <a:lstStyle/>
                    <a:p>
                      <a:r>
                        <a:rPr lang="es-ES_tradnl" sz="1400" dirty="0" smtClean="0"/>
                        <a:t>15</a:t>
                      </a:r>
                      <a:endParaRPr lang="es-ES" sz="1400" dirty="0"/>
                    </a:p>
                  </a:txBody>
                  <a:tcPr/>
                </a:tc>
              </a:tr>
              <a:tr h="370840">
                <a:tc>
                  <a:txBody>
                    <a:bodyPr/>
                    <a:lstStyle/>
                    <a:p>
                      <a:r>
                        <a:rPr lang="es-ES_tradnl" sz="1400" b="1" dirty="0" smtClean="0"/>
                        <a:t>C. Leñosos </a:t>
                      </a:r>
                      <a:r>
                        <a:rPr lang="es-ES_tradnl" sz="1400" b="1" dirty="0" err="1" smtClean="0"/>
                        <a:t>pdte</a:t>
                      </a:r>
                      <a:r>
                        <a:rPr lang="es-ES_tradnl" sz="1400" b="1" dirty="0" smtClean="0"/>
                        <a:t> elevado &gt;=10%</a:t>
                      </a:r>
                      <a:endParaRPr lang="es-ES" sz="1400" b="1" dirty="0"/>
                    </a:p>
                  </a:txBody>
                  <a:tcPr/>
                </a:tc>
                <a:tc>
                  <a:txBody>
                    <a:bodyPr/>
                    <a:lstStyle/>
                    <a:p>
                      <a:r>
                        <a:rPr lang="es-ES_tradnl" sz="1400" dirty="0" smtClean="0"/>
                        <a:t>15</a:t>
                      </a:r>
                      <a:endParaRPr lang="es-ES" sz="1400" dirty="0"/>
                    </a:p>
                  </a:txBody>
                  <a:tcPr/>
                </a:tc>
              </a:tr>
            </a:tbl>
          </a:graphicData>
        </a:graphic>
      </p:graphicFrame>
      <p:sp>
        <p:nvSpPr>
          <p:cNvPr id="5" name="CuadroTexto 4"/>
          <p:cNvSpPr txBox="1"/>
          <p:nvPr/>
        </p:nvSpPr>
        <p:spPr>
          <a:xfrm>
            <a:off x="8661042" y="3850783"/>
            <a:ext cx="2248437" cy="954107"/>
          </a:xfrm>
          <a:prstGeom prst="rect">
            <a:avLst/>
          </a:prstGeom>
          <a:noFill/>
        </p:spPr>
        <p:txBody>
          <a:bodyPr wrap="square" rtlCol="0">
            <a:spAutoFit/>
          </a:bodyPr>
          <a:lstStyle/>
          <a:p>
            <a:r>
              <a:rPr lang="es-ES_tradnl" sz="1400" dirty="0" smtClean="0"/>
              <a:t>NO </a:t>
            </a:r>
            <a:r>
              <a:rPr lang="es-ES_tradnl" sz="1400" dirty="0" err="1" smtClean="0"/>
              <a:t>degresividad</a:t>
            </a:r>
            <a:r>
              <a:rPr lang="es-ES_tradnl" sz="1400" dirty="0" smtClean="0"/>
              <a:t> en Espacios Biodiversidad en TC y PP, ni para el pago adicional de SD y CV</a:t>
            </a:r>
            <a:endParaRPr lang="es-ES" sz="1400" dirty="0"/>
          </a:p>
        </p:txBody>
      </p:sp>
      <p:pic>
        <p:nvPicPr>
          <p:cNvPr id="6" name="Imagen 5"/>
          <p:cNvPicPr>
            <a:picLocks noChangeAspect="1"/>
          </p:cNvPicPr>
          <p:nvPr/>
        </p:nvPicPr>
        <p:blipFill>
          <a:blip r:embed="rId2"/>
          <a:stretch>
            <a:fillRect/>
          </a:stretch>
        </p:blipFill>
        <p:spPr>
          <a:xfrm>
            <a:off x="8912068" y="6254045"/>
            <a:ext cx="3279932" cy="506012"/>
          </a:xfrm>
          <a:prstGeom prst="rect">
            <a:avLst/>
          </a:prstGeom>
        </p:spPr>
      </p:pic>
    </p:spTree>
    <p:extLst>
      <p:ext uri="{BB962C8B-B14F-4D97-AF65-F5344CB8AC3E}">
        <p14:creationId xmlns:p14="http://schemas.microsoft.com/office/powerpoint/2010/main" val="53814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PRACTICA DE CUBIERTAS EN C. LEÑOSOS</a:t>
            </a:r>
            <a:endParaRPr lang="es-ES" dirty="0"/>
          </a:p>
        </p:txBody>
      </p:sp>
      <p:sp>
        <p:nvSpPr>
          <p:cNvPr id="3" name="Marcador de contenido 2"/>
          <p:cNvSpPr>
            <a:spLocks noGrp="1"/>
          </p:cNvSpPr>
          <p:nvPr>
            <p:ph idx="1"/>
          </p:nvPr>
        </p:nvSpPr>
        <p:spPr>
          <a:xfrm>
            <a:off x="587182" y="1392882"/>
            <a:ext cx="8596668" cy="2514443"/>
          </a:xfrm>
        </p:spPr>
        <p:txBody>
          <a:bodyPr/>
          <a:lstStyle/>
          <a:p>
            <a:r>
              <a:rPr lang="es-ES" dirty="0"/>
              <a:t>Dentro de los tres eco-regímenes orientados a los cultivos leñosos:</a:t>
            </a:r>
          </a:p>
          <a:p>
            <a:pPr marL="0" indent="0">
              <a:buNone/>
            </a:pPr>
            <a:r>
              <a:rPr lang="es-ES" dirty="0"/>
              <a:t>EcoregímenesdeAgriculturadecarbono:cubiertasvegetalesycubiertasinertes</a:t>
            </a:r>
          </a:p>
          <a:p>
            <a:pPr marL="0" indent="0">
              <a:buNone/>
            </a:pPr>
            <a:r>
              <a:rPr lang="es-ES" dirty="0" smtClean="0"/>
              <a:t>En cultivos leñosos:</a:t>
            </a:r>
          </a:p>
          <a:p>
            <a:pPr marL="0" indent="0">
              <a:buNone/>
            </a:pPr>
            <a:r>
              <a:rPr lang="es-ES" dirty="0" smtClean="0"/>
              <a:t>DOS PRÁCTICAS en cada uno de los tres ER de leñosos</a:t>
            </a:r>
            <a:r>
              <a:rPr lang="es-ES" dirty="0"/>
              <a:t>:</a:t>
            </a:r>
          </a:p>
          <a:p>
            <a:r>
              <a:rPr lang="es-ES" dirty="0" smtClean="0"/>
              <a:t>Cubiertas vegetales espontáneas o sembradas</a:t>
            </a:r>
            <a:endParaRPr lang="es-ES" dirty="0"/>
          </a:p>
          <a:p>
            <a:r>
              <a:rPr lang="es-ES" dirty="0" smtClean="0"/>
              <a:t>Cubiertas inertes de restos </a:t>
            </a:r>
            <a:r>
              <a:rPr lang="es-ES" dirty="0" err="1" smtClean="0"/>
              <a:t>depoda</a:t>
            </a:r>
            <a:endParaRPr lang="es-ES" dirty="0"/>
          </a:p>
        </p:txBody>
      </p:sp>
      <p:sp>
        <p:nvSpPr>
          <p:cNvPr id="4" name="Rectángulo 3"/>
          <p:cNvSpPr/>
          <p:nvPr/>
        </p:nvSpPr>
        <p:spPr>
          <a:xfrm>
            <a:off x="1012185" y="3907325"/>
            <a:ext cx="9587128" cy="2862322"/>
          </a:xfrm>
          <a:prstGeom prst="rect">
            <a:avLst/>
          </a:prstGeom>
        </p:spPr>
        <p:txBody>
          <a:bodyPr wrap="square">
            <a:spAutoFit/>
          </a:bodyPr>
          <a:lstStyle/>
          <a:p>
            <a:r>
              <a:rPr lang="es-ES" dirty="0"/>
              <a:t>Superficie de cultivos leñosos</a:t>
            </a:r>
            <a:r>
              <a:rPr lang="es-ES" dirty="0" smtClean="0"/>
              <a:t>: diferenciada </a:t>
            </a:r>
            <a:r>
              <a:rPr lang="es-ES" dirty="0"/>
              <a:t>en base a su </a:t>
            </a:r>
            <a:r>
              <a:rPr lang="es-ES" dirty="0" smtClean="0"/>
              <a:t>pendiente:</a:t>
            </a:r>
          </a:p>
          <a:p>
            <a:endParaRPr lang="es-ES" dirty="0"/>
          </a:p>
          <a:p>
            <a:pPr marL="285750" indent="-285750">
              <a:buFont typeface="Wingdings" panose="05000000000000000000" pitchFamily="2" charset="2"/>
              <a:buChar char="q"/>
            </a:pPr>
            <a:r>
              <a:rPr lang="es-ES" dirty="0" smtClean="0"/>
              <a:t>Eco </a:t>
            </a:r>
            <a:r>
              <a:rPr lang="es-ES" dirty="0"/>
              <a:t>regímenes de Agricultura de carbono: cubiertas vegetales y cubiertas inertes en cultivos </a:t>
            </a:r>
            <a:r>
              <a:rPr lang="es-ES" dirty="0" smtClean="0"/>
              <a:t>leñosos en </a:t>
            </a:r>
            <a:r>
              <a:rPr lang="es-ES" dirty="0"/>
              <a:t>terrenos llanos (</a:t>
            </a:r>
            <a:r>
              <a:rPr lang="es-ES" dirty="0">
                <a:solidFill>
                  <a:schemeClr val="accent2"/>
                </a:solidFill>
              </a:rPr>
              <a:t>Pendiente menor al 5%).</a:t>
            </a:r>
          </a:p>
          <a:p>
            <a:pPr marL="285750" indent="-285750">
              <a:buFont typeface="Wingdings" panose="05000000000000000000" pitchFamily="2" charset="2"/>
              <a:buChar char="q"/>
            </a:pPr>
            <a:r>
              <a:rPr lang="es-ES" dirty="0" smtClean="0"/>
              <a:t>Eco </a:t>
            </a:r>
            <a:r>
              <a:rPr lang="es-ES" dirty="0"/>
              <a:t>regímenes de Agricultura de carbono: cubiertas vegetales y cubiertas inertes en cultivos </a:t>
            </a:r>
            <a:r>
              <a:rPr lang="es-ES" dirty="0" smtClean="0"/>
              <a:t>leñosos en </a:t>
            </a:r>
            <a:r>
              <a:rPr lang="es-ES" dirty="0"/>
              <a:t>terrenos de pendiente media (</a:t>
            </a:r>
            <a:r>
              <a:rPr lang="es-ES" dirty="0">
                <a:solidFill>
                  <a:schemeClr val="accent2"/>
                </a:solidFill>
              </a:rPr>
              <a:t>Pendiente igual o mayor al 5%, hasta el 10%).</a:t>
            </a:r>
          </a:p>
          <a:p>
            <a:pPr marL="285750" indent="-285750">
              <a:buFont typeface="Wingdings" panose="05000000000000000000" pitchFamily="2" charset="2"/>
              <a:buChar char="q"/>
            </a:pPr>
            <a:r>
              <a:rPr lang="es-ES" dirty="0" smtClean="0"/>
              <a:t>Eco </a:t>
            </a:r>
            <a:r>
              <a:rPr lang="es-ES" dirty="0"/>
              <a:t>regímenes de Agricultura de carbono: cubiertas vegetales y cubiertas inertes en cultivos leñosos en terrenos de elevada pendiente (</a:t>
            </a:r>
            <a:r>
              <a:rPr lang="es-ES" dirty="0">
                <a:solidFill>
                  <a:schemeClr val="accent2"/>
                </a:solidFill>
              </a:rPr>
              <a:t>Pendiente igual o mayor al 10% y bancales).</a:t>
            </a:r>
          </a:p>
        </p:txBody>
      </p:sp>
    </p:spTree>
    <p:extLst>
      <p:ext uri="{BB962C8B-B14F-4D97-AF65-F5344CB8AC3E}">
        <p14:creationId xmlns:p14="http://schemas.microsoft.com/office/powerpoint/2010/main" val="318422065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939</TotalTime>
  <Words>2030</Words>
  <Application>Microsoft Office PowerPoint</Application>
  <PresentationFormat>Panorámica</PresentationFormat>
  <Paragraphs>187</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Trebuchet MS</vt:lpstr>
      <vt:lpstr>Wingdings</vt:lpstr>
      <vt:lpstr>Wingdings 3</vt:lpstr>
      <vt:lpstr>Faceta</vt:lpstr>
      <vt:lpstr>CONTEXTO REFORMA PAC PROYECTO OIVINA</vt:lpstr>
      <vt:lpstr>PROYECTO OIVINA</vt:lpstr>
      <vt:lpstr>NOTA IMPORTANTE</vt:lpstr>
      <vt:lpstr>NUEVO ESQUEMA DE AYUDAS</vt:lpstr>
      <vt:lpstr>Condicionalidad reforzada</vt:lpstr>
      <vt:lpstr>Ecoregímenes- tipos</vt:lpstr>
      <vt:lpstr>Ecoregímenes- prácticas</vt:lpstr>
      <vt:lpstr>Ecoregímenes- cuestiones comunes</vt:lpstr>
      <vt:lpstr>PRACTICA DE CUBIERTAS EN C. LEÑOSOS</vt:lpstr>
      <vt:lpstr>PRACTICA DE CUBIERTAS EN C. LEÑOSOS</vt:lpstr>
      <vt:lpstr>PRACTICA DE CUBIERTAS EN C. LEÑOSOS</vt:lpstr>
      <vt:lpstr>PRACTICA DE CUBIERTAS EN C. LEÑOSOS</vt:lpstr>
      <vt:lpstr>PRACTICA DE CUBIERTAS EN C. LEÑOSOS</vt:lpstr>
      <vt:lpstr>PRACTICA DE CUBIERTAS EN C. LEÑOSOS</vt:lpstr>
      <vt:lpstr>PRACTICA DE CUBIERTAS EN C. LEÑOSOS</vt:lpstr>
      <vt:lpstr>MUCHAS GRACIAS POR SU ATENCION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RESUMEN ECOREGIMENES</dc:title>
  <dc:creator>Iñaki Mendioroz</dc:creator>
  <cp:lastModifiedBy>Helena Zozaya</cp:lastModifiedBy>
  <cp:revision>70</cp:revision>
  <dcterms:created xsi:type="dcterms:W3CDTF">2022-08-21T17:23:49Z</dcterms:created>
  <dcterms:modified xsi:type="dcterms:W3CDTF">2022-11-22T10:25:36Z</dcterms:modified>
</cp:coreProperties>
</file>