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9" r:id="rId5"/>
    <p:sldId id="261" r:id="rId6"/>
    <p:sldId id="268" r:id="rId7"/>
    <p:sldId id="269" r:id="rId8"/>
    <p:sldId id="262" r:id="rId9"/>
    <p:sldId id="267" r:id="rId10"/>
    <p:sldId id="263" r:id="rId11"/>
    <p:sldId id="272" r:id="rId12"/>
    <p:sldId id="264" r:id="rId13"/>
    <p:sldId id="270" r:id="rId14"/>
    <p:sldId id="291" r:id="rId15"/>
    <p:sldId id="290" r:id="rId16"/>
    <p:sldId id="265" r:id="rId17"/>
    <p:sldId id="273" r:id="rId18"/>
    <p:sldId id="277" r:id="rId19"/>
    <p:sldId id="274" r:id="rId20"/>
    <p:sldId id="278" r:id="rId21"/>
    <p:sldId id="289" r:id="rId22"/>
    <p:sldId id="283" r:id="rId23"/>
    <p:sldId id="287" r:id="rId24"/>
    <p:sldId id="288" r:id="rId25"/>
    <p:sldId id="286" r:id="rId26"/>
    <p:sldId id="275" r:id="rId27"/>
    <p:sldId id="279" r:id="rId28"/>
    <p:sldId id="280" r:id="rId29"/>
    <p:sldId id="281" r:id="rId30"/>
    <p:sldId id="282" r:id="rId31"/>
    <p:sldId id="266" r:id="rId32"/>
    <p:sldId id="284" r:id="rId33"/>
    <p:sldId id="260" r:id="rId34"/>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EBA"/>
    <a:srgbClr val="93D600"/>
    <a:srgbClr val="E3E4E3"/>
    <a:srgbClr val="000000"/>
    <a:srgbClr val="00FA00"/>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6" autoAdjust="0"/>
    <p:restoredTop sz="81316" autoAdjust="0"/>
  </p:normalViewPr>
  <p:slideViewPr>
    <p:cSldViewPr snapToGrid="0" snapToObjects="1">
      <p:cViewPr varScale="1">
        <p:scale>
          <a:sx n="89" d="100"/>
          <a:sy n="89" d="100"/>
        </p:scale>
        <p:origin x="894" y="84"/>
      </p:cViewPr>
      <p:guideLst/>
    </p:cSldViewPr>
  </p:slideViewPr>
  <p:notesTextViewPr>
    <p:cViewPr>
      <p:scale>
        <a:sx n="110" d="100"/>
        <a:sy n="110" d="100"/>
      </p:scale>
      <p:origin x="0" y="0"/>
    </p:cViewPr>
  </p:notesTextViewPr>
  <p:sorterViewPr>
    <p:cViewPr varScale="1">
      <p:scale>
        <a:sx n="100" d="100"/>
        <a:sy n="100"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15048118985127"/>
          <c:y val="0.15682925051035287"/>
          <c:w val="0.83129396325459315"/>
          <c:h val="0.6284098862642169"/>
        </c:manualLayout>
      </c:layout>
      <c:barChart>
        <c:barDir val="col"/>
        <c:grouping val="clustered"/>
        <c:varyColors val="0"/>
        <c:ser>
          <c:idx val="0"/>
          <c:order val="0"/>
          <c:tx>
            <c:v>Pienso convencional</c:v>
          </c:tx>
          <c:spPr>
            <a:solidFill>
              <a:schemeClr val="accent6"/>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E7B3-492D-B25A-DCA7B7EB2B49}"/>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7B3-492D-B25A-DCA7B7EB2B49}"/>
              </c:ext>
            </c:extLst>
          </c:dPt>
          <c:errBars>
            <c:errBarType val="both"/>
            <c:errValType val="cust"/>
            <c:noEndCap val="0"/>
            <c:plus>
              <c:numRef>
                <c:f>('RESULTADOS_HARINA_GRILLO_IL-8'!$Z$60:$Z$62,'RESULTADOS_HARINA_GRILLO_IL-8'!$Z$64,'RESULTADOS_HARINA_GRILLO_IL-8'!$Z$66)</c:f>
                <c:numCache>
                  <c:formatCode>General</c:formatCode>
                  <c:ptCount val="5"/>
                  <c:pt idx="0">
                    <c:v>11.056292155764609</c:v>
                  </c:pt>
                  <c:pt idx="1">
                    <c:v>6.7358607261839136</c:v>
                  </c:pt>
                  <c:pt idx="2">
                    <c:v>50.6310428397897</c:v>
                  </c:pt>
                  <c:pt idx="3">
                    <c:v>55.623647735860487</c:v>
                  </c:pt>
                  <c:pt idx="4">
                    <c:v>29.795758286874669</c:v>
                  </c:pt>
                </c:numCache>
              </c:numRef>
            </c:plus>
            <c:minus>
              <c:numRef>
                <c:f>('RESULTADOS_HARINA_GRILLO_IL-8'!$Z$60:$Z$62,'RESULTADOS_HARINA_GRILLO_IL-8'!$Z$64,'RESULTADOS_HARINA_GRILLO_IL-8'!$Z$66)</c:f>
                <c:numCache>
                  <c:formatCode>General</c:formatCode>
                  <c:ptCount val="5"/>
                  <c:pt idx="0">
                    <c:v>11.056292155764609</c:v>
                  </c:pt>
                  <c:pt idx="1">
                    <c:v>6.7358607261839136</c:v>
                  </c:pt>
                  <c:pt idx="2">
                    <c:v>50.6310428397897</c:v>
                  </c:pt>
                  <c:pt idx="3">
                    <c:v>55.623647735860487</c:v>
                  </c:pt>
                  <c:pt idx="4">
                    <c:v>29.795758286874669</c:v>
                  </c:pt>
                </c:numCache>
              </c:numRef>
            </c:minus>
            <c:spPr>
              <a:noFill/>
              <a:ln w="9525" cap="flat" cmpd="sng" algn="ctr">
                <a:solidFill>
                  <a:schemeClr val="tx1">
                    <a:lumMod val="65000"/>
                    <a:lumOff val="35000"/>
                  </a:schemeClr>
                </a:solidFill>
                <a:round/>
              </a:ln>
              <a:effectLst/>
            </c:spPr>
          </c:errBars>
          <c:cat>
            <c:strRef>
              <c:f>'RESULTADOS_HARINA_GRILLO_IL-8'!$AA$23:$AA$27</c:f>
              <c:strCache>
                <c:ptCount val="5"/>
                <c:pt idx="0">
                  <c:v>Control</c:v>
                </c:pt>
                <c:pt idx="1">
                  <c:v>Hidrocortisona (100 µM)</c:v>
                </c:pt>
                <c:pt idx="2">
                  <c:v>0,008</c:v>
                </c:pt>
                <c:pt idx="3">
                  <c:v>0,016</c:v>
                </c:pt>
                <c:pt idx="4">
                  <c:v>0,031</c:v>
                </c:pt>
              </c:strCache>
            </c:strRef>
          </c:cat>
          <c:val>
            <c:numRef>
              <c:f>('RESULTADOS_HARINA_GRILLO_IL-8'!$X$60:$X$62,'RESULTADOS_HARINA_GRILLO_IL-8'!$X$64,'RESULTADOS_HARINA_GRILLO_IL-8'!$X$66)</c:f>
              <c:numCache>
                <c:formatCode>General</c:formatCode>
                <c:ptCount val="5"/>
                <c:pt idx="0">
                  <c:v>100</c:v>
                </c:pt>
                <c:pt idx="1">
                  <c:v>32.150811329649322</c:v>
                </c:pt>
                <c:pt idx="2">
                  <c:v>150.84980080906374</c:v>
                </c:pt>
                <c:pt idx="3">
                  <c:v>130.24000280959584</c:v>
                </c:pt>
                <c:pt idx="4">
                  <c:v>146.01683982112326</c:v>
                </c:pt>
              </c:numCache>
            </c:numRef>
          </c:val>
          <c:extLst>
            <c:ext xmlns:c16="http://schemas.microsoft.com/office/drawing/2014/chart" uri="{C3380CC4-5D6E-409C-BE32-E72D297353CC}">
              <c16:uniqueId val="{00000004-E7B3-492D-B25A-DCA7B7EB2B49}"/>
            </c:ext>
          </c:extLst>
        </c:ser>
        <c:ser>
          <c:idx val="1"/>
          <c:order val="1"/>
          <c:tx>
            <c:v>Pienso suplementado</c:v>
          </c:tx>
          <c:spPr>
            <a:solidFill>
              <a:schemeClr val="accent6">
                <a:lumMod val="20000"/>
                <a:lumOff val="80000"/>
              </a:schemeClr>
            </a:solidFill>
            <a:ln>
              <a:noFill/>
            </a:ln>
            <a:effectLst/>
          </c:spPr>
          <c:invertIfNegative val="0"/>
          <c:errBars>
            <c:errBarType val="both"/>
            <c:errValType val="cust"/>
            <c:noEndCap val="0"/>
            <c:plus>
              <c:numRef>
                <c:f>('RESULTADOS_HARINA_GRILLO_IL-8'!$AA$60:$AA$61,'RESULTADOS_HARINA_GRILLO_IL-8'!$Z$63,'RESULTADOS_HARINA_GRILLO_IL-8'!$Z$65,'RESULTADOS_HARINA_GRILLO_IL-8'!$Z$67)</c:f>
                <c:numCache>
                  <c:formatCode>General</c:formatCode>
                  <c:ptCount val="5"/>
                  <c:pt idx="2">
                    <c:v>28.433015492070751</c:v>
                  </c:pt>
                  <c:pt idx="3">
                    <c:v>21.268278823220008</c:v>
                  </c:pt>
                  <c:pt idx="4">
                    <c:v>17.160801337013019</c:v>
                  </c:pt>
                </c:numCache>
              </c:numRef>
            </c:plus>
            <c:minus>
              <c:numRef>
                <c:f>('RESULTADOS_HARINA_GRILLO_IL-8'!$AA$60:$AA$61,'RESULTADOS_HARINA_GRILLO_IL-8'!$Z$63,'RESULTADOS_HARINA_GRILLO_IL-8'!$Z$65,'RESULTADOS_HARINA_GRILLO_IL-8'!$Z$67)</c:f>
                <c:numCache>
                  <c:formatCode>General</c:formatCode>
                  <c:ptCount val="5"/>
                  <c:pt idx="2">
                    <c:v>28.433015492070751</c:v>
                  </c:pt>
                  <c:pt idx="3">
                    <c:v>21.268278823220008</c:v>
                  </c:pt>
                  <c:pt idx="4">
                    <c:v>17.160801337013019</c:v>
                  </c:pt>
                </c:numCache>
              </c:numRef>
            </c:minus>
            <c:spPr>
              <a:noFill/>
              <a:ln w="9525" cap="flat" cmpd="sng" algn="ctr">
                <a:solidFill>
                  <a:schemeClr val="tx1">
                    <a:lumMod val="65000"/>
                    <a:lumOff val="35000"/>
                  </a:schemeClr>
                </a:solidFill>
                <a:round/>
              </a:ln>
              <a:effectLst/>
            </c:spPr>
          </c:errBars>
          <c:cat>
            <c:strRef>
              <c:f>'RESULTADOS_HARINA_GRILLO_IL-8'!$AA$23:$AA$27</c:f>
              <c:strCache>
                <c:ptCount val="5"/>
                <c:pt idx="0">
                  <c:v>Control</c:v>
                </c:pt>
                <c:pt idx="1">
                  <c:v>Hidrocortisona (100 µM)</c:v>
                </c:pt>
                <c:pt idx="2">
                  <c:v>0,008</c:v>
                </c:pt>
                <c:pt idx="3">
                  <c:v>0,016</c:v>
                </c:pt>
                <c:pt idx="4">
                  <c:v>0,031</c:v>
                </c:pt>
              </c:strCache>
            </c:strRef>
          </c:cat>
          <c:val>
            <c:numRef>
              <c:f>('RESULTADOS_HARINA_GRILLO_IL-8'!$AA$60:$AA$61,'RESULTADOS_HARINA_GRILLO_IL-8'!$X$63,'RESULTADOS_HARINA_GRILLO_IL-8'!$X$65,'RESULTADOS_HARINA_GRILLO_IL-8'!$X$67)</c:f>
              <c:numCache>
                <c:formatCode>General</c:formatCode>
                <c:ptCount val="5"/>
                <c:pt idx="2">
                  <c:v>100.60533502581454</c:v>
                </c:pt>
                <c:pt idx="3">
                  <c:v>127.31474480511667</c:v>
                </c:pt>
                <c:pt idx="4">
                  <c:v>149.98421422805214</c:v>
                </c:pt>
              </c:numCache>
            </c:numRef>
          </c:val>
          <c:extLst>
            <c:ext xmlns:c16="http://schemas.microsoft.com/office/drawing/2014/chart" uri="{C3380CC4-5D6E-409C-BE32-E72D297353CC}">
              <c16:uniqueId val="{00000005-E7B3-492D-B25A-DCA7B7EB2B49}"/>
            </c:ext>
          </c:extLst>
        </c:ser>
        <c:dLbls>
          <c:showLegendKey val="0"/>
          <c:showVal val="0"/>
          <c:showCatName val="0"/>
          <c:showSerName val="0"/>
          <c:showPercent val="0"/>
          <c:showBubbleSize val="0"/>
        </c:dLbls>
        <c:gapWidth val="219"/>
        <c:overlap val="-27"/>
        <c:axId val="397555968"/>
        <c:axId val="397576768"/>
      </c:barChart>
      <c:catAx>
        <c:axId val="3975559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r>
                  <a:rPr lang="es-ES"/>
                  <a:t>mg/mL proteína digerida</a:t>
                </a:r>
              </a:p>
            </c:rich>
          </c:tx>
          <c:layout>
            <c:manualLayout>
              <c:xMode val="edge"/>
              <c:yMode val="edge"/>
              <c:x val="0.57740157480314969"/>
              <c:y val="0.892569262175561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crossAx val="397576768"/>
        <c:crosses val="autoZero"/>
        <c:auto val="1"/>
        <c:lblAlgn val="ctr"/>
        <c:lblOffset val="100"/>
        <c:noMultiLvlLbl val="0"/>
      </c:catAx>
      <c:valAx>
        <c:axId val="39757676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r>
                  <a:rPr lang="es-ES"/>
                  <a:t>Inflamación IL-8 (%)</a:t>
                </a:r>
              </a:p>
            </c:rich>
          </c:tx>
          <c:layout>
            <c:manualLayout>
              <c:xMode val="edge"/>
              <c:yMode val="edge"/>
              <c:x val="2.4939652500451893E-3"/>
              <c:y val="0.294516019905375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title>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crossAx val="3975559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Segoe UI" panose="020B0502040204020203" pitchFamily="34" charset="0"/>
          <a:cs typeface="Segoe UI" panose="020B0502040204020203" pitchFamily="34" charset="0"/>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Segoe UI" panose="020B0502040204020203" pitchFamily="34" charset="0"/>
                <a:ea typeface="+mn-ea"/>
                <a:cs typeface="Segoe UI" panose="020B0502040204020203" pitchFamily="34" charset="0"/>
              </a:defRPr>
            </a:pPr>
            <a:r>
              <a:rPr lang="es-ES"/>
              <a:t>Inhibición de la adipogénesis </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s-ES"/>
        </a:p>
      </c:txPr>
    </c:title>
    <c:autoTitleDeleted val="0"/>
    <c:plotArea>
      <c:layout>
        <c:manualLayout>
          <c:layoutTarget val="inner"/>
          <c:xMode val="edge"/>
          <c:yMode val="edge"/>
          <c:x val="6.787324995293724E-2"/>
          <c:y val="2.3727302482018278E-2"/>
          <c:w val="0.92030712413779969"/>
          <c:h val="0.58963631996201604"/>
        </c:manualLayout>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'resumen adipogénesis'!$Q$5:$Q$23</c:f>
                <c:numCache>
                  <c:formatCode>General</c:formatCode>
                  <c:ptCount val="19"/>
                  <c:pt idx="0">
                    <c:v>4.5160272880237171</c:v>
                  </c:pt>
                  <c:pt idx="1">
                    <c:v>3.6586548116961026</c:v>
                  </c:pt>
                  <c:pt idx="2">
                    <c:v>9.7584894328609533</c:v>
                  </c:pt>
                  <c:pt idx="3">
                    <c:v>5.8972295441457545</c:v>
                  </c:pt>
                  <c:pt idx="4">
                    <c:v>5.4308427234137948</c:v>
                  </c:pt>
                  <c:pt idx="5">
                    <c:v>7.5073361548634567</c:v>
                  </c:pt>
                  <c:pt idx="6">
                    <c:v>9.8539498304211524</c:v>
                  </c:pt>
                  <c:pt idx="7">
                    <c:v>7.1935160159393092</c:v>
                  </c:pt>
                  <c:pt idx="8">
                    <c:v>6.7897219067933205</c:v>
                  </c:pt>
                  <c:pt idx="9">
                    <c:v>5.6456865775976119</c:v>
                  </c:pt>
                  <c:pt idx="10">
                    <c:v>7.4662358426458741</c:v>
                  </c:pt>
                  <c:pt idx="11">
                    <c:v>5.5921492834950079</c:v>
                  </c:pt>
                  <c:pt idx="12">
                    <c:v>7.3329374929819169</c:v>
                  </c:pt>
                  <c:pt idx="13">
                    <c:v>9.1361941069864336</c:v>
                  </c:pt>
                  <c:pt idx="14">
                    <c:v>11.135541521900407</c:v>
                  </c:pt>
                  <c:pt idx="15">
                    <c:v>5.870525085854613</c:v>
                  </c:pt>
                  <c:pt idx="16">
                    <c:v>8.0984038209046165</c:v>
                  </c:pt>
                  <c:pt idx="17">
                    <c:v>6.1966427252472185</c:v>
                  </c:pt>
                  <c:pt idx="18">
                    <c:v>9.185672420716104</c:v>
                  </c:pt>
                </c:numCache>
              </c:numRef>
            </c:plus>
            <c:minus>
              <c:numRef>
                <c:f>'resumen adipogénesis'!$Q$5:$Q$23</c:f>
                <c:numCache>
                  <c:formatCode>General</c:formatCode>
                  <c:ptCount val="19"/>
                  <c:pt idx="0">
                    <c:v>4.5160272880237171</c:v>
                  </c:pt>
                  <c:pt idx="1">
                    <c:v>3.6586548116961026</c:v>
                  </c:pt>
                  <c:pt idx="2">
                    <c:v>9.7584894328609533</c:v>
                  </c:pt>
                  <c:pt idx="3">
                    <c:v>5.8972295441457545</c:v>
                  </c:pt>
                  <c:pt idx="4">
                    <c:v>5.4308427234137948</c:v>
                  </c:pt>
                  <c:pt idx="5">
                    <c:v>7.5073361548634567</c:v>
                  </c:pt>
                  <c:pt idx="6">
                    <c:v>9.8539498304211524</c:v>
                  </c:pt>
                  <c:pt idx="7">
                    <c:v>7.1935160159393092</c:v>
                  </c:pt>
                  <c:pt idx="8">
                    <c:v>6.7897219067933205</c:v>
                  </c:pt>
                  <c:pt idx="9">
                    <c:v>5.6456865775976119</c:v>
                  </c:pt>
                  <c:pt idx="10">
                    <c:v>7.4662358426458741</c:v>
                  </c:pt>
                  <c:pt idx="11">
                    <c:v>5.5921492834950079</c:v>
                  </c:pt>
                  <c:pt idx="12">
                    <c:v>7.3329374929819169</c:v>
                  </c:pt>
                  <c:pt idx="13">
                    <c:v>9.1361941069864336</c:v>
                  </c:pt>
                  <c:pt idx="14">
                    <c:v>11.135541521900407</c:v>
                  </c:pt>
                  <c:pt idx="15">
                    <c:v>5.870525085854613</c:v>
                  </c:pt>
                  <c:pt idx="16">
                    <c:v>8.0984038209046165</c:v>
                  </c:pt>
                  <c:pt idx="17">
                    <c:v>6.1966427252472185</c:v>
                  </c:pt>
                  <c:pt idx="18">
                    <c:v>9.185672420716104</c:v>
                  </c:pt>
                </c:numCache>
              </c:numRef>
            </c:minus>
            <c:spPr>
              <a:noFill/>
              <a:ln w="9525" cap="flat" cmpd="sng" algn="ctr">
                <a:solidFill>
                  <a:schemeClr val="tx1">
                    <a:lumMod val="65000"/>
                    <a:lumOff val="35000"/>
                  </a:schemeClr>
                </a:solidFill>
                <a:round/>
              </a:ln>
              <a:effectLst/>
            </c:spPr>
          </c:errBars>
          <c:cat>
            <c:strRef>
              <c:f>'resumen adipogénesis'!$N$5:$N$23</c:f>
              <c:strCache>
                <c:ptCount val="19"/>
                <c:pt idx="0">
                  <c:v>CONTROL -</c:v>
                </c:pt>
                <c:pt idx="1">
                  <c:v>CONTROL +</c:v>
                </c:pt>
                <c:pt idx="2">
                  <c:v>0,25 mg/mL TCA blanco HH</c:v>
                </c:pt>
                <c:pt idx="3">
                  <c:v>0,25 mg/mL HGcon</c:v>
                </c:pt>
                <c:pt idx="4">
                  <c:v>0,25 mg/mL HGenr</c:v>
                </c:pt>
                <c:pt idx="5">
                  <c:v>0,25 mg/mL HH</c:v>
                </c:pt>
                <c:pt idx="6">
                  <c:v>0,125 mg/mL TCA blanco HH</c:v>
                </c:pt>
                <c:pt idx="7">
                  <c:v>0,125 mg/mL HGcon</c:v>
                </c:pt>
                <c:pt idx="8">
                  <c:v>0,125 mg/mL HGenr</c:v>
                </c:pt>
                <c:pt idx="9">
                  <c:v>0,125 mg/mL HH</c:v>
                </c:pt>
                <c:pt idx="10">
                  <c:v>0,062 mg/mL TCA blanco HH</c:v>
                </c:pt>
                <c:pt idx="11">
                  <c:v>0,062 mg/mL HGcon</c:v>
                </c:pt>
                <c:pt idx="12">
                  <c:v>0,062 mg/mL HGenr</c:v>
                </c:pt>
                <c:pt idx="13">
                  <c:v>0,062 mg/mL HH</c:v>
                </c:pt>
                <c:pt idx="14">
                  <c:v>0,031 mg/mL TCA blanco HH</c:v>
                </c:pt>
                <c:pt idx="15">
                  <c:v>0,031 mg/mL HGcon</c:v>
                </c:pt>
                <c:pt idx="16">
                  <c:v>0,031 mg/mL HGenr</c:v>
                </c:pt>
                <c:pt idx="17">
                  <c:v>0,031 mg/mL HH</c:v>
                </c:pt>
                <c:pt idx="18">
                  <c:v>Blanco</c:v>
                </c:pt>
              </c:strCache>
            </c:strRef>
          </c:cat>
          <c:val>
            <c:numRef>
              <c:f>'resumen adipogénesis'!$O$5:$O$23</c:f>
              <c:numCache>
                <c:formatCode>General</c:formatCode>
                <c:ptCount val="19"/>
                <c:pt idx="0">
                  <c:v>100.09910437766803</c:v>
                </c:pt>
                <c:pt idx="1">
                  <c:v>99.370644221525879</c:v>
                </c:pt>
                <c:pt idx="2">
                  <c:v>99.683899140486986</c:v>
                </c:pt>
                <c:pt idx="3">
                  <c:v>102.00708047774212</c:v>
                </c:pt>
                <c:pt idx="4">
                  <c:v>101.86238391310737</c:v>
                </c:pt>
                <c:pt idx="5">
                  <c:v>105.65073238064156</c:v>
                </c:pt>
                <c:pt idx="6">
                  <c:v>109.15338420845973</c:v>
                </c:pt>
                <c:pt idx="7">
                  <c:v>109.7539934726769</c:v>
                </c:pt>
                <c:pt idx="8">
                  <c:v>107.05746593422204</c:v>
                </c:pt>
                <c:pt idx="9">
                  <c:v>110.37208526726799</c:v>
                </c:pt>
                <c:pt idx="10">
                  <c:v>107.21632905092893</c:v>
                </c:pt>
                <c:pt idx="11">
                  <c:v>110.54248425614605</c:v>
                </c:pt>
                <c:pt idx="12">
                  <c:v>112.38851138496283</c:v>
                </c:pt>
                <c:pt idx="13">
                  <c:v>112.5423162072514</c:v>
                </c:pt>
                <c:pt idx="14">
                  <c:v>107.00805250673345</c:v>
                </c:pt>
                <c:pt idx="15">
                  <c:v>101.57225812242153</c:v>
                </c:pt>
                <c:pt idx="16">
                  <c:v>106.82891367072274</c:v>
                </c:pt>
                <c:pt idx="17">
                  <c:v>110.31289407139646</c:v>
                </c:pt>
                <c:pt idx="18">
                  <c:v>84.854913754028715</c:v>
                </c:pt>
              </c:numCache>
            </c:numRef>
          </c:val>
          <c:extLst>
            <c:ext xmlns:c16="http://schemas.microsoft.com/office/drawing/2014/chart" uri="{C3380CC4-5D6E-409C-BE32-E72D297353CC}">
              <c16:uniqueId val="{00000000-A878-40A7-813D-7F87C42A9E06}"/>
            </c:ext>
          </c:extLst>
        </c:ser>
        <c:dLbls>
          <c:showLegendKey val="0"/>
          <c:showVal val="0"/>
          <c:showCatName val="0"/>
          <c:showSerName val="0"/>
          <c:showPercent val="0"/>
          <c:showBubbleSize val="0"/>
        </c:dLbls>
        <c:gapWidth val="219"/>
        <c:overlap val="-27"/>
        <c:axId val="1413706039"/>
        <c:axId val="689957624"/>
      </c:barChart>
      <c:catAx>
        <c:axId val="1413706039"/>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crossAx val="689957624"/>
        <c:crosses val="autoZero"/>
        <c:auto val="1"/>
        <c:lblAlgn val="ctr"/>
        <c:lblOffset val="100"/>
        <c:noMultiLvlLbl val="0"/>
      </c:catAx>
      <c:valAx>
        <c:axId val="689957624"/>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r>
                  <a:rPr lang="es-ES"/>
                  <a:t>Grasa acumulada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title>
        <c:numFmt formatCode="General"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crossAx val="141370603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Segoe UI" panose="020B0502040204020203" pitchFamily="34" charset="0"/>
          <a:cs typeface="Segoe UI" panose="020B0502040204020203" pitchFamily="34" charset="0"/>
        </a:defRPr>
      </a:pPr>
      <a:endParaRPr lang="es-E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Segoe UI" panose="020B0502040204020203" pitchFamily="34" charset="0"/>
                <a:ea typeface="+mn-ea"/>
                <a:cs typeface="Segoe UI" panose="020B0502040204020203" pitchFamily="34" charset="0"/>
              </a:defRPr>
            </a:pPr>
            <a:r>
              <a:rPr lang="es-ES"/>
              <a:t>Lipolisis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s-E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'Lect. NLG057-R2_Lipol_2ºensy'!$N$13:$N$31</c:f>
                <c:numCache>
                  <c:formatCode>General</c:formatCode>
                  <c:ptCount val="19"/>
                  <c:pt idx="0">
                    <c:v>12.44017517797549</c:v>
                  </c:pt>
                  <c:pt idx="1">
                    <c:v>13.568906951114885</c:v>
                  </c:pt>
                  <c:pt idx="2">
                    <c:v>9.3233109124117171</c:v>
                  </c:pt>
                  <c:pt idx="3">
                    <c:v>59.300724474032592</c:v>
                  </c:pt>
                  <c:pt idx="4">
                    <c:v>61.316059949395665</c:v>
                  </c:pt>
                  <c:pt idx="5">
                    <c:v>27.046973223721857</c:v>
                  </c:pt>
                  <c:pt idx="6">
                    <c:v>20.374478898862272</c:v>
                  </c:pt>
                  <c:pt idx="7">
                    <c:v>78.094527190493565</c:v>
                  </c:pt>
                  <c:pt idx="8">
                    <c:v>28.879218136739755</c:v>
                  </c:pt>
                  <c:pt idx="9">
                    <c:v>26.759993433843398</c:v>
                  </c:pt>
                  <c:pt idx="10">
                    <c:v>25.440465789492986</c:v>
                  </c:pt>
                  <c:pt idx="11">
                    <c:v>21.563861240912118</c:v>
                  </c:pt>
                  <c:pt idx="12">
                    <c:v>50.937564411584574</c:v>
                  </c:pt>
                  <c:pt idx="13">
                    <c:v>10.773862886238549</c:v>
                  </c:pt>
                  <c:pt idx="14">
                    <c:v>13.998755983231176</c:v>
                  </c:pt>
                  <c:pt idx="15">
                    <c:v>16.436750563728882</c:v>
                  </c:pt>
                  <c:pt idx="16">
                    <c:v>30.789385191826497</c:v>
                  </c:pt>
                  <c:pt idx="17">
                    <c:v>32.080466662084611</c:v>
                  </c:pt>
                  <c:pt idx="18">
                    <c:v>15.355066503780971</c:v>
                  </c:pt>
                </c:numCache>
              </c:numRef>
            </c:plus>
            <c:minus>
              <c:numRef>
                <c:f>'Lect. NLG057-R2_Lipol_2ºensy'!$N$13:$N$31</c:f>
                <c:numCache>
                  <c:formatCode>General</c:formatCode>
                  <c:ptCount val="19"/>
                  <c:pt idx="0">
                    <c:v>12.44017517797549</c:v>
                  </c:pt>
                  <c:pt idx="1">
                    <c:v>13.568906951114885</c:v>
                  </c:pt>
                  <c:pt idx="2">
                    <c:v>9.3233109124117171</c:v>
                  </c:pt>
                  <c:pt idx="3">
                    <c:v>59.300724474032592</c:v>
                  </c:pt>
                  <c:pt idx="4">
                    <c:v>61.316059949395665</c:v>
                  </c:pt>
                  <c:pt idx="5">
                    <c:v>27.046973223721857</c:v>
                  </c:pt>
                  <c:pt idx="6">
                    <c:v>20.374478898862272</c:v>
                  </c:pt>
                  <c:pt idx="7">
                    <c:v>78.094527190493565</c:v>
                  </c:pt>
                  <c:pt idx="8">
                    <c:v>28.879218136739755</c:v>
                  </c:pt>
                  <c:pt idx="9">
                    <c:v>26.759993433843398</c:v>
                  </c:pt>
                  <c:pt idx="10">
                    <c:v>25.440465789492986</c:v>
                  </c:pt>
                  <c:pt idx="11">
                    <c:v>21.563861240912118</c:v>
                  </c:pt>
                  <c:pt idx="12">
                    <c:v>50.937564411584574</c:v>
                  </c:pt>
                  <c:pt idx="13">
                    <c:v>10.773862886238549</c:v>
                  </c:pt>
                  <c:pt idx="14">
                    <c:v>13.998755983231176</c:v>
                  </c:pt>
                  <c:pt idx="15">
                    <c:v>16.436750563728882</c:v>
                  </c:pt>
                  <c:pt idx="16">
                    <c:v>30.789385191826497</c:v>
                  </c:pt>
                  <c:pt idx="17">
                    <c:v>32.080466662084611</c:v>
                  </c:pt>
                  <c:pt idx="18">
                    <c:v>15.355066503780971</c:v>
                  </c:pt>
                </c:numCache>
              </c:numRef>
            </c:minus>
            <c:spPr>
              <a:noFill/>
              <a:ln w="9525" cap="flat" cmpd="sng" algn="ctr">
                <a:solidFill>
                  <a:schemeClr val="tx1">
                    <a:lumMod val="65000"/>
                    <a:lumOff val="35000"/>
                  </a:schemeClr>
                </a:solidFill>
                <a:round/>
              </a:ln>
              <a:effectLst/>
            </c:spPr>
          </c:errBars>
          <c:cat>
            <c:strRef>
              <c:f>'Lect. NLG057-R2_Lipol_2ºensy'!$A$13:$A$31</c:f>
              <c:strCache>
                <c:ptCount val="19"/>
                <c:pt idx="0">
                  <c:v>CONTROL -</c:v>
                </c:pt>
                <c:pt idx="1">
                  <c:v>CONTROL +</c:v>
                </c:pt>
                <c:pt idx="2">
                  <c:v>0,25 mg/mL TCA blanco HH</c:v>
                </c:pt>
                <c:pt idx="3">
                  <c:v>0,25 mg/mL HGcon</c:v>
                </c:pt>
                <c:pt idx="4">
                  <c:v>0,25 mg/mL HGenr</c:v>
                </c:pt>
                <c:pt idx="5">
                  <c:v>0,25 mg/mL HH</c:v>
                </c:pt>
                <c:pt idx="6">
                  <c:v>0,125 mg/mL TCA blanco HH</c:v>
                </c:pt>
                <c:pt idx="7">
                  <c:v>0,125 mg/mL HGcon</c:v>
                </c:pt>
                <c:pt idx="8">
                  <c:v>0,125 mg/mL HGenr</c:v>
                </c:pt>
                <c:pt idx="9">
                  <c:v>0,125 mg/mL HH</c:v>
                </c:pt>
                <c:pt idx="10">
                  <c:v>0,062 mg/mL TCA blanco HH</c:v>
                </c:pt>
                <c:pt idx="11">
                  <c:v>0,062 mg/mL HGcon</c:v>
                </c:pt>
                <c:pt idx="12">
                  <c:v>0,062 mg/mL HGenr</c:v>
                </c:pt>
                <c:pt idx="13">
                  <c:v>0,062 mg/mL HH</c:v>
                </c:pt>
                <c:pt idx="14">
                  <c:v>0,031 mg/mL HGcon</c:v>
                </c:pt>
                <c:pt idx="15">
                  <c:v>0,031 mg/mL HGenr</c:v>
                </c:pt>
                <c:pt idx="16">
                  <c:v>0,031 mg/mL HH</c:v>
                </c:pt>
                <c:pt idx="17">
                  <c:v>0,031 mg/mL TCA blanco HH</c:v>
                </c:pt>
                <c:pt idx="18">
                  <c:v>blanco</c:v>
                </c:pt>
              </c:strCache>
            </c:strRef>
          </c:cat>
          <c:val>
            <c:numRef>
              <c:f>'Lect. NLG057-R2_Lipol_2ºensy'!$L$13:$L$31</c:f>
              <c:numCache>
                <c:formatCode>0</c:formatCode>
                <c:ptCount val="19"/>
                <c:pt idx="0">
                  <c:v>100</c:v>
                </c:pt>
                <c:pt idx="1">
                  <c:v>126.174873967894</c:v>
                </c:pt>
                <c:pt idx="2">
                  <c:v>605.7982116545968</c:v>
                </c:pt>
                <c:pt idx="3">
                  <c:v>797.75199216867532</c:v>
                </c:pt>
                <c:pt idx="4">
                  <c:v>645.74153509980579</c:v>
                </c:pt>
                <c:pt idx="5">
                  <c:v>830.10184988472429</c:v>
                </c:pt>
                <c:pt idx="6">
                  <c:v>367.40855335439193</c:v>
                </c:pt>
                <c:pt idx="7">
                  <c:v>523.31454302781196</c:v>
                </c:pt>
                <c:pt idx="8">
                  <c:v>352.68739209879021</c:v>
                </c:pt>
                <c:pt idx="9">
                  <c:v>432.37643950926719</c:v>
                </c:pt>
                <c:pt idx="10">
                  <c:v>249.27229284683042</c:v>
                </c:pt>
                <c:pt idx="11">
                  <c:v>291.89732351980962</c:v>
                </c:pt>
                <c:pt idx="12">
                  <c:v>306.15271457269336</c:v>
                </c:pt>
                <c:pt idx="13">
                  <c:v>217.00712062218454</c:v>
                </c:pt>
                <c:pt idx="14">
                  <c:v>197.68471433367185</c:v>
                </c:pt>
                <c:pt idx="15">
                  <c:v>201.22739072404192</c:v>
                </c:pt>
                <c:pt idx="16">
                  <c:v>210.45810928699836</c:v>
                </c:pt>
                <c:pt idx="17">
                  <c:v>172.26495266412363</c:v>
                </c:pt>
                <c:pt idx="18">
                  <c:v>37.064565638803217</c:v>
                </c:pt>
              </c:numCache>
            </c:numRef>
          </c:val>
          <c:extLst>
            <c:ext xmlns:c16="http://schemas.microsoft.com/office/drawing/2014/chart" uri="{C3380CC4-5D6E-409C-BE32-E72D297353CC}">
              <c16:uniqueId val="{00000000-AD2F-4961-ACE8-F5D8D34D930F}"/>
            </c:ext>
          </c:extLst>
        </c:ser>
        <c:dLbls>
          <c:showLegendKey val="0"/>
          <c:showVal val="0"/>
          <c:showCatName val="0"/>
          <c:showSerName val="0"/>
          <c:showPercent val="0"/>
          <c:showBubbleSize val="0"/>
        </c:dLbls>
        <c:gapWidth val="219"/>
        <c:overlap val="-27"/>
        <c:axId val="1271855679"/>
        <c:axId val="1271842367"/>
      </c:barChart>
      <c:catAx>
        <c:axId val="1271855679"/>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crossAx val="1271842367"/>
        <c:crosses val="autoZero"/>
        <c:auto val="1"/>
        <c:lblAlgn val="ctr"/>
        <c:lblOffset val="100"/>
        <c:noMultiLvlLbl val="0"/>
      </c:catAx>
      <c:valAx>
        <c:axId val="1271842367"/>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r>
                  <a:rPr lang="en-US" dirty="0" err="1"/>
                  <a:t>Glicerol</a:t>
                </a:r>
                <a:endParaRPr lang="en-US" dirty="0"/>
              </a:p>
              <a:p>
                <a:pPr>
                  <a:defRPr/>
                </a:pPr>
                <a:r>
                  <a:rPr lang="en-US" dirty="0"/>
                  <a:t>(% </a:t>
                </a:r>
                <a:r>
                  <a:rPr lang="en-US" dirty="0" err="1"/>
                  <a:t>liberado</a:t>
                </a:r>
                <a:r>
                  <a:rPr lang="en-US" dirty="0"/>
                  <a:t> respect al control)</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title>
        <c:numFmt formatCode="0"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crossAx val="1271855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latin typeface="Segoe UI" panose="020B0502040204020203" pitchFamily="34" charset="0"/>
          <a:cs typeface="Segoe UI" panose="020B0502040204020203" pitchFamily="34" charset="0"/>
        </a:defRPr>
      </a:pPr>
      <a:endParaRPr lang="es-E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8C9C8"/>
              </a:solidFill>
              <a:ln>
                <a:noFill/>
              </a:ln>
              <a:effectLst/>
            </c:spPr>
            <c:extLst>
              <c:ext xmlns:c16="http://schemas.microsoft.com/office/drawing/2014/chart" uri="{C3380CC4-5D6E-409C-BE32-E72D297353CC}">
                <c16:uniqueId val="{00000001-18C4-43AE-B5ED-1FE7F4FE28A3}"/>
              </c:ext>
            </c:extLst>
          </c:dPt>
          <c:dPt>
            <c:idx val="1"/>
            <c:invertIfNegative val="0"/>
            <c:bubble3D val="0"/>
            <c:spPr>
              <a:solidFill>
                <a:srgbClr val="C8C9C8"/>
              </a:solidFill>
              <a:ln>
                <a:noFill/>
              </a:ln>
              <a:effectLst/>
            </c:spPr>
            <c:extLst>
              <c:ext xmlns:c16="http://schemas.microsoft.com/office/drawing/2014/chart" uri="{C3380CC4-5D6E-409C-BE32-E72D297353CC}">
                <c16:uniqueId val="{00000003-18C4-43AE-B5ED-1FE7F4FE28A3}"/>
              </c:ext>
            </c:extLst>
          </c:dPt>
          <c:dPt>
            <c:idx val="2"/>
            <c:invertIfNegative val="0"/>
            <c:bubble3D val="0"/>
            <c:spPr>
              <a:solidFill>
                <a:srgbClr val="80AC35"/>
              </a:solidFill>
              <a:ln>
                <a:noFill/>
              </a:ln>
              <a:effectLst/>
            </c:spPr>
            <c:extLst>
              <c:ext xmlns:c16="http://schemas.microsoft.com/office/drawing/2014/chart" uri="{C3380CC4-5D6E-409C-BE32-E72D297353CC}">
                <c16:uniqueId val="{00000005-18C4-43AE-B5ED-1FE7F4FE28A3}"/>
              </c:ext>
            </c:extLst>
          </c:dPt>
          <c:dPt>
            <c:idx val="3"/>
            <c:invertIfNegative val="0"/>
            <c:bubble3D val="0"/>
            <c:spPr>
              <a:solidFill>
                <a:srgbClr val="80AC35"/>
              </a:solidFill>
              <a:ln>
                <a:noFill/>
              </a:ln>
              <a:effectLst/>
            </c:spPr>
            <c:extLst>
              <c:ext xmlns:c16="http://schemas.microsoft.com/office/drawing/2014/chart" uri="{C3380CC4-5D6E-409C-BE32-E72D297353CC}">
                <c16:uniqueId val="{00000007-18C4-43AE-B5ED-1FE7F4FE28A3}"/>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RESULTADOS_expresados_fn_HARINA!$D$23:$D$26</c:f>
                <c:numCache>
                  <c:formatCode>General</c:formatCode>
                  <c:ptCount val="4"/>
                  <c:pt idx="0">
                    <c:v>5.8755256522456514E-2</c:v>
                  </c:pt>
                  <c:pt idx="1">
                    <c:v>0.38191361664529894</c:v>
                  </c:pt>
                  <c:pt idx="2">
                    <c:v>7.390093435112792E-2</c:v>
                  </c:pt>
                  <c:pt idx="3">
                    <c:v>0.17774233526359107</c:v>
                  </c:pt>
                </c:numCache>
              </c:numRef>
            </c:plus>
            <c:minus>
              <c:numRef>
                <c:f>RESULTADOS_expresados_fn_HARINA!$D$23:$D$26</c:f>
                <c:numCache>
                  <c:formatCode>General</c:formatCode>
                  <c:ptCount val="4"/>
                  <c:pt idx="0">
                    <c:v>5.8755256522456514E-2</c:v>
                  </c:pt>
                  <c:pt idx="1">
                    <c:v>0.38191361664529894</c:v>
                  </c:pt>
                  <c:pt idx="2">
                    <c:v>7.390093435112792E-2</c:v>
                  </c:pt>
                  <c:pt idx="3">
                    <c:v>0.17774233526359107</c:v>
                  </c:pt>
                </c:numCache>
              </c:numRef>
            </c:minus>
            <c:spPr>
              <a:noFill/>
              <a:ln w="9525" cap="flat" cmpd="sng" algn="ctr">
                <a:solidFill>
                  <a:schemeClr val="tx1">
                    <a:lumMod val="65000"/>
                    <a:lumOff val="35000"/>
                  </a:schemeClr>
                </a:solidFill>
                <a:round/>
              </a:ln>
              <a:effectLst/>
            </c:spPr>
          </c:errBars>
          <c:cat>
            <c:multiLvlStrRef>
              <c:f>RESULTADOS_expresados_fn_HARINA!$A$23:$B$26</c:f>
              <c:multiLvlStrCache>
                <c:ptCount val="4"/>
                <c:lvl>
                  <c:pt idx="0">
                    <c:v>Sin digerir</c:v>
                  </c:pt>
                  <c:pt idx="1">
                    <c:v>Tras DIGESTIÓN in vitro</c:v>
                  </c:pt>
                  <c:pt idx="2">
                    <c:v>Sin digerir</c:v>
                  </c:pt>
                  <c:pt idx="3">
                    <c:v>Tras DIGESTIÓN in vitro</c:v>
                  </c:pt>
                </c:lvl>
                <c:lvl>
                  <c:pt idx="0">
                    <c:v>Harina de grillo - pienso CONVENCIONAL</c:v>
                  </c:pt>
                  <c:pt idx="2">
                    <c:v>Harina de grillo - pienso SUPLEMENTADO</c:v>
                  </c:pt>
                </c:lvl>
              </c:multiLvlStrCache>
            </c:multiLvlStrRef>
          </c:cat>
          <c:val>
            <c:numRef>
              <c:f>RESULTADOS_expresados_fn_HARINA!$C$23:$C$26</c:f>
              <c:numCache>
                <c:formatCode>0.00</c:formatCode>
                <c:ptCount val="4"/>
                <c:pt idx="0">
                  <c:v>0.73519241575385941</c:v>
                </c:pt>
                <c:pt idx="1">
                  <c:v>5.6654871115563443</c:v>
                </c:pt>
                <c:pt idx="2">
                  <c:v>1.2598552277477408</c:v>
                </c:pt>
                <c:pt idx="3">
                  <c:v>4.970448416551327</c:v>
                </c:pt>
              </c:numCache>
            </c:numRef>
          </c:val>
          <c:extLst>
            <c:ext xmlns:c16="http://schemas.microsoft.com/office/drawing/2014/chart" uri="{C3380CC4-5D6E-409C-BE32-E72D297353CC}">
              <c16:uniqueId val="{00000008-18C4-43AE-B5ED-1FE7F4FE28A3}"/>
            </c:ext>
          </c:extLst>
        </c:ser>
        <c:dLbls>
          <c:showLegendKey val="0"/>
          <c:showVal val="0"/>
          <c:showCatName val="0"/>
          <c:showSerName val="0"/>
          <c:showPercent val="0"/>
          <c:showBubbleSize val="0"/>
        </c:dLbls>
        <c:gapWidth val="219"/>
        <c:overlap val="-27"/>
        <c:axId val="854861279"/>
        <c:axId val="854865023"/>
      </c:barChart>
      <c:catAx>
        <c:axId val="8548612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crossAx val="854865023"/>
        <c:crosses val="autoZero"/>
        <c:auto val="1"/>
        <c:lblAlgn val="ctr"/>
        <c:lblOffset val="100"/>
        <c:noMultiLvlLbl val="0"/>
      </c:catAx>
      <c:valAx>
        <c:axId val="854865023"/>
        <c:scaling>
          <c:orientation val="minMax"/>
          <c:max val="6.5"/>
          <c:min val="0"/>
        </c:scaling>
        <c:delete val="0"/>
        <c:axPos val="l"/>
        <c:title>
          <c:tx>
            <c:rich>
              <a:bodyPr rot="-5400000" spcFirstLastPara="1" vertOverflow="ellipsis" vert="horz" wrap="square" anchor="ctr" anchorCtr="1"/>
              <a:lstStyle/>
              <a:p>
                <a:pPr algn="ctr" rtl="0">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s-ES" dirty="0"/>
                  <a:t>AOX </a:t>
                </a:r>
                <a:r>
                  <a:rPr lang="es-ES" i="1" dirty="0"/>
                  <a:t>in vitro</a:t>
                </a:r>
                <a:r>
                  <a:rPr lang="es-ES" dirty="0"/>
                  <a:t> (</a:t>
                </a:r>
                <a:r>
                  <a:rPr lang="es-ES" dirty="0" err="1"/>
                  <a:t>meq</a:t>
                </a:r>
                <a:r>
                  <a:rPr lang="es-ES" dirty="0"/>
                  <a:t> </a:t>
                </a:r>
                <a:r>
                  <a:rPr lang="es-ES" dirty="0" err="1"/>
                  <a:t>Trolox</a:t>
                </a:r>
                <a:r>
                  <a:rPr lang="es-ES" dirty="0"/>
                  <a:t>/g harina)</a:t>
                </a:r>
              </a:p>
              <a:p>
                <a:pPr algn="ctr" rtl="0">
                  <a:defRPr/>
                </a:pPr>
                <a:endParaRPr lang="es-ES" dirty="0"/>
              </a:p>
            </c:rich>
          </c:tx>
          <c:overlay val="0"/>
          <c:spPr>
            <a:noFill/>
            <a:ln>
              <a:noFill/>
            </a:ln>
            <a:effectLst/>
          </c:spPr>
          <c:txPr>
            <a:bodyPr rot="-5400000" spcFirstLastPara="1" vertOverflow="ellipsis" vert="horz" wrap="square" anchor="ctr" anchorCtr="1"/>
            <a:lstStyle/>
            <a:p>
              <a:pPr algn="ctr" rtl="0">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crossAx val="854861279"/>
        <c:crosses val="autoZero"/>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8C9C8"/>
              </a:solidFill>
              <a:ln>
                <a:noFill/>
              </a:ln>
              <a:effectLst/>
            </c:spPr>
            <c:extLst>
              <c:ext xmlns:c16="http://schemas.microsoft.com/office/drawing/2014/chart" uri="{C3380CC4-5D6E-409C-BE32-E72D297353CC}">
                <c16:uniqueId val="{00000001-18C4-43AE-B5ED-1FE7F4FE28A3}"/>
              </c:ext>
            </c:extLst>
          </c:dPt>
          <c:dPt>
            <c:idx val="1"/>
            <c:invertIfNegative val="0"/>
            <c:bubble3D val="0"/>
            <c:spPr>
              <a:solidFill>
                <a:srgbClr val="C8C9C8"/>
              </a:solidFill>
              <a:ln>
                <a:noFill/>
              </a:ln>
              <a:effectLst/>
            </c:spPr>
            <c:extLst>
              <c:ext xmlns:c16="http://schemas.microsoft.com/office/drawing/2014/chart" uri="{C3380CC4-5D6E-409C-BE32-E72D297353CC}">
                <c16:uniqueId val="{00000003-18C4-43AE-B5ED-1FE7F4FE28A3}"/>
              </c:ext>
            </c:extLst>
          </c:dPt>
          <c:dPt>
            <c:idx val="2"/>
            <c:invertIfNegative val="0"/>
            <c:bubble3D val="0"/>
            <c:spPr>
              <a:solidFill>
                <a:srgbClr val="80AC35"/>
              </a:solidFill>
              <a:ln>
                <a:noFill/>
              </a:ln>
              <a:effectLst/>
            </c:spPr>
            <c:extLst>
              <c:ext xmlns:c16="http://schemas.microsoft.com/office/drawing/2014/chart" uri="{C3380CC4-5D6E-409C-BE32-E72D297353CC}">
                <c16:uniqueId val="{00000005-18C4-43AE-B5ED-1FE7F4FE28A3}"/>
              </c:ext>
            </c:extLst>
          </c:dPt>
          <c:dPt>
            <c:idx val="3"/>
            <c:invertIfNegative val="0"/>
            <c:bubble3D val="0"/>
            <c:spPr>
              <a:solidFill>
                <a:srgbClr val="80AC35"/>
              </a:solidFill>
              <a:ln>
                <a:noFill/>
              </a:ln>
              <a:effectLst/>
            </c:spPr>
            <c:extLst>
              <c:ext xmlns:c16="http://schemas.microsoft.com/office/drawing/2014/chart" uri="{C3380CC4-5D6E-409C-BE32-E72D297353CC}">
                <c16:uniqueId val="{00000007-18C4-43AE-B5ED-1FE7F4FE28A3}"/>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RESULTADOS_expresados_fn_HARINA!$D$23:$D$26</c:f>
                <c:numCache>
                  <c:formatCode>General</c:formatCode>
                  <c:ptCount val="4"/>
                  <c:pt idx="0">
                    <c:v>5.8755256522456514E-2</c:v>
                  </c:pt>
                  <c:pt idx="1">
                    <c:v>0.38191361664529894</c:v>
                  </c:pt>
                  <c:pt idx="2">
                    <c:v>7.390093435112792E-2</c:v>
                  </c:pt>
                  <c:pt idx="3">
                    <c:v>0.17774233526359107</c:v>
                  </c:pt>
                </c:numCache>
              </c:numRef>
            </c:plus>
            <c:minus>
              <c:numRef>
                <c:f>RESULTADOS_expresados_fn_HARINA!$D$23:$D$26</c:f>
                <c:numCache>
                  <c:formatCode>General</c:formatCode>
                  <c:ptCount val="4"/>
                  <c:pt idx="0">
                    <c:v>5.8755256522456514E-2</c:v>
                  </c:pt>
                  <c:pt idx="1">
                    <c:v>0.38191361664529894</c:v>
                  </c:pt>
                  <c:pt idx="2">
                    <c:v>7.390093435112792E-2</c:v>
                  </c:pt>
                  <c:pt idx="3">
                    <c:v>0.17774233526359107</c:v>
                  </c:pt>
                </c:numCache>
              </c:numRef>
            </c:minus>
            <c:spPr>
              <a:noFill/>
              <a:ln w="9525" cap="flat" cmpd="sng" algn="ctr">
                <a:solidFill>
                  <a:schemeClr val="tx1">
                    <a:lumMod val="65000"/>
                    <a:lumOff val="35000"/>
                  </a:schemeClr>
                </a:solidFill>
                <a:round/>
              </a:ln>
              <a:effectLst/>
            </c:spPr>
          </c:errBars>
          <c:cat>
            <c:multiLvlStrRef>
              <c:f>RESULTADOS_expresados_fn_HARINA!$A$23:$B$26</c:f>
              <c:multiLvlStrCache>
                <c:ptCount val="4"/>
                <c:lvl>
                  <c:pt idx="0">
                    <c:v>Sin digerir</c:v>
                  </c:pt>
                  <c:pt idx="1">
                    <c:v>Tras DIGESTIÓN in vitro</c:v>
                  </c:pt>
                  <c:pt idx="2">
                    <c:v>Sin digerir</c:v>
                  </c:pt>
                  <c:pt idx="3">
                    <c:v>Tras DIGESTIÓN in vitro</c:v>
                  </c:pt>
                </c:lvl>
                <c:lvl>
                  <c:pt idx="0">
                    <c:v>Harina de grillo - pienso CONVENCIONAL</c:v>
                  </c:pt>
                  <c:pt idx="2">
                    <c:v>Harina de grillo - pienso SUPLEMENTADO</c:v>
                  </c:pt>
                </c:lvl>
              </c:multiLvlStrCache>
            </c:multiLvlStrRef>
          </c:cat>
          <c:val>
            <c:numRef>
              <c:f>RESULTADOS_expresados_fn_HARINA!$C$23:$C$26</c:f>
              <c:numCache>
                <c:formatCode>0.00</c:formatCode>
                <c:ptCount val="4"/>
                <c:pt idx="0">
                  <c:v>0.73519241575385941</c:v>
                </c:pt>
                <c:pt idx="1">
                  <c:v>5.6654871115563443</c:v>
                </c:pt>
                <c:pt idx="2">
                  <c:v>1.2598552277477408</c:v>
                </c:pt>
                <c:pt idx="3">
                  <c:v>4.970448416551327</c:v>
                </c:pt>
              </c:numCache>
            </c:numRef>
          </c:val>
          <c:extLst>
            <c:ext xmlns:c16="http://schemas.microsoft.com/office/drawing/2014/chart" uri="{C3380CC4-5D6E-409C-BE32-E72D297353CC}">
              <c16:uniqueId val="{00000008-18C4-43AE-B5ED-1FE7F4FE28A3}"/>
            </c:ext>
          </c:extLst>
        </c:ser>
        <c:dLbls>
          <c:showLegendKey val="0"/>
          <c:showVal val="0"/>
          <c:showCatName val="0"/>
          <c:showSerName val="0"/>
          <c:showPercent val="0"/>
          <c:showBubbleSize val="0"/>
        </c:dLbls>
        <c:gapWidth val="219"/>
        <c:overlap val="-27"/>
        <c:axId val="854861279"/>
        <c:axId val="854865023"/>
      </c:barChart>
      <c:catAx>
        <c:axId val="8548612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crossAx val="854865023"/>
        <c:crosses val="autoZero"/>
        <c:auto val="1"/>
        <c:lblAlgn val="ctr"/>
        <c:lblOffset val="100"/>
        <c:noMultiLvlLbl val="0"/>
      </c:catAx>
      <c:valAx>
        <c:axId val="854865023"/>
        <c:scaling>
          <c:orientation val="minMax"/>
          <c:max val="6.5"/>
          <c:min val="0"/>
        </c:scaling>
        <c:delete val="0"/>
        <c:axPos val="l"/>
        <c:title>
          <c:tx>
            <c:rich>
              <a:bodyPr rot="-5400000" spcFirstLastPara="1" vertOverflow="ellipsis" vert="horz" wrap="square" anchor="ctr" anchorCtr="1"/>
              <a:lstStyle/>
              <a:p>
                <a:pPr algn="ctr" rtl="0">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s-ES" dirty="0"/>
                  <a:t>AOX </a:t>
                </a:r>
                <a:r>
                  <a:rPr lang="es-ES" i="1" dirty="0"/>
                  <a:t>in vitro</a:t>
                </a:r>
                <a:r>
                  <a:rPr lang="es-ES" dirty="0"/>
                  <a:t> (</a:t>
                </a:r>
                <a:r>
                  <a:rPr lang="es-ES" dirty="0" err="1"/>
                  <a:t>meq</a:t>
                </a:r>
                <a:r>
                  <a:rPr lang="es-ES" dirty="0"/>
                  <a:t> </a:t>
                </a:r>
                <a:r>
                  <a:rPr lang="es-ES" dirty="0" err="1"/>
                  <a:t>Trolox</a:t>
                </a:r>
                <a:r>
                  <a:rPr lang="es-ES" dirty="0"/>
                  <a:t>/g harina)</a:t>
                </a:r>
              </a:p>
              <a:p>
                <a:pPr algn="ctr" rtl="0">
                  <a:defRPr/>
                </a:pPr>
                <a:endParaRPr lang="es-ES" dirty="0"/>
              </a:p>
            </c:rich>
          </c:tx>
          <c:layout>
            <c:manualLayout>
              <c:xMode val="edge"/>
              <c:yMode val="edge"/>
              <c:x val="2.0241119987388784E-2"/>
              <c:y val="3.7110685205432495E-2"/>
            </c:manualLayout>
          </c:layout>
          <c:overlay val="0"/>
          <c:spPr>
            <a:noFill/>
            <a:ln>
              <a:noFill/>
            </a:ln>
            <a:effectLst/>
          </c:spPr>
          <c:txPr>
            <a:bodyPr rot="-5400000" spcFirstLastPara="1" vertOverflow="ellipsis" vert="horz" wrap="square" anchor="ctr" anchorCtr="1"/>
            <a:lstStyle/>
            <a:p>
              <a:pPr algn="ctr" rtl="0">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crossAx val="854861279"/>
        <c:crosses val="autoZero"/>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8C9C8"/>
              </a:solidFill>
              <a:ln>
                <a:noFill/>
              </a:ln>
              <a:effectLst/>
            </c:spPr>
            <c:extLst>
              <c:ext xmlns:c16="http://schemas.microsoft.com/office/drawing/2014/chart" uri="{C3380CC4-5D6E-409C-BE32-E72D297353CC}">
                <c16:uniqueId val="{00000001-18C4-43AE-B5ED-1FE7F4FE28A3}"/>
              </c:ext>
            </c:extLst>
          </c:dPt>
          <c:dPt>
            <c:idx val="1"/>
            <c:invertIfNegative val="0"/>
            <c:bubble3D val="0"/>
            <c:spPr>
              <a:solidFill>
                <a:srgbClr val="C8C9C8"/>
              </a:solidFill>
              <a:ln>
                <a:noFill/>
              </a:ln>
              <a:effectLst/>
            </c:spPr>
            <c:extLst>
              <c:ext xmlns:c16="http://schemas.microsoft.com/office/drawing/2014/chart" uri="{C3380CC4-5D6E-409C-BE32-E72D297353CC}">
                <c16:uniqueId val="{00000003-18C4-43AE-B5ED-1FE7F4FE28A3}"/>
              </c:ext>
            </c:extLst>
          </c:dPt>
          <c:dPt>
            <c:idx val="2"/>
            <c:invertIfNegative val="0"/>
            <c:bubble3D val="0"/>
            <c:spPr>
              <a:solidFill>
                <a:srgbClr val="80AC35"/>
              </a:solidFill>
              <a:ln>
                <a:noFill/>
              </a:ln>
              <a:effectLst/>
            </c:spPr>
            <c:extLst>
              <c:ext xmlns:c16="http://schemas.microsoft.com/office/drawing/2014/chart" uri="{C3380CC4-5D6E-409C-BE32-E72D297353CC}">
                <c16:uniqueId val="{00000005-18C4-43AE-B5ED-1FE7F4FE28A3}"/>
              </c:ext>
            </c:extLst>
          </c:dPt>
          <c:dPt>
            <c:idx val="3"/>
            <c:invertIfNegative val="0"/>
            <c:bubble3D val="0"/>
            <c:spPr>
              <a:solidFill>
                <a:srgbClr val="80AC35"/>
              </a:solidFill>
              <a:ln>
                <a:noFill/>
              </a:ln>
              <a:effectLst/>
            </c:spPr>
            <c:extLst>
              <c:ext xmlns:c16="http://schemas.microsoft.com/office/drawing/2014/chart" uri="{C3380CC4-5D6E-409C-BE32-E72D297353CC}">
                <c16:uniqueId val="{00000007-18C4-43AE-B5ED-1FE7F4FE28A3}"/>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RESULTADOS_expresados_fn_HARINA!$D$23:$D$26</c:f>
                <c:numCache>
                  <c:formatCode>General</c:formatCode>
                  <c:ptCount val="4"/>
                  <c:pt idx="0">
                    <c:v>5.8755256522456514E-2</c:v>
                  </c:pt>
                  <c:pt idx="1">
                    <c:v>0.38191361664529894</c:v>
                  </c:pt>
                  <c:pt idx="2">
                    <c:v>7.390093435112792E-2</c:v>
                  </c:pt>
                  <c:pt idx="3">
                    <c:v>0.17774233526359107</c:v>
                  </c:pt>
                </c:numCache>
              </c:numRef>
            </c:plus>
            <c:minus>
              <c:numRef>
                <c:f>RESULTADOS_expresados_fn_HARINA!$D$23:$D$26</c:f>
                <c:numCache>
                  <c:formatCode>General</c:formatCode>
                  <c:ptCount val="4"/>
                  <c:pt idx="0">
                    <c:v>5.8755256522456514E-2</c:v>
                  </c:pt>
                  <c:pt idx="1">
                    <c:v>0.38191361664529894</c:v>
                  </c:pt>
                  <c:pt idx="2">
                    <c:v>7.390093435112792E-2</c:v>
                  </c:pt>
                  <c:pt idx="3">
                    <c:v>0.17774233526359107</c:v>
                  </c:pt>
                </c:numCache>
              </c:numRef>
            </c:minus>
            <c:spPr>
              <a:noFill/>
              <a:ln w="9525" cap="flat" cmpd="sng" algn="ctr">
                <a:solidFill>
                  <a:schemeClr val="tx1">
                    <a:lumMod val="65000"/>
                    <a:lumOff val="35000"/>
                  </a:schemeClr>
                </a:solidFill>
                <a:round/>
              </a:ln>
              <a:effectLst/>
            </c:spPr>
          </c:errBars>
          <c:cat>
            <c:multiLvlStrRef>
              <c:f>RESULTADOS_expresados_fn_HARINA!$A$23:$B$26</c:f>
              <c:multiLvlStrCache>
                <c:ptCount val="4"/>
                <c:lvl>
                  <c:pt idx="0">
                    <c:v>Sin digerir</c:v>
                  </c:pt>
                  <c:pt idx="1">
                    <c:v>Tras DIGESTIÓN in vitro</c:v>
                  </c:pt>
                  <c:pt idx="2">
                    <c:v>Sin digerir</c:v>
                  </c:pt>
                  <c:pt idx="3">
                    <c:v>Tras DIGESTIÓN in vitro</c:v>
                  </c:pt>
                </c:lvl>
                <c:lvl>
                  <c:pt idx="0">
                    <c:v>Harina de grillo - pienso CONVENCIONAL</c:v>
                  </c:pt>
                  <c:pt idx="2">
                    <c:v>Harina de grillo - pienso SUPLEMENTADO</c:v>
                  </c:pt>
                </c:lvl>
              </c:multiLvlStrCache>
            </c:multiLvlStrRef>
          </c:cat>
          <c:val>
            <c:numRef>
              <c:f>RESULTADOS_expresados_fn_HARINA!$C$23:$C$26</c:f>
              <c:numCache>
                <c:formatCode>0.00</c:formatCode>
                <c:ptCount val="4"/>
                <c:pt idx="0">
                  <c:v>0.73519241575385941</c:v>
                </c:pt>
                <c:pt idx="1">
                  <c:v>5.6654871115563443</c:v>
                </c:pt>
                <c:pt idx="2">
                  <c:v>1.2598552277477408</c:v>
                </c:pt>
                <c:pt idx="3">
                  <c:v>4.970448416551327</c:v>
                </c:pt>
              </c:numCache>
            </c:numRef>
          </c:val>
          <c:extLst>
            <c:ext xmlns:c16="http://schemas.microsoft.com/office/drawing/2014/chart" uri="{C3380CC4-5D6E-409C-BE32-E72D297353CC}">
              <c16:uniqueId val="{00000008-18C4-43AE-B5ED-1FE7F4FE28A3}"/>
            </c:ext>
          </c:extLst>
        </c:ser>
        <c:dLbls>
          <c:showLegendKey val="0"/>
          <c:showVal val="0"/>
          <c:showCatName val="0"/>
          <c:showSerName val="0"/>
          <c:showPercent val="0"/>
          <c:showBubbleSize val="0"/>
        </c:dLbls>
        <c:gapWidth val="219"/>
        <c:overlap val="-27"/>
        <c:axId val="854861279"/>
        <c:axId val="854865023"/>
      </c:barChart>
      <c:catAx>
        <c:axId val="8548612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crossAx val="854865023"/>
        <c:crosses val="autoZero"/>
        <c:auto val="1"/>
        <c:lblAlgn val="ctr"/>
        <c:lblOffset val="100"/>
        <c:noMultiLvlLbl val="0"/>
      </c:catAx>
      <c:valAx>
        <c:axId val="854865023"/>
        <c:scaling>
          <c:orientation val="minMax"/>
          <c:max val="6.5"/>
          <c:min val="0"/>
        </c:scaling>
        <c:delete val="0"/>
        <c:axPos val="l"/>
        <c:title>
          <c:tx>
            <c:rich>
              <a:bodyPr rot="-5400000" spcFirstLastPara="1" vertOverflow="ellipsis" vert="horz" wrap="square" anchor="ctr" anchorCtr="1"/>
              <a:lstStyle/>
              <a:p>
                <a:pPr algn="ctr" rtl="0">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s-ES" dirty="0"/>
                  <a:t>AOX </a:t>
                </a:r>
                <a:r>
                  <a:rPr lang="es-ES" i="1" dirty="0"/>
                  <a:t>in vitro</a:t>
                </a:r>
                <a:r>
                  <a:rPr lang="es-ES" dirty="0"/>
                  <a:t> (</a:t>
                </a:r>
                <a:r>
                  <a:rPr lang="es-ES" dirty="0" err="1"/>
                  <a:t>meq</a:t>
                </a:r>
                <a:r>
                  <a:rPr lang="es-ES" dirty="0"/>
                  <a:t> </a:t>
                </a:r>
                <a:r>
                  <a:rPr lang="es-ES" dirty="0" err="1"/>
                  <a:t>Trolox</a:t>
                </a:r>
                <a:r>
                  <a:rPr lang="es-ES" dirty="0"/>
                  <a:t>/g harina)</a:t>
                </a:r>
              </a:p>
              <a:p>
                <a:pPr algn="ctr" rtl="0">
                  <a:defRPr/>
                </a:pPr>
                <a:endParaRPr lang="es-ES" dirty="0"/>
              </a:p>
            </c:rich>
          </c:tx>
          <c:overlay val="0"/>
          <c:spPr>
            <a:noFill/>
            <a:ln>
              <a:noFill/>
            </a:ln>
            <a:effectLst/>
          </c:spPr>
          <c:txPr>
            <a:bodyPr rot="-5400000" spcFirstLastPara="1" vertOverflow="ellipsis" vert="horz" wrap="square" anchor="ctr" anchorCtr="1"/>
            <a:lstStyle/>
            <a:p>
              <a:pPr algn="ctr" rtl="0">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crossAx val="854861279"/>
        <c:crosses val="autoZero"/>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8C9C8"/>
              </a:solidFill>
              <a:ln>
                <a:noFill/>
              </a:ln>
              <a:effectLst/>
            </c:spPr>
            <c:extLst>
              <c:ext xmlns:c16="http://schemas.microsoft.com/office/drawing/2014/chart" uri="{C3380CC4-5D6E-409C-BE32-E72D297353CC}">
                <c16:uniqueId val="{00000001-18C4-43AE-B5ED-1FE7F4FE28A3}"/>
              </c:ext>
            </c:extLst>
          </c:dPt>
          <c:dPt>
            <c:idx val="1"/>
            <c:invertIfNegative val="0"/>
            <c:bubble3D val="0"/>
            <c:spPr>
              <a:solidFill>
                <a:srgbClr val="C8C9C8"/>
              </a:solidFill>
              <a:ln>
                <a:noFill/>
              </a:ln>
              <a:effectLst/>
            </c:spPr>
            <c:extLst>
              <c:ext xmlns:c16="http://schemas.microsoft.com/office/drawing/2014/chart" uri="{C3380CC4-5D6E-409C-BE32-E72D297353CC}">
                <c16:uniqueId val="{00000003-18C4-43AE-B5ED-1FE7F4FE28A3}"/>
              </c:ext>
            </c:extLst>
          </c:dPt>
          <c:dPt>
            <c:idx val="2"/>
            <c:invertIfNegative val="0"/>
            <c:bubble3D val="0"/>
            <c:spPr>
              <a:solidFill>
                <a:srgbClr val="80AC35"/>
              </a:solidFill>
              <a:ln>
                <a:noFill/>
              </a:ln>
              <a:effectLst/>
            </c:spPr>
            <c:extLst>
              <c:ext xmlns:c16="http://schemas.microsoft.com/office/drawing/2014/chart" uri="{C3380CC4-5D6E-409C-BE32-E72D297353CC}">
                <c16:uniqueId val="{00000005-18C4-43AE-B5ED-1FE7F4FE28A3}"/>
              </c:ext>
            </c:extLst>
          </c:dPt>
          <c:dPt>
            <c:idx val="3"/>
            <c:invertIfNegative val="0"/>
            <c:bubble3D val="0"/>
            <c:spPr>
              <a:solidFill>
                <a:srgbClr val="80AC35"/>
              </a:solidFill>
              <a:ln>
                <a:noFill/>
              </a:ln>
              <a:effectLst/>
            </c:spPr>
            <c:extLst>
              <c:ext xmlns:c16="http://schemas.microsoft.com/office/drawing/2014/chart" uri="{C3380CC4-5D6E-409C-BE32-E72D297353CC}">
                <c16:uniqueId val="{00000007-18C4-43AE-B5ED-1FE7F4FE28A3}"/>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RESULTADOS_expresados_fn_HARINA!$D$23:$D$26</c:f>
                <c:numCache>
                  <c:formatCode>General</c:formatCode>
                  <c:ptCount val="4"/>
                  <c:pt idx="0">
                    <c:v>5.8755256522456514E-2</c:v>
                  </c:pt>
                  <c:pt idx="1">
                    <c:v>0.38191361664529894</c:v>
                  </c:pt>
                  <c:pt idx="2">
                    <c:v>7.390093435112792E-2</c:v>
                  </c:pt>
                  <c:pt idx="3">
                    <c:v>0.17774233526359107</c:v>
                  </c:pt>
                </c:numCache>
              </c:numRef>
            </c:plus>
            <c:minus>
              <c:numRef>
                <c:f>RESULTADOS_expresados_fn_HARINA!$D$23:$D$26</c:f>
                <c:numCache>
                  <c:formatCode>General</c:formatCode>
                  <c:ptCount val="4"/>
                  <c:pt idx="0">
                    <c:v>5.8755256522456514E-2</c:v>
                  </c:pt>
                  <c:pt idx="1">
                    <c:v>0.38191361664529894</c:v>
                  </c:pt>
                  <c:pt idx="2">
                    <c:v>7.390093435112792E-2</c:v>
                  </c:pt>
                  <c:pt idx="3">
                    <c:v>0.17774233526359107</c:v>
                  </c:pt>
                </c:numCache>
              </c:numRef>
            </c:minus>
            <c:spPr>
              <a:noFill/>
              <a:ln w="9525" cap="flat" cmpd="sng" algn="ctr">
                <a:solidFill>
                  <a:schemeClr val="tx1">
                    <a:lumMod val="65000"/>
                    <a:lumOff val="35000"/>
                  </a:schemeClr>
                </a:solidFill>
                <a:round/>
              </a:ln>
              <a:effectLst/>
            </c:spPr>
          </c:errBars>
          <c:cat>
            <c:multiLvlStrRef>
              <c:f>RESULTADOS_expresados_fn_HARINA!$A$23:$B$26</c:f>
              <c:multiLvlStrCache>
                <c:ptCount val="4"/>
                <c:lvl>
                  <c:pt idx="0">
                    <c:v>Sin digerir</c:v>
                  </c:pt>
                  <c:pt idx="1">
                    <c:v>Tras DIGESTIÓN in vitro</c:v>
                  </c:pt>
                  <c:pt idx="2">
                    <c:v>Sin digerir</c:v>
                  </c:pt>
                  <c:pt idx="3">
                    <c:v>Tras DIGESTIÓN in vitro</c:v>
                  </c:pt>
                </c:lvl>
                <c:lvl>
                  <c:pt idx="0">
                    <c:v>Harina de grillo - pienso CONVENCIONAL</c:v>
                  </c:pt>
                  <c:pt idx="2">
                    <c:v>Harina de grillo - pienso SUPLEMENTADO</c:v>
                  </c:pt>
                </c:lvl>
              </c:multiLvlStrCache>
            </c:multiLvlStrRef>
          </c:cat>
          <c:val>
            <c:numRef>
              <c:f>RESULTADOS_expresados_fn_HARINA!$C$23:$C$26</c:f>
              <c:numCache>
                <c:formatCode>0.00</c:formatCode>
                <c:ptCount val="4"/>
                <c:pt idx="0">
                  <c:v>0.73519241575385941</c:v>
                </c:pt>
                <c:pt idx="1">
                  <c:v>5.6654871115563443</c:v>
                </c:pt>
                <c:pt idx="2">
                  <c:v>1.2598552277477408</c:v>
                </c:pt>
                <c:pt idx="3">
                  <c:v>4.970448416551327</c:v>
                </c:pt>
              </c:numCache>
            </c:numRef>
          </c:val>
          <c:extLst>
            <c:ext xmlns:c16="http://schemas.microsoft.com/office/drawing/2014/chart" uri="{C3380CC4-5D6E-409C-BE32-E72D297353CC}">
              <c16:uniqueId val="{00000008-18C4-43AE-B5ED-1FE7F4FE28A3}"/>
            </c:ext>
          </c:extLst>
        </c:ser>
        <c:dLbls>
          <c:showLegendKey val="0"/>
          <c:showVal val="0"/>
          <c:showCatName val="0"/>
          <c:showSerName val="0"/>
          <c:showPercent val="0"/>
          <c:showBubbleSize val="0"/>
        </c:dLbls>
        <c:gapWidth val="219"/>
        <c:overlap val="-27"/>
        <c:axId val="854861279"/>
        <c:axId val="854865023"/>
      </c:barChart>
      <c:catAx>
        <c:axId val="8548612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crossAx val="854865023"/>
        <c:crosses val="autoZero"/>
        <c:auto val="1"/>
        <c:lblAlgn val="ctr"/>
        <c:lblOffset val="100"/>
        <c:noMultiLvlLbl val="0"/>
      </c:catAx>
      <c:valAx>
        <c:axId val="854865023"/>
        <c:scaling>
          <c:orientation val="minMax"/>
          <c:max val="6.5"/>
          <c:min val="0"/>
        </c:scaling>
        <c:delete val="0"/>
        <c:axPos val="l"/>
        <c:title>
          <c:tx>
            <c:rich>
              <a:bodyPr rot="-5400000" spcFirstLastPara="1" vertOverflow="ellipsis" vert="horz" wrap="square" anchor="ctr" anchorCtr="1"/>
              <a:lstStyle/>
              <a:p>
                <a:pPr algn="ctr" rtl="0">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s-ES" dirty="0"/>
                  <a:t>AOX </a:t>
                </a:r>
                <a:r>
                  <a:rPr lang="es-ES" i="1" dirty="0"/>
                  <a:t>in vitro</a:t>
                </a:r>
                <a:r>
                  <a:rPr lang="es-ES" dirty="0"/>
                  <a:t> (</a:t>
                </a:r>
                <a:r>
                  <a:rPr lang="es-ES" dirty="0" err="1"/>
                  <a:t>meq</a:t>
                </a:r>
                <a:r>
                  <a:rPr lang="es-ES" dirty="0"/>
                  <a:t> </a:t>
                </a:r>
                <a:r>
                  <a:rPr lang="es-ES" dirty="0" err="1"/>
                  <a:t>Trolox</a:t>
                </a:r>
                <a:r>
                  <a:rPr lang="es-ES" dirty="0"/>
                  <a:t>/g harina)</a:t>
                </a:r>
              </a:p>
              <a:p>
                <a:pPr algn="ctr" rtl="0">
                  <a:defRPr/>
                </a:pPr>
                <a:endParaRPr lang="es-ES" dirty="0"/>
              </a:p>
            </c:rich>
          </c:tx>
          <c:overlay val="0"/>
          <c:spPr>
            <a:noFill/>
            <a:ln>
              <a:noFill/>
            </a:ln>
            <a:effectLst/>
          </c:spPr>
          <c:txPr>
            <a:bodyPr rot="-5400000" spcFirstLastPara="1" vertOverflow="ellipsis" vert="horz" wrap="square" anchor="ctr" anchorCtr="1"/>
            <a:lstStyle/>
            <a:p>
              <a:pPr algn="ctr" rtl="0">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s-ES"/>
          </a:p>
        </c:txPr>
        <c:crossAx val="854861279"/>
        <c:crosses val="autoZero"/>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1554F9-A13F-1A45-83C9-1833F2BAEB7D}" type="datetimeFigureOut">
              <a:rPr lang="es-ES_tradnl" smtClean="0"/>
              <a:t>08/11/2022</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24FB5B-DA10-9848-A7D0-0AFAC1FFABC1}" type="slidenum">
              <a:rPr lang="es-ES_tradnl" smtClean="0"/>
              <a:t>‹Nº›</a:t>
            </a:fld>
            <a:endParaRPr lang="es-ES_tradnl"/>
          </a:p>
        </p:txBody>
      </p:sp>
    </p:spTree>
    <p:extLst>
      <p:ext uri="{BB962C8B-B14F-4D97-AF65-F5344CB8AC3E}">
        <p14:creationId xmlns:p14="http://schemas.microsoft.com/office/powerpoint/2010/main" val="1895677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E2297-EC80-D94F-90F6-94C04C6C1ACA}" type="datetimeFigureOut">
              <a:rPr lang="es-ES_tradnl" smtClean="0"/>
              <a:t>08/11/2022</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0DE9A-E556-5F4A-820E-C2B1D6DDD198}" type="slidenum">
              <a:rPr lang="es-ES_tradnl" smtClean="0"/>
              <a:t>‹Nº›</a:t>
            </a:fld>
            <a:endParaRPr lang="es-ES_tradnl"/>
          </a:p>
        </p:txBody>
      </p:sp>
    </p:spTree>
    <p:extLst>
      <p:ext uri="{BB962C8B-B14F-4D97-AF65-F5344CB8AC3E}">
        <p14:creationId xmlns:p14="http://schemas.microsoft.com/office/powerpoint/2010/main" val="83105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1</a:t>
            </a:fld>
            <a:endParaRPr lang="es-ES_tradnl"/>
          </a:p>
        </p:txBody>
      </p:sp>
    </p:spTree>
    <p:extLst>
      <p:ext uri="{BB962C8B-B14F-4D97-AF65-F5344CB8AC3E}">
        <p14:creationId xmlns:p14="http://schemas.microsoft.com/office/powerpoint/2010/main" val="1017833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13</a:t>
            </a:fld>
            <a:endParaRPr lang="es-ES_tradnl"/>
          </a:p>
        </p:txBody>
      </p:sp>
    </p:spTree>
    <p:extLst>
      <p:ext uri="{BB962C8B-B14F-4D97-AF65-F5344CB8AC3E}">
        <p14:creationId xmlns:p14="http://schemas.microsoft.com/office/powerpoint/2010/main" val="271082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14</a:t>
            </a:fld>
            <a:endParaRPr lang="es-ES_tradnl"/>
          </a:p>
        </p:txBody>
      </p:sp>
    </p:spTree>
    <p:extLst>
      <p:ext uri="{BB962C8B-B14F-4D97-AF65-F5344CB8AC3E}">
        <p14:creationId xmlns:p14="http://schemas.microsoft.com/office/powerpoint/2010/main" val="91311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15</a:t>
            </a:fld>
            <a:endParaRPr lang="es-ES_tradnl"/>
          </a:p>
        </p:txBody>
      </p:sp>
    </p:spTree>
    <p:extLst>
      <p:ext uri="{BB962C8B-B14F-4D97-AF65-F5344CB8AC3E}">
        <p14:creationId xmlns:p14="http://schemas.microsoft.com/office/powerpoint/2010/main" val="59538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16</a:t>
            </a:fld>
            <a:endParaRPr lang="es-ES_tradnl"/>
          </a:p>
        </p:txBody>
      </p:sp>
    </p:spTree>
    <p:extLst>
      <p:ext uri="{BB962C8B-B14F-4D97-AF65-F5344CB8AC3E}">
        <p14:creationId xmlns:p14="http://schemas.microsoft.com/office/powerpoint/2010/main" val="485837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17</a:t>
            </a:fld>
            <a:endParaRPr lang="es-ES_tradnl"/>
          </a:p>
        </p:txBody>
      </p:sp>
    </p:spTree>
    <p:extLst>
      <p:ext uri="{BB962C8B-B14F-4D97-AF65-F5344CB8AC3E}">
        <p14:creationId xmlns:p14="http://schemas.microsoft.com/office/powerpoint/2010/main" val="366331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18</a:t>
            </a:fld>
            <a:endParaRPr lang="es-ES_tradnl"/>
          </a:p>
        </p:txBody>
      </p:sp>
    </p:spTree>
    <p:extLst>
      <p:ext uri="{BB962C8B-B14F-4D97-AF65-F5344CB8AC3E}">
        <p14:creationId xmlns:p14="http://schemas.microsoft.com/office/powerpoint/2010/main" val="194734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19</a:t>
            </a:fld>
            <a:endParaRPr lang="es-ES_tradnl"/>
          </a:p>
        </p:txBody>
      </p:sp>
    </p:spTree>
    <p:extLst>
      <p:ext uri="{BB962C8B-B14F-4D97-AF65-F5344CB8AC3E}">
        <p14:creationId xmlns:p14="http://schemas.microsoft.com/office/powerpoint/2010/main" val="297066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20</a:t>
            </a:fld>
            <a:endParaRPr lang="es-ES_tradnl"/>
          </a:p>
        </p:txBody>
      </p:sp>
    </p:spTree>
    <p:extLst>
      <p:ext uri="{BB962C8B-B14F-4D97-AF65-F5344CB8AC3E}">
        <p14:creationId xmlns:p14="http://schemas.microsoft.com/office/powerpoint/2010/main" val="300576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21</a:t>
            </a:fld>
            <a:endParaRPr lang="es-ES_tradnl"/>
          </a:p>
        </p:txBody>
      </p:sp>
    </p:spTree>
    <p:extLst>
      <p:ext uri="{BB962C8B-B14F-4D97-AF65-F5344CB8AC3E}">
        <p14:creationId xmlns:p14="http://schemas.microsoft.com/office/powerpoint/2010/main" val="4032228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22</a:t>
            </a:fld>
            <a:endParaRPr lang="es-ES_tradnl"/>
          </a:p>
        </p:txBody>
      </p:sp>
    </p:spTree>
    <p:extLst>
      <p:ext uri="{BB962C8B-B14F-4D97-AF65-F5344CB8AC3E}">
        <p14:creationId xmlns:p14="http://schemas.microsoft.com/office/powerpoint/2010/main" val="286098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2</a:t>
            </a:fld>
            <a:endParaRPr lang="es-ES_tradnl"/>
          </a:p>
        </p:txBody>
      </p:sp>
    </p:spTree>
    <p:extLst>
      <p:ext uri="{BB962C8B-B14F-4D97-AF65-F5344CB8AC3E}">
        <p14:creationId xmlns:p14="http://schemas.microsoft.com/office/powerpoint/2010/main" val="1458407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23</a:t>
            </a:fld>
            <a:endParaRPr lang="es-ES_tradnl"/>
          </a:p>
        </p:txBody>
      </p:sp>
    </p:spTree>
    <p:extLst>
      <p:ext uri="{BB962C8B-B14F-4D97-AF65-F5344CB8AC3E}">
        <p14:creationId xmlns:p14="http://schemas.microsoft.com/office/powerpoint/2010/main" val="270937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24</a:t>
            </a:fld>
            <a:endParaRPr lang="es-ES_tradnl"/>
          </a:p>
        </p:txBody>
      </p:sp>
    </p:spTree>
    <p:extLst>
      <p:ext uri="{BB962C8B-B14F-4D97-AF65-F5344CB8AC3E}">
        <p14:creationId xmlns:p14="http://schemas.microsoft.com/office/powerpoint/2010/main" val="2239418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25</a:t>
            </a:fld>
            <a:endParaRPr lang="es-ES_tradnl"/>
          </a:p>
        </p:txBody>
      </p:sp>
    </p:spTree>
    <p:extLst>
      <p:ext uri="{BB962C8B-B14F-4D97-AF65-F5344CB8AC3E}">
        <p14:creationId xmlns:p14="http://schemas.microsoft.com/office/powerpoint/2010/main" val="196228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26</a:t>
            </a:fld>
            <a:endParaRPr lang="es-ES_tradnl"/>
          </a:p>
        </p:txBody>
      </p:sp>
    </p:spTree>
    <p:extLst>
      <p:ext uri="{BB962C8B-B14F-4D97-AF65-F5344CB8AC3E}">
        <p14:creationId xmlns:p14="http://schemas.microsoft.com/office/powerpoint/2010/main" val="1795166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27</a:t>
            </a:fld>
            <a:endParaRPr lang="es-ES_tradnl"/>
          </a:p>
        </p:txBody>
      </p:sp>
    </p:spTree>
    <p:extLst>
      <p:ext uri="{BB962C8B-B14F-4D97-AF65-F5344CB8AC3E}">
        <p14:creationId xmlns:p14="http://schemas.microsoft.com/office/powerpoint/2010/main" val="428711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4</a:t>
            </a:fld>
            <a:endParaRPr lang="es-ES_tradnl"/>
          </a:p>
        </p:txBody>
      </p:sp>
    </p:spTree>
    <p:extLst>
      <p:ext uri="{BB962C8B-B14F-4D97-AF65-F5344CB8AC3E}">
        <p14:creationId xmlns:p14="http://schemas.microsoft.com/office/powerpoint/2010/main" val="166565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5</a:t>
            </a:fld>
            <a:endParaRPr lang="es-ES_tradnl"/>
          </a:p>
        </p:txBody>
      </p:sp>
    </p:spTree>
    <p:extLst>
      <p:ext uri="{BB962C8B-B14F-4D97-AF65-F5344CB8AC3E}">
        <p14:creationId xmlns:p14="http://schemas.microsoft.com/office/powerpoint/2010/main" val="137531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6</a:t>
            </a:fld>
            <a:endParaRPr lang="es-ES_tradnl"/>
          </a:p>
        </p:txBody>
      </p:sp>
    </p:spTree>
    <p:extLst>
      <p:ext uri="{BB962C8B-B14F-4D97-AF65-F5344CB8AC3E}">
        <p14:creationId xmlns:p14="http://schemas.microsoft.com/office/powerpoint/2010/main" val="392960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8</a:t>
            </a:fld>
            <a:endParaRPr lang="es-ES_tradnl"/>
          </a:p>
        </p:txBody>
      </p:sp>
    </p:spTree>
    <p:extLst>
      <p:ext uri="{BB962C8B-B14F-4D97-AF65-F5344CB8AC3E}">
        <p14:creationId xmlns:p14="http://schemas.microsoft.com/office/powerpoint/2010/main" val="338472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10</a:t>
            </a:fld>
            <a:endParaRPr lang="es-ES_tradnl"/>
          </a:p>
        </p:txBody>
      </p:sp>
    </p:spTree>
    <p:extLst>
      <p:ext uri="{BB962C8B-B14F-4D97-AF65-F5344CB8AC3E}">
        <p14:creationId xmlns:p14="http://schemas.microsoft.com/office/powerpoint/2010/main" val="3714092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11</a:t>
            </a:fld>
            <a:endParaRPr lang="es-ES_tradnl"/>
          </a:p>
        </p:txBody>
      </p:sp>
    </p:spTree>
    <p:extLst>
      <p:ext uri="{BB962C8B-B14F-4D97-AF65-F5344CB8AC3E}">
        <p14:creationId xmlns:p14="http://schemas.microsoft.com/office/powerpoint/2010/main" val="205063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80DE9A-E556-5F4A-820E-C2B1D6DDD198}" type="slidenum">
              <a:rPr lang="es-ES_tradnl" smtClean="0"/>
              <a:t>12</a:t>
            </a:fld>
            <a:endParaRPr lang="es-ES_tradnl"/>
          </a:p>
        </p:txBody>
      </p:sp>
    </p:spTree>
    <p:extLst>
      <p:ext uri="{BB962C8B-B14F-4D97-AF65-F5344CB8AC3E}">
        <p14:creationId xmlns:p14="http://schemas.microsoft.com/office/powerpoint/2010/main" val="3696071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Español">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26978" y="0"/>
            <a:ext cx="12210302" cy="6858000"/>
          </a:xfrm>
          <a:prstGeom prst="rect">
            <a:avLst/>
          </a:prstGeom>
        </p:spPr>
      </p:pic>
      <p:pic>
        <p:nvPicPr>
          <p:cNvPr id="11" name="Imagen 10"/>
          <p:cNvPicPr>
            <a:picLocks noChangeAspect="1"/>
          </p:cNvPicPr>
          <p:nvPr userDrawn="1"/>
        </p:nvPicPr>
        <p:blipFill rotWithShape="1">
          <a:blip r:embed="rId3" cstate="print">
            <a:extLst>
              <a:ext uri="{28A0092B-C50C-407E-A947-70E740481C1C}">
                <a14:useLocalDpi xmlns:a14="http://schemas.microsoft.com/office/drawing/2010/main"/>
              </a:ext>
            </a:extLst>
          </a:blip>
          <a:srcRect t="45002"/>
          <a:stretch/>
        </p:blipFill>
        <p:spPr>
          <a:xfrm>
            <a:off x="7449012" y="2921652"/>
            <a:ext cx="3082655" cy="863349"/>
          </a:xfrm>
          <a:prstGeom prst="rect">
            <a:avLst/>
          </a:prstGeom>
        </p:spPr>
      </p:pic>
      <p:pic>
        <p:nvPicPr>
          <p:cNvPr id="12" name="Imagen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449012" y="2293913"/>
            <a:ext cx="3017193" cy="627739"/>
          </a:xfrm>
          <a:prstGeom prst="rect">
            <a:avLst/>
          </a:prstGeom>
        </p:spPr>
      </p:pic>
      <p:sp>
        <p:nvSpPr>
          <p:cNvPr id="9" name="Rectángulo 8"/>
          <p:cNvSpPr/>
          <p:nvPr userDrawn="1"/>
        </p:nvSpPr>
        <p:spPr>
          <a:xfrm>
            <a:off x="7440335" y="4064925"/>
            <a:ext cx="101600" cy="21756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Título 1"/>
          <p:cNvSpPr>
            <a:spLocks noGrp="1"/>
          </p:cNvSpPr>
          <p:nvPr>
            <p:ph type="ctrTitle" hasCustomPrompt="1"/>
          </p:nvPr>
        </p:nvSpPr>
        <p:spPr>
          <a:xfrm>
            <a:off x="-26978" y="4064925"/>
            <a:ext cx="7467313" cy="2175674"/>
          </a:xfrm>
          <a:solidFill>
            <a:srgbClr val="E3E4E3">
              <a:alpha val="69804"/>
            </a:srgbClr>
          </a:solidFill>
        </p:spPr>
        <p:txBody>
          <a:bodyPr anchor="ctr" anchorCtr="0">
            <a:normAutofit/>
          </a:bodyPr>
          <a:lstStyle>
            <a:lvl1pPr algn="r">
              <a:defRPr sz="4400" b="1" i="0" baseline="0">
                <a:latin typeface="Segoe UI" charset="0"/>
                <a:ea typeface="Segoe UI" charset="0"/>
                <a:cs typeface="Segoe UI" charset="0"/>
              </a:defRPr>
            </a:lvl1pPr>
          </a:lstStyle>
          <a:p>
            <a:r>
              <a:rPr lang="es-ES_tradnl" dirty="0"/>
              <a:t>Introduce aquí el título de la presentación</a:t>
            </a:r>
          </a:p>
        </p:txBody>
      </p:sp>
      <p:sp>
        <p:nvSpPr>
          <p:cNvPr id="5" name="Marcador de texto 4"/>
          <p:cNvSpPr>
            <a:spLocks noGrp="1"/>
          </p:cNvSpPr>
          <p:nvPr>
            <p:ph type="body" sz="quarter" idx="10" hasCustomPrompt="1"/>
          </p:nvPr>
        </p:nvSpPr>
        <p:spPr>
          <a:xfrm>
            <a:off x="7811145" y="6120581"/>
            <a:ext cx="4372179" cy="586072"/>
          </a:xfrm>
          <a:solidFill>
            <a:srgbClr val="E3E4E3">
              <a:alpha val="60392"/>
            </a:srgbClr>
          </a:solidFill>
        </p:spPr>
        <p:txBody>
          <a:bodyPr tIns="144000" rIns="216000">
            <a:noAutofit/>
          </a:bodyPr>
          <a:lstStyle>
            <a:lvl1pPr marL="0" indent="0" algn="r">
              <a:lnSpc>
                <a:spcPct val="50000"/>
              </a:lnSpc>
              <a:buNone/>
              <a:defRPr sz="1600" b="0" baseline="0">
                <a:solidFill>
                  <a:schemeClr val="tx1"/>
                </a:solidFill>
              </a:defRPr>
            </a:lvl1pPr>
          </a:lstStyle>
          <a:p>
            <a:pPr lvl="0"/>
            <a:r>
              <a:rPr lang="es-ES_tradnl" dirty="0"/>
              <a:t>Nombre, fecha y </a:t>
            </a:r>
            <a:r>
              <a:rPr lang="es-ES" dirty="0"/>
              <a:t>departamento</a:t>
            </a:r>
            <a:endParaRPr lang="es-ES_tradnl" dirty="0"/>
          </a:p>
        </p:txBody>
      </p:sp>
    </p:spTree>
    <p:extLst>
      <p:ext uri="{BB962C8B-B14F-4D97-AF65-F5344CB8AC3E}">
        <p14:creationId xmlns:p14="http://schemas.microsoft.com/office/powerpoint/2010/main" val="8346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puesta">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rot="16200000">
            <a:off x="2667002" y="-2667004"/>
            <a:ext cx="6858000" cy="12192003"/>
          </a:xfrm>
          <a:prstGeom prst="rect">
            <a:avLst/>
          </a:prstGeom>
        </p:spPr>
      </p:pic>
      <p:pic>
        <p:nvPicPr>
          <p:cNvPr id="3" name="Imagen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
        <p:nvSpPr>
          <p:cNvPr id="5" name="Marcador de texto 4"/>
          <p:cNvSpPr>
            <a:spLocks noGrp="1"/>
          </p:cNvSpPr>
          <p:nvPr>
            <p:ph type="body" sz="quarter" idx="10" hasCustomPrompt="1"/>
          </p:nvPr>
        </p:nvSpPr>
        <p:spPr>
          <a:xfrm>
            <a:off x="1889125" y="1422400"/>
            <a:ext cx="8636000" cy="2011363"/>
          </a:xfrm>
        </p:spPr>
        <p:txBody>
          <a:bodyPr anchor="ctr">
            <a:normAutofit/>
          </a:bodyPr>
          <a:lstStyle>
            <a:lvl1pPr marL="0" indent="0" algn="ctr">
              <a:buNone/>
              <a:defRPr sz="6600"/>
            </a:lvl1pPr>
          </a:lstStyle>
          <a:p>
            <a:pPr lvl="0"/>
            <a:r>
              <a:rPr lang="es-ES_tradnl" dirty="0"/>
              <a:t>Respuesta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umeración derecha">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10463"/>
            <a:ext cx="4225924" cy="6868463"/>
          </a:xfrm>
          <a:prstGeom prst="rect">
            <a:avLst/>
          </a:prstGeom>
        </p:spPr>
      </p:pic>
      <p:sp>
        <p:nvSpPr>
          <p:cNvPr id="2" name="Título 1"/>
          <p:cNvSpPr>
            <a:spLocks noGrp="1"/>
          </p:cNvSpPr>
          <p:nvPr>
            <p:ph type="title" hasCustomPrompt="1"/>
          </p:nvPr>
        </p:nvSpPr>
        <p:spPr>
          <a:xfrm>
            <a:off x="4873171" y="327243"/>
            <a:ext cx="5768326" cy="797992"/>
          </a:xfrm>
        </p:spPr>
        <p:txBody>
          <a:bodyPr lIns="0" bIns="0" anchor="b">
            <a:noAutofit/>
          </a:bodyPr>
          <a:lstStyle>
            <a:lvl1pPr>
              <a:defRPr sz="2800"/>
            </a:lvl1pPr>
          </a:lstStyle>
          <a:p>
            <a:r>
              <a:rPr lang="es-ES_tradnl" dirty="0"/>
              <a:t>Modifica aquí el título de la enumeración</a:t>
            </a:r>
          </a:p>
        </p:txBody>
      </p:sp>
      <p:cxnSp>
        <p:nvCxnSpPr>
          <p:cNvPr id="11" name="Conector recto 10"/>
          <p:cNvCxnSpPr/>
          <p:nvPr userDrawn="1"/>
        </p:nvCxnSpPr>
        <p:spPr>
          <a:xfrm flipH="1" flipV="1">
            <a:off x="4873171" y="1170615"/>
            <a:ext cx="1080000"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3" name="Marcador de texto 12"/>
          <p:cNvSpPr>
            <a:spLocks noGrp="1"/>
          </p:cNvSpPr>
          <p:nvPr>
            <p:ph type="body" sz="quarter" idx="11" hasCustomPrompt="1"/>
          </p:nvPr>
        </p:nvSpPr>
        <p:spPr>
          <a:xfrm>
            <a:off x="4873171" y="1818229"/>
            <a:ext cx="6099175" cy="4731657"/>
          </a:xfrm>
        </p:spPr>
        <p:txBody>
          <a:bodyPr lIns="0" bIns="36000" anchor="t">
            <a:normAutofit/>
          </a:bodyPr>
          <a:lstStyle>
            <a:lvl1pPr marL="228600" indent="-228600">
              <a:lnSpc>
                <a:spcPct val="100000"/>
              </a:lnSpc>
              <a:buClr>
                <a:schemeClr val="accent3"/>
              </a:buClr>
              <a:buSzPct val="100000"/>
              <a:buFontTx/>
              <a:buBlip>
                <a:blip r:embed="rId3"/>
              </a:buBlip>
              <a:defRPr sz="2400" spc="0"/>
            </a:lvl1pPr>
          </a:lstStyle>
          <a:p>
            <a:pPr lvl="0"/>
            <a:r>
              <a:rPr lang="es-ES_tradnl" dirty="0"/>
              <a:t>Primer elemento de la enumeración</a:t>
            </a:r>
          </a:p>
          <a:p>
            <a:pPr lvl="0"/>
            <a:r>
              <a:rPr lang="es-ES_tradnl" dirty="0"/>
              <a:t>Segundo elemento de la enumeración</a:t>
            </a:r>
          </a:p>
        </p:txBody>
      </p:sp>
      <p:sp>
        <p:nvSpPr>
          <p:cNvPr id="6" name="Marcador de imagen 5"/>
          <p:cNvSpPr>
            <a:spLocks noGrp="1"/>
          </p:cNvSpPr>
          <p:nvPr>
            <p:ph type="pic" sz="quarter" idx="10" hasCustomPrompt="1"/>
          </p:nvPr>
        </p:nvSpPr>
        <p:spPr>
          <a:xfrm>
            <a:off x="0" y="-5232"/>
            <a:ext cx="4226379" cy="6858000"/>
          </a:xfrm>
        </p:spPr>
        <p:txBody>
          <a:bodyPr anchor="ctr"/>
          <a:lstStyle>
            <a:lvl1pPr marL="0" indent="0" algn="ctr">
              <a:buNone/>
              <a:defRPr/>
            </a:lvl1pPr>
          </a:lstStyle>
          <a:p>
            <a:r>
              <a:rPr lang="es-ES_tradnl" dirty="0"/>
              <a:t>Haz clic aquí para cambiar la imagen</a:t>
            </a:r>
          </a:p>
        </p:txBody>
      </p:sp>
      <p:pic>
        <p:nvPicPr>
          <p:cNvPr id="14" name="Imagen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
        <p:nvSpPr>
          <p:cNvPr id="4" name="Marcador de texto 3"/>
          <p:cNvSpPr>
            <a:spLocks noGrp="1"/>
          </p:cNvSpPr>
          <p:nvPr>
            <p:ph type="body" sz="quarter" idx="12" hasCustomPrompt="1"/>
          </p:nvPr>
        </p:nvSpPr>
        <p:spPr>
          <a:xfrm>
            <a:off x="4873625" y="1169988"/>
            <a:ext cx="6099175" cy="530225"/>
          </a:xfrm>
        </p:spPr>
        <p:txBody>
          <a:bodyPr lIns="0"/>
          <a:lstStyle>
            <a:lvl1pPr marL="0" indent="0">
              <a:buNone/>
              <a:defRPr sz="1600"/>
            </a:lvl1pPr>
          </a:lstStyle>
          <a:p>
            <a:r>
              <a:rPr lang="es-ES_tradnl" sz="1600" b="0" i="0" dirty="0">
                <a:solidFill>
                  <a:schemeClr val="accent6"/>
                </a:solidFill>
                <a:latin typeface="Segoe UI" charset="0"/>
                <a:ea typeface="Segoe UI" charset="0"/>
                <a:cs typeface="Segoe UI" charset="0"/>
              </a:rPr>
              <a:t>Aquí puedes hacer una pequeña descripción de la enumeración</a:t>
            </a:r>
            <a:endParaRPr lang="es-ES_tradnl" sz="1050" b="0" i="0" dirty="0">
              <a:solidFill>
                <a:schemeClr val="accent6"/>
              </a:solidFill>
              <a:latin typeface="Segoe UI" charset="0"/>
              <a:ea typeface="Segoe UI" charset="0"/>
              <a:cs typeface="Segoe UI"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umeración Izquierda">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8062331" y="0"/>
            <a:ext cx="4129669" cy="6858000"/>
          </a:xfrm>
          <a:prstGeom prst="rect">
            <a:avLst/>
          </a:prstGeom>
        </p:spPr>
      </p:pic>
      <p:sp>
        <p:nvSpPr>
          <p:cNvPr id="2" name="Título 1"/>
          <p:cNvSpPr>
            <a:spLocks noGrp="1"/>
          </p:cNvSpPr>
          <p:nvPr>
            <p:ph type="title" hasCustomPrompt="1"/>
          </p:nvPr>
        </p:nvSpPr>
        <p:spPr>
          <a:xfrm>
            <a:off x="671513" y="358304"/>
            <a:ext cx="6651352" cy="797992"/>
          </a:xfrm>
        </p:spPr>
        <p:txBody>
          <a:bodyPr lIns="0" rIns="0" bIns="0" anchor="b">
            <a:noAutofit/>
          </a:bodyPr>
          <a:lstStyle>
            <a:lvl1pPr algn="r">
              <a:defRPr sz="2800"/>
            </a:lvl1pPr>
          </a:lstStyle>
          <a:p>
            <a:r>
              <a:rPr lang="es-ES_tradnl" dirty="0"/>
              <a:t>Modifica aquí el título de la enumeración</a:t>
            </a:r>
          </a:p>
        </p:txBody>
      </p:sp>
      <p:cxnSp>
        <p:nvCxnSpPr>
          <p:cNvPr id="11" name="Conector recto 10"/>
          <p:cNvCxnSpPr/>
          <p:nvPr userDrawn="1"/>
        </p:nvCxnSpPr>
        <p:spPr>
          <a:xfrm flipH="1" flipV="1">
            <a:off x="6016065" y="1156755"/>
            <a:ext cx="1306800"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3" name="Marcador de texto 12"/>
          <p:cNvSpPr>
            <a:spLocks noGrp="1"/>
          </p:cNvSpPr>
          <p:nvPr>
            <p:ph type="body" sz="quarter" idx="11" hasCustomPrompt="1"/>
          </p:nvPr>
        </p:nvSpPr>
        <p:spPr>
          <a:xfrm>
            <a:off x="343190" y="1911707"/>
            <a:ext cx="7018548" cy="4731657"/>
          </a:xfrm>
        </p:spPr>
        <p:txBody>
          <a:bodyPr lIns="0" rIns="0" bIns="36000" anchor="t">
            <a:normAutofit/>
          </a:bodyPr>
          <a:lstStyle>
            <a:lvl1pPr marL="228600" indent="-228600" algn="r">
              <a:lnSpc>
                <a:spcPct val="100000"/>
              </a:lnSpc>
              <a:buClr>
                <a:schemeClr val="accent3"/>
              </a:buClr>
              <a:buSzPct val="100000"/>
              <a:buFontTx/>
              <a:buBlip>
                <a:blip r:embed="rId3"/>
              </a:buBlip>
              <a:defRPr sz="2400" spc="0"/>
            </a:lvl1pPr>
          </a:lstStyle>
          <a:p>
            <a:pPr lvl="0"/>
            <a:r>
              <a:rPr lang="es-ES_tradnl" dirty="0"/>
              <a:t>Primer elemento de la enumeración</a:t>
            </a:r>
          </a:p>
          <a:p>
            <a:pPr lvl="0"/>
            <a:r>
              <a:rPr lang="es-ES_tradnl" dirty="0"/>
              <a:t>Segundo elemento de la enumeración</a:t>
            </a:r>
          </a:p>
        </p:txBody>
      </p:sp>
      <p:sp>
        <p:nvSpPr>
          <p:cNvPr id="6" name="Marcador de imagen 5"/>
          <p:cNvSpPr>
            <a:spLocks noGrp="1"/>
          </p:cNvSpPr>
          <p:nvPr>
            <p:ph type="pic" sz="quarter" idx="10" hasCustomPrompt="1"/>
          </p:nvPr>
        </p:nvSpPr>
        <p:spPr>
          <a:xfrm>
            <a:off x="8062331" y="0"/>
            <a:ext cx="4129669" cy="6858000"/>
          </a:xfrm>
        </p:spPr>
        <p:txBody>
          <a:bodyPr anchor="ctr"/>
          <a:lstStyle>
            <a:lvl1pPr marL="0" indent="0" algn="ctr">
              <a:buNone/>
              <a:defRPr/>
            </a:lvl1pPr>
          </a:lstStyle>
          <a:p>
            <a:r>
              <a:rPr lang="es-ES_tradnl" dirty="0"/>
              <a:t>Haz clic aquí </a:t>
            </a:r>
          </a:p>
          <a:p>
            <a:r>
              <a:rPr lang="es-ES_tradnl" dirty="0"/>
              <a:t>para cambiar </a:t>
            </a:r>
          </a:p>
          <a:p>
            <a:r>
              <a:rPr lang="es-ES_tradnl" dirty="0"/>
              <a:t>la imagen</a:t>
            </a:r>
          </a:p>
        </p:txBody>
      </p:sp>
      <p:pic>
        <p:nvPicPr>
          <p:cNvPr id="14" name="Imagen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
        <p:nvSpPr>
          <p:cNvPr id="4" name="Marcador de texto 3"/>
          <p:cNvSpPr>
            <a:spLocks noGrp="1"/>
          </p:cNvSpPr>
          <p:nvPr>
            <p:ph type="body" sz="quarter" idx="12" hasCustomPrompt="1"/>
          </p:nvPr>
        </p:nvSpPr>
        <p:spPr>
          <a:xfrm>
            <a:off x="343190" y="1268889"/>
            <a:ext cx="7018548" cy="530225"/>
          </a:xfrm>
        </p:spPr>
        <p:txBody>
          <a:bodyPr lIns="0" rIns="0"/>
          <a:lstStyle>
            <a:lvl1pPr marL="0" indent="0" algn="r">
              <a:buNone/>
              <a:defRPr sz="1600"/>
            </a:lvl1pPr>
          </a:lstStyle>
          <a:p>
            <a:r>
              <a:rPr lang="es-ES_tradnl" sz="1600" b="0" i="0" dirty="0">
                <a:solidFill>
                  <a:schemeClr val="accent6"/>
                </a:solidFill>
                <a:latin typeface="Segoe UI" charset="0"/>
                <a:ea typeface="Segoe UI" charset="0"/>
                <a:cs typeface="Segoe UI" charset="0"/>
              </a:rPr>
              <a:t>Aquí puedes hacer una pequeña descripción de la enumeración</a:t>
            </a:r>
            <a:endParaRPr lang="es-ES_tradnl" sz="1050" b="0" i="0" dirty="0">
              <a:solidFill>
                <a:schemeClr val="accent6"/>
              </a:solidFill>
              <a:latin typeface="Segoe UI" charset="0"/>
              <a:ea typeface="Segoe UI" charset="0"/>
              <a:cs typeface="Segoe UI"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panorámico">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3630954"/>
          </a:xfrm>
          <a:prstGeom prst="rect">
            <a:avLst/>
          </a:prstGeom>
        </p:spPr>
      </p:pic>
      <p:sp>
        <p:nvSpPr>
          <p:cNvPr id="2" name="Título 1"/>
          <p:cNvSpPr>
            <a:spLocks noGrp="1"/>
          </p:cNvSpPr>
          <p:nvPr>
            <p:ph type="title" hasCustomPrompt="1"/>
          </p:nvPr>
        </p:nvSpPr>
        <p:spPr>
          <a:xfrm>
            <a:off x="610544" y="3630955"/>
            <a:ext cx="10178408" cy="667176"/>
          </a:xfrm>
        </p:spPr>
        <p:txBody>
          <a:bodyPr lIns="0" bIns="0" anchor="b">
            <a:noAutofit/>
          </a:bodyPr>
          <a:lstStyle>
            <a:lvl1pPr>
              <a:defRPr sz="2800"/>
            </a:lvl1pPr>
          </a:lstStyle>
          <a:p>
            <a:r>
              <a:rPr lang="es-ES_tradnl" dirty="0"/>
              <a:t>Modifica aquí el título de la enumeración</a:t>
            </a:r>
          </a:p>
        </p:txBody>
      </p:sp>
      <p:cxnSp>
        <p:nvCxnSpPr>
          <p:cNvPr id="11" name="Conector recto 10"/>
          <p:cNvCxnSpPr/>
          <p:nvPr userDrawn="1"/>
        </p:nvCxnSpPr>
        <p:spPr>
          <a:xfrm flipH="1" flipV="1">
            <a:off x="610544" y="4343511"/>
            <a:ext cx="1080000"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3" name="Marcador de texto 12"/>
          <p:cNvSpPr>
            <a:spLocks noGrp="1"/>
          </p:cNvSpPr>
          <p:nvPr>
            <p:ph type="body" sz="quarter" idx="11" hasCustomPrompt="1"/>
          </p:nvPr>
        </p:nvSpPr>
        <p:spPr>
          <a:xfrm>
            <a:off x="610544" y="4769708"/>
            <a:ext cx="10178408" cy="1791730"/>
          </a:xfrm>
        </p:spPr>
        <p:txBody>
          <a:bodyPr>
            <a:normAutofit/>
          </a:bodyPr>
          <a:lstStyle>
            <a:lvl1pPr marL="228600" indent="-228600">
              <a:buClr>
                <a:schemeClr val="accent3"/>
              </a:buClr>
              <a:buSzPct val="50000"/>
              <a:buFont typeface="ZapfDingbatsITC" charset="0"/>
              <a:buChar char="➤"/>
              <a:defRPr sz="2400"/>
            </a:lvl1pPr>
          </a:lstStyle>
          <a:p>
            <a:pPr lvl="0"/>
            <a:r>
              <a:rPr lang="es-ES_tradnl" dirty="0"/>
              <a:t>Primer elemento de la enumeración</a:t>
            </a:r>
          </a:p>
          <a:p>
            <a:pPr lvl="0"/>
            <a:r>
              <a:rPr lang="es-ES_tradnl" dirty="0"/>
              <a:t>Segundo elemento de la enumeración</a:t>
            </a:r>
          </a:p>
        </p:txBody>
      </p:sp>
      <p:sp>
        <p:nvSpPr>
          <p:cNvPr id="6" name="Marcador de imagen 5"/>
          <p:cNvSpPr>
            <a:spLocks noGrp="1"/>
          </p:cNvSpPr>
          <p:nvPr>
            <p:ph type="pic" sz="quarter" idx="10" hasCustomPrompt="1"/>
          </p:nvPr>
        </p:nvSpPr>
        <p:spPr>
          <a:xfrm>
            <a:off x="1" y="0"/>
            <a:ext cx="12190246" cy="3630956"/>
          </a:xfrm>
        </p:spPr>
        <p:txBody>
          <a:bodyPr anchor="ctr"/>
          <a:lstStyle>
            <a:lvl1pPr marL="0" indent="0" algn="ctr">
              <a:buNone/>
              <a:defRPr/>
            </a:lvl1pPr>
          </a:lstStyle>
          <a:p>
            <a:r>
              <a:rPr lang="es-ES_tradnl" dirty="0"/>
              <a:t>Haz clic aquí para cambiar la imagen</a:t>
            </a:r>
          </a:p>
        </p:txBody>
      </p:sp>
      <p:sp>
        <p:nvSpPr>
          <p:cNvPr id="9" name="Marcador de texto 3"/>
          <p:cNvSpPr>
            <a:spLocks noGrp="1"/>
          </p:cNvSpPr>
          <p:nvPr>
            <p:ph type="body" sz="quarter" idx="12" hasCustomPrompt="1"/>
          </p:nvPr>
        </p:nvSpPr>
        <p:spPr>
          <a:xfrm>
            <a:off x="610544" y="4388892"/>
            <a:ext cx="10178408" cy="335435"/>
          </a:xfrm>
        </p:spPr>
        <p:txBody>
          <a:bodyPr lIns="0"/>
          <a:lstStyle>
            <a:lvl1pPr marL="0" indent="0">
              <a:buNone/>
              <a:defRPr sz="1600"/>
            </a:lvl1pPr>
          </a:lstStyle>
          <a:p>
            <a:r>
              <a:rPr lang="es-ES_tradnl" sz="1600" b="0" i="0" dirty="0">
                <a:solidFill>
                  <a:schemeClr val="accent6"/>
                </a:solidFill>
                <a:latin typeface="Segoe UI" charset="0"/>
                <a:ea typeface="Segoe UI" charset="0"/>
                <a:cs typeface="Segoe UI" charset="0"/>
              </a:rPr>
              <a:t>Aquí puedes hacer una pequeña descripción de la enumeración</a:t>
            </a:r>
            <a:endParaRPr lang="es-ES_tradnl" sz="1050" b="0" i="0" dirty="0">
              <a:solidFill>
                <a:schemeClr val="accent6"/>
              </a:solidFill>
              <a:latin typeface="Segoe UI" charset="0"/>
              <a:ea typeface="Segoe UI" charset="0"/>
              <a:cs typeface="Segoe UI" charset="0"/>
            </a:endParaRPr>
          </a:p>
        </p:txBody>
      </p:sp>
      <p:sp>
        <p:nvSpPr>
          <p:cNvPr id="10" name="Rectángulo 9"/>
          <p:cNvSpPr/>
          <p:nvPr userDrawn="1"/>
        </p:nvSpPr>
        <p:spPr>
          <a:xfrm>
            <a:off x="-1" y="2938227"/>
            <a:ext cx="12190247" cy="69272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ques de contenido">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a:ext>
            </a:extLst>
          </a:blip>
          <a:srcRect r="-99"/>
          <a:stretch/>
        </p:blipFill>
        <p:spPr>
          <a:xfrm>
            <a:off x="8196965" y="1346169"/>
            <a:ext cx="3493429" cy="1092973"/>
          </a:xfrm>
          <a:prstGeom prst="rect">
            <a:avLst/>
          </a:prstGeom>
        </p:spPr>
      </p:pic>
      <p:pic>
        <p:nvPicPr>
          <p:cNvPr id="2" name="Imagen 1"/>
          <p:cNvPicPr>
            <a:picLocks noChangeAspect="1"/>
          </p:cNvPicPr>
          <p:nvPr userDrawn="1"/>
        </p:nvPicPr>
        <p:blipFill rotWithShape="1">
          <a:blip r:embed="rId3" cstate="print">
            <a:extLst>
              <a:ext uri="{28A0092B-C50C-407E-A947-70E740481C1C}">
                <a14:useLocalDpi xmlns:a14="http://schemas.microsoft.com/office/drawing/2010/main"/>
              </a:ext>
            </a:extLst>
          </a:blip>
          <a:srcRect b="-990"/>
          <a:stretch/>
        </p:blipFill>
        <p:spPr>
          <a:xfrm>
            <a:off x="4379779" y="1346169"/>
            <a:ext cx="3487738" cy="1092973"/>
          </a:xfrm>
          <a:prstGeom prst="rect">
            <a:avLst/>
          </a:prstGeom>
        </p:spPr>
      </p:pic>
      <p:pic>
        <p:nvPicPr>
          <p:cNvPr id="17" name="Imagen 1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63995" y="1346171"/>
            <a:ext cx="3486333" cy="1087720"/>
          </a:xfrm>
          <a:prstGeom prst="rect">
            <a:avLst/>
          </a:prstGeom>
        </p:spPr>
      </p:pic>
      <p:cxnSp>
        <p:nvCxnSpPr>
          <p:cNvPr id="3" name="Conector recto 2"/>
          <p:cNvCxnSpPr/>
          <p:nvPr userDrawn="1"/>
        </p:nvCxnSpPr>
        <p:spPr>
          <a:xfrm flipH="1" flipV="1">
            <a:off x="838199" y="975435"/>
            <a:ext cx="1080000"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7" name="Título 1"/>
          <p:cNvSpPr>
            <a:spLocks noGrp="1"/>
          </p:cNvSpPr>
          <p:nvPr>
            <p:ph type="title" hasCustomPrompt="1"/>
          </p:nvPr>
        </p:nvSpPr>
        <p:spPr>
          <a:xfrm>
            <a:off x="838200" y="133899"/>
            <a:ext cx="9252131" cy="797992"/>
          </a:xfrm>
        </p:spPr>
        <p:txBody>
          <a:bodyPr lIns="0" anchor="b">
            <a:noAutofit/>
          </a:bodyPr>
          <a:lstStyle>
            <a:lvl1pPr>
              <a:defRPr sz="2800" baseline="0"/>
            </a:lvl1pPr>
          </a:lstStyle>
          <a:p>
            <a:r>
              <a:rPr lang="es-ES_tradnl" dirty="0"/>
              <a:t>Modifica aquí el título del contenido</a:t>
            </a:r>
          </a:p>
        </p:txBody>
      </p:sp>
      <p:sp>
        <p:nvSpPr>
          <p:cNvPr id="11" name="Rectángulo 10"/>
          <p:cNvSpPr/>
          <p:nvPr userDrawn="1"/>
        </p:nvSpPr>
        <p:spPr>
          <a:xfrm>
            <a:off x="8196967" y="2014508"/>
            <a:ext cx="3486331" cy="4444123"/>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ángulo 12"/>
          <p:cNvSpPr/>
          <p:nvPr userDrawn="1"/>
        </p:nvSpPr>
        <p:spPr>
          <a:xfrm>
            <a:off x="4381185" y="2014508"/>
            <a:ext cx="3486331" cy="4444123"/>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ángulo 13"/>
          <p:cNvSpPr/>
          <p:nvPr userDrawn="1"/>
        </p:nvSpPr>
        <p:spPr>
          <a:xfrm>
            <a:off x="566807" y="2014508"/>
            <a:ext cx="3486331" cy="4444123"/>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Marcador de imagen 21"/>
          <p:cNvSpPr>
            <a:spLocks noGrp="1"/>
          </p:cNvSpPr>
          <p:nvPr>
            <p:ph type="pic" sz="quarter" idx="10" hasCustomPrompt="1"/>
          </p:nvPr>
        </p:nvSpPr>
        <p:spPr>
          <a:xfrm>
            <a:off x="561955" y="1346881"/>
            <a:ext cx="3488373" cy="1082590"/>
          </a:xfrm>
        </p:spPr>
        <p:txBody>
          <a:bodyPr>
            <a:noAutofit/>
          </a:bodyPr>
          <a:lstStyle>
            <a:lvl1pPr marL="0" indent="0" algn="ctr">
              <a:buNone/>
              <a:defRPr sz="2000"/>
            </a:lvl1pPr>
          </a:lstStyle>
          <a:p>
            <a:r>
              <a:rPr lang="es-ES_tradnl" dirty="0"/>
              <a:t>Haz clic aquí para cambiar la imagen</a:t>
            </a:r>
          </a:p>
        </p:txBody>
      </p:sp>
      <p:sp>
        <p:nvSpPr>
          <p:cNvPr id="24" name="Marcador de imagen 21"/>
          <p:cNvSpPr>
            <a:spLocks noGrp="1"/>
          </p:cNvSpPr>
          <p:nvPr>
            <p:ph type="pic" sz="quarter" idx="11" hasCustomPrompt="1"/>
          </p:nvPr>
        </p:nvSpPr>
        <p:spPr>
          <a:xfrm>
            <a:off x="4380482" y="1346855"/>
            <a:ext cx="3487033" cy="1081930"/>
          </a:xfrm>
        </p:spPr>
        <p:txBody>
          <a:bodyPr>
            <a:noAutofit/>
          </a:bodyPr>
          <a:lstStyle>
            <a:lvl1pPr marL="0" indent="0" algn="ctr">
              <a:buNone/>
              <a:defRPr sz="2000"/>
            </a:lvl1pPr>
          </a:lstStyle>
          <a:p>
            <a:r>
              <a:rPr lang="es-ES_tradnl" dirty="0"/>
              <a:t>Haz clic aquí para cambiar la imagen</a:t>
            </a:r>
          </a:p>
        </p:txBody>
      </p:sp>
      <p:sp>
        <p:nvSpPr>
          <p:cNvPr id="25" name="Marcador de imagen 21"/>
          <p:cNvSpPr>
            <a:spLocks noGrp="1"/>
          </p:cNvSpPr>
          <p:nvPr>
            <p:ph type="pic" sz="quarter" idx="12" hasCustomPrompt="1"/>
          </p:nvPr>
        </p:nvSpPr>
        <p:spPr>
          <a:xfrm>
            <a:off x="8193520" y="1346170"/>
            <a:ext cx="3487738" cy="1082615"/>
          </a:xfrm>
        </p:spPr>
        <p:txBody>
          <a:bodyPr>
            <a:noAutofit/>
          </a:bodyPr>
          <a:lstStyle>
            <a:lvl1pPr marL="0" indent="0" algn="ctr">
              <a:buNone/>
              <a:defRPr sz="2000"/>
            </a:lvl1pPr>
          </a:lstStyle>
          <a:p>
            <a:r>
              <a:rPr lang="es-ES_tradnl" dirty="0"/>
              <a:t>Haz clic aquí para cambiar la imagen</a:t>
            </a:r>
          </a:p>
        </p:txBody>
      </p:sp>
      <p:sp>
        <p:nvSpPr>
          <p:cNvPr id="27" name="Marcador de texto 26"/>
          <p:cNvSpPr>
            <a:spLocks noGrp="1"/>
          </p:cNvSpPr>
          <p:nvPr>
            <p:ph type="body" sz="quarter" idx="13" hasCustomPrompt="1"/>
          </p:nvPr>
        </p:nvSpPr>
        <p:spPr>
          <a:xfrm>
            <a:off x="566036" y="2429471"/>
            <a:ext cx="3487737" cy="4029160"/>
          </a:xfrm>
        </p:spPr>
        <p:txBody>
          <a:bodyPr/>
          <a:lstStyle/>
          <a:p>
            <a:pPr lvl="0"/>
            <a:r>
              <a:rPr lang="es-ES_tradnl" dirty="0"/>
              <a:t>Texto</a:t>
            </a:r>
          </a:p>
        </p:txBody>
      </p:sp>
      <p:sp>
        <p:nvSpPr>
          <p:cNvPr id="29" name="Marcador de texto 26"/>
          <p:cNvSpPr>
            <a:spLocks noGrp="1"/>
          </p:cNvSpPr>
          <p:nvPr>
            <p:ph type="body" sz="quarter" idx="15" hasCustomPrompt="1"/>
          </p:nvPr>
        </p:nvSpPr>
        <p:spPr>
          <a:xfrm>
            <a:off x="8193522" y="2428786"/>
            <a:ext cx="3487737" cy="4029845"/>
          </a:xfrm>
        </p:spPr>
        <p:txBody>
          <a:bodyPr/>
          <a:lstStyle/>
          <a:p>
            <a:pPr lvl="0"/>
            <a:r>
              <a:rPr lang="es-ES_tradnl" dirty="0"/>
              <a:t>Texto</a:t>
            </a:r>
          </a:p>
        </p:txBody>
      </p:sp>
      <p:sp>
        <p:nvSpPr>
          <p:cNvPr id="28" name="Marcador de texto 26"/>
          <p:cNvSpPr>
            <a:spLocks noGrp="1"/>
          </p:cNvSpPr>
          <p:nvPr>
            <p:ph type="body" sz="quarter" idx="14" hasCustomPrompt="1"/>
          </p:nvPr>
        </p:nvSpPr>
        <p:spPr>
          <a:xfrm>
            <a:off x="4379779" y="2428786"/>
            <a:ext cx="3487737" cy="4029845"/>
          </a:xfrm>
        </p:spPr>
        <p:txBody>
          <a:bodyPr/>
          <a:lstStyle/>
          <a:p>
            <a:pPr lvl="0"/>
            <a:r>
              <a:rPr lang="es-ES_tradnl" dirty="0"/>
              <a:t>Texto</a:t>
            </a:r>
          </a:p>
        </p:txBody>
      </p:sp>
      <p:pic>
        <p:nvPicPr>
          <p:cNvPr id="32" name="Imagen 3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Tree>
    <p:extLst>
      <p:ext uri="{BB962C8B-B14F-4D97-AF65-F5344CB8AC3E}">
        <p14:creationId xmlns:p14="http://schemas.microsoft.com/office/powerpoint/2010/main" val="2023348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oques de texto">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20948"/>
            <a:ext cx="1713410" cy="1287047"/>
          </a:xfrm>
          <a:prstGeom prst="rect">
            <a:avLst/>
          </a:prstGeom>
        </p:spPr>
      </p:pic>
      <p:sp>
        <p:nvSpPr>
          <p:cNvPr id="11" name="Rectángulo 10"/>
          <p:cNvSpPr/>
          <p:nvPr userDrawn="1"/>
        </p:nvSpPr>
        <p:spPr>
          <a:xfrm>
            <a:off x="1713410" y="620950"/>
            <a:ext cx="10478590" cy="1287046"/>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Título 1"/>
          <p:cNvSpPr>
            <a:spLocks noGrp="1"/>
          </p:cNvSpPr>
          <p:nvPr>
            <p:ph type="title" hasCustomPrompt="1"/>
          </p:nvPr>
        </p:nvSpPr>
        <p:spPr>
          <a:xfrm>
            <a:off x="1713410" y="620950"/>
            <a:ext cx="9252131" cy="1287046"/>
          </a:xfrm>
        </p:spPr>
        <p:txBody>
          <a:bodyPr lIns="0" anchor="b">
            <a:noAutofit/>
          </a:bodyPr>
          <a:lstStyle>
            <a:lvl1pPr>
              <a:defRPr sz="2800" baseline="0"/>
            </a:lvl1pPr>
          </a:lstStyle>
          <a:p>
            <a:r>
              <a:rPr lang="es-ES_tradnl" dirty="0"/>
              <a:t>Modifica aquí el título del contenido</a:t>
            </a:r>
          </a:p>
        </p:txBody>
      </p:sp>
      <p:cxnSp>
        <p:nvCxnSpPr>
          <p:cNvPr id="21" name="Conector recto 20"/>
          <p:cNvCxnSpPr/>
          <p:nvPr userDrawn="1"/>
        </p:nvCxnSpPr>
        <p:spPr>
          <a:xfrm flipH="1" flipV="1">
            <a:off x="1713410" y="1907996"/>
            <a:ext cx="1080000"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377367" y="2318479"/>
            <a:ext cx="2831503" cy="528430"/>
          </a:xfrm>
        </p:spPr>
        <p:txBody>
          <a:bodyPr anchor="ctr"/>
          <a:lstStyle>
            <a:lvl1pPr marL="0" indent="0" algn="ctr">
              <a:buNone/>
              <a:defRPr b="1" i="0" u="sng" baseline="0">
                <a:latin typeface="Segoe UI" charset="0"/>
                <a:ea typeface="Segoe UI" charset="0"/>
                <a:cs typeface="Segoe UI" charset="0"/>
              </a:defRPr>
            </a:lvl1pPr>
          </a:lstStyle>
          <a:p>
            <a:pPr lvl="0"/>
            <a:r>
              <a:rPr lang="es-ES_tradnl" dirty="0"/>
              <a:t>Clave 1</a:t>
            </a:r>
          </a:p>
        </p:txBody>
      </p:sp>
      <p:sp>
        <p:nvSpPr>
          <p:cNvPr id="33" name="Marcador de texto 5"/>
          <p:cNvSpPr>
            <a:spLocks noGrp="1"/>
          </p:cNvSpPr>
          <p:nvPr>
            <p:ph type="body" sz="quarter" idx="11" hasCustomPrompt="1"/>
          </p:nvPr>
        </p:nvSpPr>
        <p:spPr>
          <a:xfrm>
            <a:off x="4679730" y="2318036"/>
            <a:ext cx="2831503" cy="528430"/>
          </a:xfrm>
        </p:spPr>
        <p:txBody>
          <a:bodyPr anchor="ctr"/>
          <a:lstStyle>
            <a:lvl1pPr marL="0" indent="0" algn="ctr">
              <a:buNone/>
              <a:defRPr b="1" i="0" u="sng" baseline="0">
                <a:latin typeface="Segoe UI" charset="0"/>
                <a:ea typeface="Segoe UI" charset="0"/>
                <a:cs typeface="Segoe UI" charset="0"/>
              </a:defRPr>
            </a:lvl1pPr>
          </a:lstStyle>
          <a:p>
            <a:pPr lvl="0"/>
            <a:r>
              <a:rPr lang="es-ES_tradnl" dirty="0"/>
              <a:t>Clave 2</a:t>
            </a:r>
          </a:p>
        </p:txBody>
      </p:sp>
      <p:sp>
        <p:nvSpPr>
          <p:cNvPr id="34" name="Marcador de texto 5"/>
          <p:cNvSpPr>
            <a:spLocks noGrp="1"/>
          </p:cNvSpPr>
          <p:nvPr>
            <p:ph type="body" sz="quarter" idx="12" hasCustomPrompt="1"/>
          </p:nvPr>
        </p:nvSpPr>
        <p:spPr>
          <a:xfrm>
            <a:off x="7982093" y="2318036"/>
            <a:ext cx="2831503" cy="528430"/>
          </a:xfrm>
        </p:spPr>
        <p:txBody>
          <a:bodyPr anchor="ctr"/>
          <a:lstStyle>
            <a:lvl1pPr marL="0" indent="0" algn="ctr">
              <a:buNone/>
              <a:defRPr b="1" i="0" u="sng" baseline="0">
                <a:latin typeface="Segoe UI" charset="0"/>
                <a:ea typeface="Segoe UI" charset="0"/>
                <a:cs typeface="Segoe UI" charset="0"/>
              </a:defRPr>
            </a:lvl1pPr>
          </a:lstStyle>
          <a:p>
            <a:pPr lvl="0"/>
            <a:r>
              <a:rPr lang="es-ES_tradnl" dirty="0"/>
              <a:t>Clave 3</a:t>
            </a:r>
          </a:p>
        </p:txBody>
      </p:sp>
      <p:sp>
        <p:nvSpPr>
          <p:cNvPr id="35" name="Marcador de texto 5"/>
          <p:cNvSpPr>
            <a:spLocks noGrp="1"/>
          </p:cNvSpPr>
          <p:nvPr>
            <p:ph type="body" sz="quarter" idx="13" hasCustomPrompt="1"/>
          </p:nvPr>
        </p:nvSpPr>
        <p:spPr>
          <a:xfrm>
            <a:off x="1377367" y="3037234"/>
            <a:ext cx="2831503" cy="3146590"/>
          </a:xfrm>
        </p:spPr>
        <p:txBody>
          <a:bodyPr anchor="t">
            <a:normAutofit/>
          </a:bodyPr>
          <a:lstStyle>
            <a:lvl1pPr marL="0" indent="0" algn="ctr">
              <a:buNone/>
              <a:defRPr sz="2400" b="0" i="0" baseline="0">
                <a:latin typeface="Segoe UI" charset="0"/>
                <a:ea typeface="Segoe UI" charset="0"/>
                <a:cs typeface="Segoe UI" charset="0"/>
              </a:defRPr>
            </a:lvl1pPr>
          </a:lstStyle>
          <a:p>
            <a:pPr lvl="0"/>
            <a:r>
              <a:rPr lang="es-ES_tradnl" dirty="0"/>
              <a:t>Descripción</a:t>
            </a:r>
          </a:p>
        </p:txBody>
      </p:sp>
      <p:sp>
        <p:nvSpPr>
          <p:cNvPr id="36" name="Marcador de texto 5"/>
          <p:cNvSpPr>
            <a:spLocks noGrp="1"/>
          </p:cNvSpPr>
          <p:nvPr>
            <p:ph type="body" sz="quarter" idx="14" hasCustomPrompt="1"/>
          </p:nvPr>
        </p:nvSpPr>
        <p:spPr>
          <a:xfrm>
            <a:off x="4679730" y="3037234"/>
            <a:ext cx="2831503" cy="3146590"/>
          </a:xfrm>
        </p:spPr>
        <p:txBody>
          <a:bodyPr anchor="t">
            <a:normAutofit/>
          </a:bodyPr>
          <a:lstStyle>
            <a:lvl1pPr marL="0" indent="0" algn="ctr">
              <a:buNone/>
              <a:defRPr sz="2400" b="0" i="0" baseline="0">
                <a:latin typeface="Segoe UI" charset="0"/>
                <a:ea typeface="Segoe UI" charset="0"/>
                <a:cs typeface="Segoe UI" charset="0"/>
              </a:defRPr>
            </a:lvl1pPr>
          </a:lstStyle>
          <a:p>
            <a:pPr lvl="0"/>
            <a:r>
              <a:rPr lang="es-ES_tradnl" dirty="0"/>
              <a:t>Descripción</a:t>
            </a:r>
          </a:p>
        </p:txBody>
      </p:sp>
      <p:sp>
        <p:nvSpPr>
          <p:cNvPr id="37" name="Marcador de texto 5"/>
          <p:cNvSpPr>
            <a:spLocks noGrp="1"/>
          </p:cNvSpPr>
          <p:nvPr>
            <p:ph type="body" sz="quarter" idx="15" hasCustomPrompt="1"/>
          </p:nvPr>
        </p:nvSpPr>
        <p:spPr>
          <a:xfrm>
            <a:off x="7982093" y="3080322"/>
            <a:ext cx="2831503" cy="3103502"/>
          </a:xfrm>
        </p:spPr>
        <p:txBody>
          <a:bodyPr anchor="t">
            <a:normAutofit/>
          </a:bodyPr>
          <a:lstStyle>
            <a:lvl1pPr marL="0" indent="0" algn="ctr">
              <a:buNone/>
              <a:defRPr sz="2400" b="0" i="0" baseline="0">
                <a:latin typeface="Segoe UI" charset="0"/>
                <a:ea typeface="Segoe UI" charset="0"/>
                <a:cs typeface="Segoe UI" charset="0"/>
              </a:defRPr>
            </a:lvl1pPr>
          </a:lstStyle>
          <a:p>
            <a:pPr lvl="0"/>
            <a:r>
              <a:rPr lang="es-ES_tradnl" dirty="0"/>
              <a:t>Descripción</a:t>
            </a:r>
          </a:p>
        </p:txBody>
      </p:sp>
      <p:pic>
        <p:nvPicPr>
          <p:cNvPr id="38" name="Imagen 3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
        <p:nvSpPr>
          <p:cNvPr id="4" name="Marcador de imagen 3"/>
          <p:cNvSpPr>
            <a:spLocks noGrp="1"/>
          </p:cNvSpPr>
          <p:nvPr>
            <p:ph type="pic" sz="quarter" idx="16" hasCustomPrompt="1"/>
          </p:nvPr>
        </p:nvSpPr>
        <p:spPr>
          <a:xfrm>
            <a:off x="0" y="620950"/>
            <a:ext cx="1713410" cy="1287820"/>
          </a:xfrm>
        </p:spPr>
        <p:txBody>
          <a:bodyPr/>
          <a:lstStyle>
            <a:lvl1pPr marL="0" indent="0" algn="ctr">
              <a:buNone/>
              <a:defRPr baseline="0">
                <a:solidFill>
                  <a:schemeClr val="bg1"/>
                </a:solidFill>
              </a:defRPr>
            </a:lvl1pPr>
          </a:lstStyle>
          <a:p>
            <a:r>
              <a:rPr lang="es-ES_tradnl" dirty="0"/>
              <a:t>Cambia aquí la imagen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mbio de sección">
    <p:spTree>
      <p:nvGrpSpPr>
        <p:cNvPr id="1" name=""/>
        <p:cNvGrpSpPr/>
        <p:nvPr/>
      </p:nvGrpSpPr>
      <p:grpSpPr>
        <a:xfrm>
          <a:off x="0" y="0"/>
          <a:ext cx="0" cy="0"/>
          <a:chOff x="0" y="0"/>
          <a:chExt cx="0" cy="0"/>
        </a:xfrm>
      </p:grpSpPr>
      <p:pic>
        <p:nvPicPr>
          <p:cNvPr id="11" name="Imagen 10"/>
          <p:cNvPicPr>
            <a:picLocks noChangeAspect="1"/>
          </p:cNvPicPr>
          <p:nvPr userDrawn="1"/>
        </p:nvPicPr>
        <p:blipFill rotWithShape="1">
          <a:blip r:embed="rId2" cstate="print">
            <a:alphaModFix amt="75000"/>
            <a:extLst>
              <a:ext uri="{28A0092B-C50C-407E-A947-70E740481C1C}">
                <a14:useLocalDpi xmlns:a14="http://schemas.microsoft.com/office/drawing/2010/main"/>
              </a:ext>
            </a:extLst>
          </a:blip>
          <a:srcRect/>
          <a:stretch/>
        </p:blipFill>
        <p:spPr>
          <a:xfrm>
            <a:off x="1" y="1"/>
            <a:ext cx="12192000" cy="6857999"/>
          </a:xfrm>
          <a:prstGeom prst="rect">
            <a:avLst/>
          </a:prstGeom>
        </p:spPr>
      </p:pic>
      <p:pic>
        <p:nvPicPr>
          <p:cNvPr id="15" name="Imagen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
        <p:nvSpPr>
          <p:cNvPr id="9" name="Rectángulo 8"/>
          <p:cNvSpPr/>
          <p:nvPr userDrawn="1"/>
        </p:nvSpPr>
        <p:spPr>
          <a:xfrm>
            <a:off x="8104909" y="3622065"/>
            <a:ext cx="101600" cy="1938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ítulo 1"/>
          <p:cNvSpPr>
            <a:spLocks noGrp="1"/>
          </p:cNvSpPr>
          <p:nvPr>
            <p:ph type="ctrTitle" hasCustomPrompt="1"/>
          </p:nvPr>
        </p:nvSpPr>
        <p:spPr>
          <a:xfrm>
            <a:off x="2" y="3622065"/>
            <a:ext cx="8104908" cy="1938288"/>
          </a:xfrm>
          <a:solidFill>
            <a:srgbClr val="E3E4E3">
              <a:alpha val="69804"/>
            </a:srgbClr>
          </a:solidFill>
        </p:spPr>
        <p:txBody>
          <a:bodyPr anchor="ctr" anchorCtr="0">
            <a:normAutofit/>
          </a:bodyPr>
          <a:lstStyle>
            <a:lvl1pPr algn="r">
              <a:defRPr sz="4400" b="1" i="0" baseline="0">
                <a:latin typeface="Segoe UI" charset="0"/>
                <a:ea typeface="Segoe UI" charset="0"/>
                <a:cs typeface="Segoe UI" charset="0"/>
              </a:defRPr>
            </a:lvl1pPr>
          </a:lstStyle>
          <a:p>
            <a:r>
              <a:rPr lang="es-ES_tradnl" dirty="0"/>
              <a:t>Introduce aquí el título cambio de sección</a:t>
            </a:r>
          </a:p>
        </p:txBody>
      </p:sp>
    </p:spTree>
    <p:extLst>
      <p:ext uri="{BB962C8B-B14F-4D97-AF65-F5344CB8AC3E}">
        <p14:creationId xmlns:p14="http://schemas.microsoft.com/office/powerpoint/2010/main" val="55342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mbio de punto de índice">
    <p:spTree>
      <p:nvGrpSpPr>
        <p:cNvPr id="1" name=""/>
        <p:cNvGrpSpPr/>
        <p:nvPr/>
      </p:nvGrpSpPr>
      <p:grpSpPr>
        <a:xfrm>
          <a:off x="0" y="0"/>
          <a:ext cx="0" cy="0"/>
          <a:chOff x="0" y="0"/>
          <a:chExt cx="0" cy="0"/>
        </a:xfrm>
      </p:grpSpPr>
      <p:pic>
        <p:nvPicPr>
          <p:cNvPr id="10" name="Imagen 9"/>
          <p:cNvPicPr>
            <a:picLocks noChangeAspect="1"/>
          </p:cNvPicPr>
          <p:nvPr userDrawn="1"/>
        </p:nvPicPr>
        <p:blipFill rotWithShape="1">
          <a:blip r:embed="rId2" cstate="print">
            <a:alphaModFix amt="75000"/>
            <a:extLst>
              <a:ext uri="{28A0092B-C50C-407E-A947-70E740481C1C}">
                <a14:useLocalDpi xmlns:a14="http://schemas.microsoft.com/office/drawing/2010/main"/>
              </a:ext>
            </a:extLst>
          </a:blip>
          <a:srcRect/>
          <a:stretch/>
        </p:blipFill>
        <p:spPr>
          <a:xfrm>
            <a:off x="1" y="1"/>
            <a:ext cx="12192000" cy="6857999"/>
          </a:xfrm>
          <a:prstGeom prst="rect">
            <a:avLst/>
          </a:prstGeom>
        </p:spPr>
      </p:pic>
      <p:pic>
        <p:nvPicPr>
          <p:cNvPr id="15" name="Imagen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
        <p:nvSpPr>
          <p:cNvPr id="8" name="Título 1"/>
          <p:cNvSpPr>
            <a:spLocks noGrp="1"/>
          </p:cNvSpPr>
          <p:nvPr>
            <p:ph type="ctrTitle" hasCustomPrompt="1"/>
          </p:nvPr>
        </p:nvSpPr>
        <p:spPr>
          <a:xfrm>
            <a:off x="2" y="3622065"/>
            <a:ext cx="8104908" cy="1908079"/>
          </a:xfrm>
          <a:solidFill>
            <a:srgbClr val="93D600">
              <a:alpha val="74902"/>
            </a:srgbClr>
          </a:solidFill>
        </p:spPr>
        <p:txBody>
          <a:bodyPr anchor="ctr" anchorCtr="0">
            <a:normAutofit/>
          </a:bodyPr>
          <a:lstStyle>
            <a:lvl1pPr algn="r">
              <a:defRPr sz="4400" b="1" i="0" baseline="0">
                <a:latin typeface="Segoe UI" charset="0"/>
                <a:ea typeface="Segoe UI" charset="0"/>
                <a:cs typeface="Segoe UI" charset="0"/>
              </a:defRPr>
            </a:lvl1pPr>
          </a:lstStyle>
          <a:p>
            <a:r>
              <a:rPr lang="es-ES_tradnl" dirty="0"/>
              <a:t>Introduce aquí el título de la nueva sección del índice</a:t>
            </a:r>
          </a:p>
        </p:txBody>
      </p:sp>
      <p:sp>
        <p:nvSpPr>
          <p:cNvPr id="9" name="Rectángulo 8"/>
          <p:cNvSpPr/>
          <p:nvPr userDrawn="1"/>
        </p:nvSpPr>
        <p:spPr>
          <a:xfrm>
            <a:off x="8104909" y="3622065"/>
            <a:ext cx="101600" cy="1938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a final">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print">
            <a:alphaModFix amt="38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ángulo 9"/>
          <p:cNvSpPr/>
          <p:nvPr userDrawn="1"/>
        </p:nvSpPr>
        <p:spPr>
          <a:xfrm>
            <a:off x="3587633" y="-1"/>
            <a:ext cx="5001492" cy="6858001"/>
          </a:xfrm>
          <a:prstGeom prst="rect">
            <a:avLst/>
          </a:prstGeom>
          <a:solidFill>
            <a:schemeClr val="accent4">
              <a:alpha val="5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CuadroTexto 13"/>
          <p:cNvSpPr txBox="1"/>
          <p:nvPr userDrawn="1"/>
        </p:nvSpPr>
        <p:spPr>
          <a:xfrm>
            <a:off x="830580" y="4022447"/>
            <a:ext cx="10515599" cy="923330"/>
          </a:xfrm>
          <a:prstGeom prst="rect">
            <a:avLst/>
          </a:prstGeom>
          <a:noFill/>
        </p:spPr>
        <p:txBody>
          <a:bodyPr wrap="square" rtlCol="0">
            <a:spAutoFit/>
          </a:bodyPr>
          <a:lstStyle/>
          <a:p>
            <a:pPr algn="ctr"/>
            <a:r>
              <a:rPr lang="es-ES_tradnl" sz="5400" b="1" i="0" dirty="0">
                <a:latin typeface="Segoe UI" charset="0"/>
                <a:ea typeface="Segoe UI" charset="0"/>
                <a:cs typeface="Segoe UI" charset="0"/>
              </a:rPr>
              <a:t>¡Gracias!</a:t>
            </a:r>
          </a:p>
        </p:txBody>
      </p:sp>
      <p:pic>
        <p:nvPicPr>
          <p:cNvPr id="2" name="Imagen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154976" y="2742326"/>
            <a:ext cx="3866806" cy="1082964"/>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52887" y="1954906"/>
            <a:ext cx="3784692" cy="787420"/>
          </a:xfrm>
          <a:prstGeom prst="rect">
            <a:avLst/>
          </a:prstGeom>
        </p:spPr>
      </p:pic>
    </p:spTree>
    <p:extLst>
      <p:ext uri="{BB962C8B-B14F-4D97-AF65-F5344CB8AC3E}">
        <p14:creationId xmlns:p14="http://schemas.microsoft.com/office/powerpoint/2010/main" val="140150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Inglés">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26978" y="0"/>
            <a:ext cx="12210302" cy="6858000"/>
          </a:xfrm>
          <a:prstGeom prst="rect">
            <a:avLst/>
          </a:prstGeom>
        </p:spPr>
      </p:pic>
      <p:sp>
        <p:nvSpPr>
          <p:cNvPr id="8" name="Rectángulo 7"/>
          <p:cNvSpPr/>
          <p:nvPr userDrawn="1"/>
        </p:nvSpPr>
        <p:spPr>
          <a:xfrm>
            <a:off x="7440335" y="4064925"/>
            <a:ext cx="101600" cy="21756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Imagen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40335" y="2248843"/>
            <a:ext cx="3027881" cy="1603716"/>
          </a:xfrm>
          <a:prstGeom prst="rect">
            <a:avLst/>
          </a:prstGeom>
        </p:spPr>
      </p:pic>
      <p:sp>
        <p:nvSpPr>
          <p:cNvPr id="7" name="Título 1"/>
          <p:cNvSpPr>
            <a:spLocks noGrp="1"/>
          </p:cNvSpPr>
          <p:nvPr>
            <p:ph type="ctrTitle" hasCustomPrompt="1"/>
          </p:nvPr>
        </p:nvSpPr>
        <p:spPr>
          <a:xfrm>
            <a:off x="-26978" y="4064925"/>
            <a:ext cx="7467313" cy="2175674"/>
          </a:xfrm>
          <a:solidFill>
            <a:srgbClr val="E3E4E3">
              <a:alpha val="69804"/>
            </a:srgbClr>
          </a:solidFill>
        </p:spPr>
        <p:txBody>
          <a:bodyPr anchor="ctr" anchorCtr="0">
            <a:normAutofit/>
          </a:bodyPr>
          <a:lstStyle>
            <a:lvl1pPr algn="r">
              <a:defRPr sz="4400" b="1" i="0" baseline="0">
                <a:latin typeface="Segoe UI" charset="0"/>
                <a:ea typeface="Segoe UI" charset="0"/>
                <a:cs typeface="Segoe UI" charset="0"/>
              </a:defRPr>
            </a:lvl1pPr>
          </a:lstStyle>
          <a:p>
            <a:r>
              <a:rPr lang="es-ES_tradnl" dirty="0"/>
              <a:t>Introduce aquí el título de la presentación</a:t>
            </a:r>
          </a:p>
        </p:txBody>
      </p:sp>
      <p:sp>
        <p:nvSpPr>
          <p:cNvPr id="11" name="Marcador de texto 4"/>
          <p:cNvSpPr>
            <a:spLocks noGrp="1"/>
          </p:cNvSpPr>
          <p:nvPr>
            <p:ph type="body" sz="quarter" idx="10" hasCustomPrompt="1"/>
          </p:nvPr>
        </p:nvSpPr>
        <p:spPr>
          <a:xfrm>
            <a:off x="7811145" y="6120581"/>
            <a:ext cx="4372179" cy="586072"/>
          </a:xfrm>
          <a:solidFill>
            <a:srgbClr val="E3E4E3">
              <a:alpha val="60392"/>
            </a:srgbClr>
          </a:solidFill>
        </p:spPr>
        <p:txBody>
          <a:bodyPr tIns="144000" rIns="216000">
            <a:noAutofit/>
          </a:bodyPr>
          <a:lstStyle>
            <a:lvl1pPr marL="0" indent="0" algn="r">
              <a:lnSpc>
                <a:spcPct val="50000"/>
              </a:lnSpc>
              <a:buNone/>
              <a:defRPr sz="1600" b="0" baseline="0">
                <a:solidFill>
                  <a:schemeClr val="tx1"/>
                </a:solidFill>
              </a:defRPr>
            </a:lvl1pPr>
          </a:lstStyle>
          <a:p>
            <a:pPr lvl="0"/>
            <a:r>
              <a:rPr lang="es-ES_tradnl" dirty="0"/>
              <a:t>Nombre, fecha y </a:t>
            </a:r>
            <a:r>
              <a:rPr lang="es-ES" dirty="0"/>
              <a:t>departamento</a:t>
            </a:r>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cliente">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18301" y="-152400"/>
            <a:ext cx="12210301" cy="7010400"/>
          </a:xfrm>
          <a:prstGeom prst="rect">
            <a:avLst/>
          </a:prstGeom>
        </p:spPr>
      </p:pic>
      <p:sp>
        <p:nvSpPr>
          <p:cNvPr id="8" name="Rectángulo 7"/>
          <p:cNvSpPr/>
          <p:nvPr userDrawn="1"/>
        </p:nvSpPr>
        <p:spPr>
          <a:xfrm>
            <a:off x="7443962" y="4200526"/>
            <a:ext cx="101600" cy="2133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1" name="Imagen 10"/>
          <p:cNvPicPr>
            <a:picLocks noChangeAspect="1"/>
          </p:cNvPicPr>
          <p:nvPr userDrawn="1"/>
        </p:nvPicPr>
        <p:blipFill rotWithShape="1">
          <a:blip r:embed="rId3" cstate="print">
            <a:extLst>
              <a:ext uri="{28A0092B-C50C-407E-A947-70E740481C1C}">
                <a14:useLocalDpi xmlns:a14="http://schemas.microsoft.com/office/drawing/2010/main"/>
              </a:ext>
            </a:extLst>
          </a:blip>
          <a:srcRect t="45002"/>
          <a:stretch/>
        </p:blipFill>
        <p:spPr>
          <a:xfrm>
            <a:off x="8605804" y="2815109"/>
            <a:ext cx="2604495" cy="729432"/>
          </a:xfrm>
          <a:prstGeom prst="rect">
            <a:avLst/>
          </a:prstGeom>
        </p:spPr>
      </p:pic>
      <p:pic>
        <p:nvPicPr>
          <p:cNvPr id="12" name="Imagen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1075" y="2282313"/>
            <a:ext cx="2549187" cy="530369"/>
          </a:xfrm>
          <a:prstGeom prst="rect">
            <a:avLst/>
          </a:prstGeom>
        </p:spPr>
      </p:pic>
      <p:sp>
        <p:nvSpPr>
          <p:cNvPr id="9" name="Marcador de imagen 8"/>
          <p:cNvSpPr>
            <a:spLocks noGrp="1"/>
          </p:cNvSpPr>
          <p:nvPr>
            <p:ph type="pic" sz="quarter" idx="11" hasCustomPrompt="1"/>
          </p:nvPr>
        </p:nvSpPr>
        <p:spPr>
          <a:xfrm>
            <a:off x="5700713" y="2319868"/>
            <a:ext cx="2739538" cy="1284496"/>
          </a:xfrm>
        </p:spPr>
        <p:txBody>
          <a:bodyPr anchor="ctr">
            <a:normAutofit/>
          </a:bodyPr>
          <a:lstStyle>
            <a:lvl1pPr marL="0" indent="0" algn="ctr">
              <a:buNone/>
              <a:defRPr sz="2400"/>
            </a:lvl1pPr>
          </a:lstStyle>
          <a:p>
            <a:r>
              <a:rPr lang="es-ES_tradnl" dirty="0"/>
              <a:t>Inserta aquí el logo del cliente</a:t>
            </a:r>
          </a:p>
        </p:txBody>
      </p:sp>
      <p:sp>
        <p:nvSpPr>
          <p:cNvPr id="13" name="Título 1"/>
          <p:cNvSpPr>
            <a:spLocks noGrp="1"/>
          </p:cNvSpPr>
          <p:nvPr>
            <p:ph type="ctrTitle" hasCustomPrompt="1"/>
          </p:nvPr>
        </p:nvSpPr>
        <p:spPr>
          <a:xfrm>
            <a:off x="-23351" y="4200526"/>
            <a:ext cx="7467313" cy="2133378"/>
          </a:xfrm>
          <a:solidFill>
            <a:srgbClr val="E3E4E3">
              <a:alpha val="69804"/>
            </a:srgbClr>
          </a:solidFill>
        </p:spPr>
        <p:txBody>
          <a:bodyPr anchor="ctr" anchorCtr="0">
            <a:normAutofit/>
          </a:bodyPr>
          <a:lstStyle>
            <a:lvl1pPr algn="r">
              <a:defRPr sz="4400" b="1" i="0" baseline="0">
                <a:latin typeface="Segoe UI" charset="0"/>
                <a:ea typeface="Segoe UI" charset="0"/>
                <a:cs typeface="Segoe UI" charset="0"/>
              </a:defRPr>
            </a:lvl1pPr>
          </a:lstStyle>
          <a:p>
            <a:r>
              <a:rPr lang="es-ES_tradnl" dirty="0"/>
              <a:t>Introduce aquí el título de la presentación</a:t>
            </a:r>
          </a:p>
        </p:txBody>
      </p:sp>
      <p:sp>
        <p:nvSpPr>
          <p:cNvPr id="15" name="Marcador de texto 4"/>
          <p:cNvSpPr>
            <a:spLocks noGrp="1"/>
          </p:cNvSpPr>
          <p:nvPr>
            <p:ph type="body" sz="quarter" idx="10" hasCustomPrompt="1"/>
          </p:nvPr>
        </p:nvSpPr>
        <p:spPr>
          <a:xfrm>
            <a:off x="7811145" y="6120581"/>
            <a:ext cx="4372179" cy="586072"/>
          </a:xfrm>
          <a:solidFill>
            <a:srgbClr val="E3E4E3">
              <a:alpha val="60392"/>
            </a:srgbClr>
          </a:solidFill>
        </p:spPr>
        <p:txBody>
          <a:bodyPr tIns="144000" rIns="216000">
            <a:noAutofit/>
          </a:bodyPr>
          <a:lstStyle>
            <a:lvl1pPr marL="0" indent="0" algn="r">
              <a:lnSpc>
                <a:spcPct val="50000"/>
              </a:lnSpc>
              <a:buNone/>
              <a:defRPr sz="1600" b="0" baseline="0">
                <a:solidFill>
                  <a:schemeClr val="tx1"/>
                </a:solidFill>
              </a:defRPr>
            </a:lvl1pPr>
          </a:lstStyle>
          <a:p>
            <a:pPr lvl="0"/>
            <a:r>
              <a:rPr lang="es-ES_tradnl" dirty="0"/>
              <a:t>Nombre, fecha y </a:t>
            </a:r>
            <a:r>
              <a:rPr lang="es-ES" dirty="0"/>
              <a:t>departamento</a:t>
            </a:r>
            <a:endParaRPr lang="es-ES_trad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873171" y="327243"/>
            <a:ext cx="5768326" cy="437032"/>
          </a:xfrm>
        </p:spPr>
        <p:txBody>
          <a:bodyPr lIns="0" bIns="0" anchor="b">
            <a:noAutofit/>
          </a:bodyPr>
          <a:lstStyle>
            <a:lvl1pPr>
              <a:defRPr sz="2800"/>
            </a:lvl1pPr>
          </a:lstStyle>
          <a:p>
            <a:r>
              <a:rPr lang="es-ES_tradnl"/>
              <a:t>Índice</a:t>
            </a:r>
            <a:endParaRPr lang="es-ES_tradnl" dirty="0"/>
          </a:p>
        </p:txBody>
      </p:sp>
      <p:cxnSp>
        <p:nvCxnSpPr>
          <p:cNvPr id="11" name="Conector recto 10"/>
          <p:cNvCxnSpPr/>
          <p:nvPr userDrawn="1"/>
        </p:nvCxnSpPr>
        <p:spPr>
          <a:xfrm flipH="1" flipV="1">
            <a:off x="4873171" y="802126"/>
            <a:ext cx="1080000"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3" name="Marcador de texto 12"/>
          <p:cNvSpPr>
            <a:spLocks noGrp="1"/>
          </p:cNvSpPr>
          <p:nvPr>
            <p:ph type="body" sz="quarter" idx="11" hasCustomPrompt="1"/>
          </p:nvPr>
        </p:nvSpPr>
        <p:spPr>
          <a:xfrm>
            <a:off x="4873171" y="1091821"/>
            <a:ext cx="6099175" cy="5458065"/>
          </a:xfrm>
        </p:spPr>
        <p:txBody>
          <a:bodyPr lIns="0" bIns="36000" anchor="t">
            <a:normAutofit/>
          </a:bodyPr>
          <a:lstStyle>
            <a:lvl1pPr marL="228600" indent="-228600">
              <a:lnSpc>
                <a:spcPct val="200000"/>
              </a:lnSpc>
              <a:buClr>
                <a:schemeClr val="accent3"/>
              </a:buClr>
              <a:buSzPct val="100000"/>
              <a:buFontTx/>
              <a:buBlip>
                <a:blip r:embed="rId2"/>
              </a:buBlip>
              <a:defRPr sz="2400" spc="0" baseline="0"/>
            </a:lvl1pPr>
            <a:lvl2pPr>
              <a:lnSpc>
                <a:spcPct val="200000"/>
              </a:lnSpc>
              <a:buClr>
                <a:schemeClr val="accent1"/>
              </a:buClr>
              <a:defRPr baseline="0"/>
            </a:lvl2pPr>
          </a:lstStyle>
          <a:p>
            <a:pPr lvl="0"/>
            <a:r>
              <a:rPr lang="es-ES_tradnl" dirty="0"/>
              <a:t>Inserta aquí los puntos del índice</a:t>
            </a:r>
          </a:p>
          <a:p>
            <a:pPr lvl="1"/>
            <a:r>
              <a:rPr lang="es-ES_tradnl" dirty="0"/>
              <a:t>Puntos dentro de cada apartado</a:t>
            </a:r>
          </a:p>
          <a:p>
            <a:pPr lvl="1"/>
            <a:r>
              <a:rPr lang="es-ES_tradnl" dirty="0"/>
              <a:t>Puntos dentro de cada apartado</a:t>
            </a:r>
          </a:p>
          <a:p>
            <a:pPr lvl="0"/>
            <a:r>
              <a:rPr lang="es-ES_tradnl" dirty="0"/>
              <a:t>Otro punto del índice</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pic>
        <p:nvPicPr>
          <p:cNvPr id="9" name="Imagen 8"/>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a:stretch/>
        </p:blipFill>
        <p:spPr>
          <a:xfrm>
            <a:off x="0" y="1"/>
            <a:ext cx="4225923" cy="6857999"/>
          </a:xfrm>
          <a:prstGeom prst="rect">
            <a:avLst/>
          </a:prstGeom>
        </p:spPr>
      </p:pic>
      <p:sp>
        <p:nvSpPr>
          <p:cNvPr id="4" name="Marcador de imagen 3"/>
          <p:cNvSpPr>
            <a:spLocks noGrp="1"/>
          </p:cNvSpPr>
          <p:nvPr>
            <p:ph type="pic" sz="quarter" idx="12" hasCustomPrompt="1"/>
          </p:nvPr>
        </p:nvSpPr>
        <p:spPr>
          <a:xfrm>
            <a:off x="0" y="0"/>
            <a:ext cx="4225925" cy="6858000"/>
          </a:xfrm>
        </p:spPr>
        <p:txBody>
          <a:bodyPr anchor="ctr"/>
          <a:lstStyle>
            <a:lvl1pPr marL="0" indent="0" algn="ctr">
              <a:buNone/>
              <a:defRPr>
                <a:solidFill>
                  <a:schemeClr val="bg1"/>
                </a:solidFill>
              </a:defRPr>
            </a:lvl1pPr>
          </a:lstStyle>
          <a:p>
            <a:r>
              <a:rPr lang="es-ES_tradnl" dirty="0"/>
              <a:t>Clic aquí para cambiar la imagen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133899"/>
            <a:ext cx="9252131" cy="797992"/>
          </a:xfrm>
        </p:spPr>
        <p:txBody>
          <a:bodyPr lIns="0" anchor="b">
            <a:noAutofit/>
          </a:bodyPr>
          <a:lstStyle>
            <a:lvl1pPr>
              <a:defRPr sz="2800" baseline="0"/>
            </a:lvl1pPr>
          </a:lstStyle>
          <a:p>
            <a:r>
              <a:rPr lang="es-ES_tradnl" dirty="0"/>
              <a:t>Modifica aquí el título del contenido</a:t>
            </a:r>
          </a:p>
        </p:txBody>
      </p:sp>
      <p:cxnSp>
        <p:nvCxnSpPr>
          <p:cNvPr id="11" name="Conector recto 10"/>
          <p:cNvCxnSpPr/>
          <p:nvPr userDrawn="1"/>
        </p:nvCxnSpPr>
        <p:spPr>
          <a:xfrm flipH="1" flipV="1">
            <a:off x="838199" y="975435"/>
            <a:ext cx="1080000"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
        <p:nvSpPr>
          <p:cNvPr id="5" name="Marcador de texto 4"/>
          <p:cNvSpPr>
            <a:spLocks noGrp="1"/>
          </p:cNvSpPr>
          <p:nvPr>
            <p:ph type="body" sz="quarter" idx="10"/>
          </p:nvPr>
        </p:nvSpPr>
        <p:spPr>
          <a:xfrm>
            <a:off x="838380" y="1193262"/>
            <a:ext cx="9950571" cy="5114925"/>
          </a:xfrm>
        </p:spPr>
        <p:txBody>
          <a:bodyPr/>
          <a:lstStyle>
            <a:lvl1pPr marL="457200" indent="-457200">
              <a:buFont typeface="Arial" charset="0"/>
              <a:buChar char="•"/>
              <a:defRPr/>
            </a:lvl1pPr>
            <a:lvl2pPr marL="800100" indent="-342900">
              <a:buFont typeface="Arial" charset="0"/>
              <a:buChar char="•"/>
              <a:defRPr/>
            </a:lvl2pPr>
            <a:lvl3pPr marL="1257300" indent="-342900">
              <a:buFont typeface="Arial" charset="0"/>
              <a:buChar char="•"/>
              <a:defRPr/>
            </a:lvl3pPr>
            <a:lvl4pPr marL="1657350" indent="-285750">
              <a:buFont typeface="Arial" charset="0"/>
              <a:buChar char="•"/>
              <a:defRPr/>
            </a:lvl4pPr>
            <a:lvl5pPr marL="2114550" indent="-285750">
              <a:buFont typeface="Arial" charset="0"/>
              <a:buChar ch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Tree>
    <p:extLst>
      <p:ext uri="{BB962C8B-B14F-4D97-AF65-F5344CB8AC3E}">
        <p14:creationId xmlns:p14="http://schemas.microsoft.com/office/powerpoint/2010/main" val="45418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image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133899"/>
            <a:ext cx="9252131" cy="797992"/>
          </a:xfrm>
        </p:spPr>
        <p:txBody>
          <a:bodyPr lIns="0" anchor="b">
            <a:noAutofit/>
          </a:bodyPr>
          <a:lstStyle>
            <a:lvl1pPr>
              <a:defRPr sz="2800" baseline="0"/>
            </a:lvl1pPr>
          </a:lstStyle>
          <a:p>
            <a:r>
              <a:rPr lang="es-ES_tradnl" dirty="0"/>
              <a:t>Modifica aquí el título de la imagen</a:t>
            </a:r>
          </a:p>
        </p:txBody>
      </p:sp>
      <p:cxnSp>
        <p:nvCxnSpPr>
          <p:cNvPr id="11" name="Conector recto 10"/>
          <p:cNvCxnSpPr/>
          <p:nvPr userDrawn="1"/>
        </p:nvCxnSpPr>
        <p:spPr>
          <a:xfrm flipH="1" flipV="1">
            <a:off x="838199" y="975435"/>
            <a:ext cx="1080000" cy="0"/>
          </a:xfrm>
          <a:prstGeom prst="line">
            <a:avLst/>
          </a:prstGeom>
          <a:ln w="88900"/>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
        <p:nvSpPr>
          <p:cNvPr id="5" name="Marcador de imagen 4"/>
          <p:cNvSpPr>
            <a:spLocks noGrp="1"/>
          </p:cNvSpPr>
          <p:nvPr>
            <p:ph type="pic" sz="quarter" idx="10" hasCustomPrompt="1"/>
          </p:nvPr>
        </p:nvSpPr>
        <p:spPr>
          <a:xfrm>
            <a:off x="838199" y="1441829"/>
            <a:ext cx="10439400" cy="4766685"/>
          </a:xfrm>
        </p:spPr>
        <p:txBody>
          <a:bodyPr/>
          <a:lstStyle>
            <a:lvl1pPr marL="0" indent="0" algn="ctr">
              <a:buNone/>
              <a:defRPr/>
            </a:lvl1pPr>
          </a:lstStyle>
          <a:p>
            <a:r>
              <a:rPr lang="es-ES_tradnl" dirty="0"/>
              <a:t>Haz clic aquí para insertar la imagen</a:t>
            </a:r>
          </a:p>
        </p:txBody>
      </p:sp>
      <p:sp>
        <p:nvSpPr>
          <p:cNvPr id="6" name="Rectángulo 5"/>
          <p:cNvSpPr/>
          <p:nvPr userDrawn="1"/>
        </p:nvSpPr>
        <p:spPr>
          <a:xfrm>
            <a:off x="838199" y="5527964"/>
            <a:ext cx="10439400" cy="69272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8"/>
          <p:cNvSpPr/>
          <p:nvPr userDrawn="1"/>
        </p:nvSpPr>
        <p:spPr>
          <a:xfrm>
            <a:off x="838199" y="1454006"/>
            <a:ext cx="10439400" cy="69272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Tree>
    <p:extLst>
      <p:ext uri="{BB962C8B-B14F-4D97-AF65-F5344CB8AC3E}">
        <p14:creationId xmlns:p14="http://schemas.microsoft.com/office/powerpoint/2010/main" val="2855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cha de contenido">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1"/>
            <a:ext cx="12192000" cy="6857999"/>
          </a:xfrm>
          <a:prstGeom prst="rect">
            <a:avLst/>
          </a:prstGeom>
        </p:spPr>
      </p:pic>
      <p:pic>
        <p:nvPicPr>
          <p:cNvPr id="14" name="Imagen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
        <p:nvSpPr>
          <p:cNvPr id="5" name="Marcador de imagen 4"/>
          <p:cNvSpPr>
            <a:spLocks noGrp="1"/>
          </p:cNvSpPr>
          <p:nvPr>
            <p:ph type="pic" sz="quarter" idx="12" hasCustomPrompt="1"/>
          </p:nvPr>
        </p:nvSpPr>
        <p:spPr>
          <a:xfrm>
            <a:off x="0" y="0"/>
            <a:ext cx="12192000" cy="6858000"/>
          </a:xfrm>
        </p:spPr>
        <p:txBody>
          <a:bodyPr anchor="ctr"/>
          <a:lstStyle>
            <a:lvl1pPr marL="0" indent="0" algn="l">
              <a:buNone/>
              <a:defRPr>
                <a:solidFill>
                  <a:schemeClr val="bg1"/>
                </a:solidFill>
              </a:defRPr>
            </a:lvl1pPr>
          </a:lstStyle>
          <a:p>
            <a:r>
              <a:rPr lang="es-ES_tradnl" dirty="0"/>
              <a:t>Cambia tu imagen aquí</a:t>
            </a:r>
          </a:p>
        </p:txBody>
      </p:sp>
      <p:sp>
        <p:nvSpPr>
          <p:cNvPr id="9" name="Rectángulo 8"/>
          <p:cNvSpPr/>
          <p:nvPr userDrawn="1"/>
        </p:nvSpPr>
        <p:spPr>
          <a:xfrm>
            <a:off x="6071017" y="1"/>
            <a:ext cx="4436692"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p:cNvSpPr>
            <a:spLocks noGrp="1"/>
          </p:cNvSpPr>
          <p:nvPr>
            <p:ph type="title" hasCustomPrompt="1"/>
          </p:nvPr>
        </p:nvSpPr>
        <p:spPr>
          <a:xfrm>
            <a:off x="6217572" y="515271"/>
            <a:ext cx="4076699" cy="797992"/>
          </a:xfrm>
        </p:spPr>
        <p:txBody>
          <a:bodyPr lIns="0" anchor="b">
            <a:noAutofit/>
          </a:bodyPr>
          <a:lstStyle>
            <a:lvl1pPr>
              <a:defRPr sz="2800" baseline="0"/>
            </a:lvl1pPr>
          </a:lstStyle>
          <a:p>
            <a:r>
              <a:rPr lang="es-ES_tradnl" dirty="0"/>
              <a:t>Modifica aquí el título del contenido</a:t>
            </a:r>
          </a:p>
        </p:txBody>
      </p:sp>
      <p:cxnSp>
        <p:nvCxnSpPr>
          <p:cNvPr id="11" name="Conector recto 10"/>
          <p:cNvCxnSpPr/>
          <p:nvPr userDrawn="1"/>
        </p:nvCxnSpPr>
        <p:spPr>
          <a:xfrm flipH="1" flipV="1">
            <a:off x="6217573" y="1313263"/>
            <a:ext cx="1080000"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3" name="Marcador de texto 12"/>
          <p:cNvSpPr>
            <a:spLocks noGrp="1"/>
          </p:cNvSpPr>
          <p:nvPr>
            <p:ph type="body" sz="quarter" idx="11" hasCustomPrompt="1"/>
          </p:nvPr>
        </p:nvSpPr>
        <p:spPr>
          <a:xfrm>
            <a:off x="6217572" y="1501775"/>
            <a:ext cx="4077366" cy="5160963"/>
          </a:xfrm>
        </p:spPr>
        <p:txBody>
          <a:bodyPr>
            <a:normAutofit/>
          </a:bodyPr>
          <a:lstStyle>
            <a:lvl1pPr marL="0" indent="0">
              <a:buNone/>
              <a:defRPr sz="2000" baseline="0"/>
            </a:lvl1pPr>
          </a:lstStyle>
          <a:p>
            <a:pPr lvl="0"/>
            <a:r>
              <a:rPr lang="es-ES_tradnl" dirty="0"/>
              <a:t>Inserta aquí tu texto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gunta">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rot="16200000">
            <a:off x="2666998" y="-2667001"/>
            <a:ext cx="6858000" cy="12192003"/>
          </a:xfrm>
          <a:prstGeom prst="rect">
            <a:avLst/>
          </a:prstGeom>
        </p:spPr>
      </p:pic>
      <p:pic>
        <p:nvPicPr>
          <p:cNvPr id="3" name="Imagen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88952" y="210545"/>
            <a:ext cx="1121805" cy="233396"/>
          </a:xfrm>
          <a:prstGeom prst="rect">
            <a:avLst/>
          </a:prstGeom>
        </p:spPr>
      </p:pic>
      <p:sp>
        <p:nvSpPr>
          <p:cNvPr id="5" name="Marcador de texto 4"/>
          <p:cNvSpPr>
            <a:spLocks noGrp="1"/>
          </p:cNvSpPr>
          <p:nvPr>
            <p:ph type="body" sz="quarter" idx="10" hasCustomPrompt="1"/>
          </p:nvPr>
        </p:nvSpPr>
        <p:spPr>
          <a:xfrm>
            <a:off x="1777998" y="3192906"/>
            <a:ext cx="8636000" cy="3238890"/>
          </a:xfrm>
        </p:spPr>
        <p:txBody>
          <a:bodyPr anchor="ctr">
            <a:normAutofit/>
          </a:bodyPr>
          <a:lstStyle>
            <a:lvl1pPr marL="0" indent="0" algn="ctr">
              <a:buNone/>
              <a:defRPr sz="6600"/>
            </a:lvl1pPr>
          </a:lstStyle>
          <a:p>
            <a:pPr lvl="0"/>
            <a:r>
              <a:rPr lang="es-ES_tradnl" dirty="0"/>
              <a:t>¿Pregunta?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5379747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2" r:id="rId3"/>
    <p:sldLayoutId id="2147483669" r:id="rId4"/>
    <p:sldLayoutId id="2147483650" r:id="rId5"/>
    <p:sldLayoutId id="2147483663" r:id="rId6"/>
    <p:sldLayoutId id="2147483666" r:id="rId7"/>
    <p:sldLayoutId id="2147483665" r:id="rId8"/>
    <p:sldLayoutId id="2147483670" r:id="rId9"/>
    <p:sldLayoutId id="2147483671" r:id="rId10"/>
    <p:sldLayoutId id="2147483655" r:id="rId11"/>
    <p:sldLayoutId id="2147483664" r:id="rId12"/>
    <p:sldLayoutId id="2147483661" r:id="rId13"/>
    <p:sldLayoutId id="2147483656" r:id="rId14"/>
    <p:sldLayoutId id="2147483660" r:id="rId15"/>
    <p:sldLayoutId id="2147483654" r:id="rId16"/>
    <p:sldLayoutId id="2147483668" r:id="rId17"/>
    <p:sldLayoutId id="2147483651" r:id="rId18"/>
  </p:sldLayoutIdLst>
  <p:hf sldNum="0" hdr="0" ftr="0"/>
  <p:txStyles>
    <p:titleStyle>
      <a:lvl1pPr algn="l" defTabSz="914400" rtl="0" eaLnBrk="1" latinLnBrk="0" hangingPunct="1">
        <a:lnSpc>
          <a:spcPct val="90000"/>
        </a:lnSpc>
        <a:spcBef>
          <a:spcPct val="0"/>
        </a:spcBef>
        <a:buNone/>
        <a:defRPr sz="3600" b="1" i="0" kern="1200">
          <a:solidFill>
            <a:schemeClr val="tx1"/>
          </a:solidFill>
          <a:latin typeface="Segoe UI" charset="0"/>
          <a:ea typeface="Segoe UI" charset="0"/>
          <a:cs typeface="Segoe UI"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6.jpg"/><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7.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jp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02FBF-47C8-D96C-C216-74018A3E5583}"/>
              </a:ext>
            </a:extLst>
          </p:cNvPr>
          <p:cNvSpPr>
            <a:spLocks noGrp="1"/>
          </p:cNvSpPr>
          <p:nvPr>
            <p:ph type="ctrTitle"/>
          </p:nvPr>
        </p:nvSpPr>
        <p:spPr/>
        <p:txBody>
          <a:bodyPr>
            <a:normAutofit/>
          </a:bodyPr>
          <a:lstStyle/>
          <a:p>
            <a:r>
              <a:rPr lang="es-ES" sz="2600" b="0" i="0" u="none" strike="noStrike" baseline="0" dirty="0">
                <a:latin typeface="Segoe UI" panose="020B0502040204020203" pitchFamily="34" charset="0"/>
                <a:cs typeface="Segoe UI" panose="020B0502040204020203" pitchFamily="34" charset="0"/>
              </a:rPr>
              <a:t>Evaluación del potencial saludable de harinas de grillo común (</a:t>
            </a:r>
            <a:r>
              <a:rPr lang="es-ES" sz="2600" b="0" i="1" u="none" strike="noStrike" baseline="0" dirty="0">
                <a:latin typeface="Segoe UI" panose="020B0502040204020203" pitchFamily="34" charset="0"/>
                <a:cs typeface="Segoe UI" panose="020B0502040204020203" pitchFamily="34" charset="0"/>
              </a:rPr>
              <a:t>Acheta </a:t>
            </a:r>
            <a:r>
              <a:rPr lang="es-ES" sz="2600" b="0" i="1" u="none" strike="noStrike" baseline="0" dirty="0" err="1">
                <a:latin typeface="Segoe UI" panose="020B0502040204020203" pitchFamily="34" charset="0"/>
                <a:cs typeface="Segoe UI" panose="020B0502040204020203" pitchFamily="34" charset="0"/>
              </a:rPr>
              <a:t>domesticus</a:t>
            </a:r>
            <a:r>
              <a:rPr lang="es-ES" sz="2600" b="0" i="0" u="none" strike="noStrike" baseline="0" dirty="0">
                <a:latin typeface="Segoe UI" panose="020B0502040204020203" pitchFamily="34" charset="0"/>
                <a:cs typeface="Segoe UI" panose="020B0502040204020203" pitchFamily="34" charset="0"/>
              </a:rPr>
              <a:t>)</a:t>
            </a:r>
            <a:br>
              <a:rPr lang="es-ES" sz="2600" b="0" i="0" u="none" strike="noStrike" baseline="0" dirty="0">
                <a:latin typeface="Segoe UI" panose="020B0502040204020203" pitchFamily="34" charset="0"/>
                <a:cs typeface="Segoe UI" panose="020B0502040204020203" pitchFamily="34" charset="0"/>
              </a:rPr>
            </a:br>
            <a:r>
              <a:rPr lang="es-ES" sz="2600" b="0" i="0" u="none" strike="noStrike" baseline="0" dirty="0">
                <a:latin typeface="Segoe UI" panose="020B0502040204020203" pitchFamily="34" charset="0"/>
                <a:cs typeface="Segoe UI" panose="020B0502040204020203" pitchFamily="34" charset="0"/>
              </a:rPr>
              <a:t>mediante técnicas </a:t>
            </a:r>
            <a:r>
              <a:rPr lang="es-ES" sz="2600" b="0" i="1" u="none" strike="noStrike" baseline="0" dirty="0">
                <a:latin typeface="Segoe UI" panose="020B0502040204020203" pitchFamily="34" charset="0"/>
                <a:cs typeface="Segoe UI" panose="020B0502040204020203" pitchFamily="34" charset="0"/>
              </a:rPr>
              <a:t>in vitro</a:t>
            </a:r>
            <a:r>
              <a:rPr lang="es-ES" sz="2600" b="0" i="0" u="none" strike="noStrike" baseline="0" dirty="0">
                <a:latin typeface="Segoe UI" panose="020B0502040204020203" pitchFamily="34" charset="0"/>
                <a:cs typeface="Segoe UI" panose="020B0502040204020203" pitchFamily="34" charset="0"/>
              </a:rPr>
              <a:t> e </a:t>
            </a:r>
            <a:r>
              <a:rPr lang="es-ES" sz="2600" b="0" i="1" u="none" strike="noStrike" baseline="0" dirty="0">
                <a:latin typeface="Segoe UI" panose="020B0502040204020203" pitchFamily="34" charset="0"/>
                <a:cs typeface="Segoe UI" panose="020B0502040204020203" pitchFamily="34" charset="0"/>
              </a:rPr>
              <a:t>in vivo</a:t>
            </a:r>
            <a:r>
              <a:rPr lang="es-ES" sz="2600" b="0" i="0" u="none" strike="noStrike" baseline="0" dirty="0">
                <a:latin typeface="Segoe UI" panose="020B0502040204020203" pitchFamily="34" charset="0"/>
                <a:cs typeface="Segoe UI" panose="020B0502040204020203" pitchFamily="34" charset="0"/>
              </a:rPr>
              <a:t> (</a:t>
            </a:r>
            <a:r>
              <a:rPr lang="es-ES" sz="2600" b="0" i="1" u="none" strike="noStrike" baseline="0" dirty="0">
                <a:latin typeface="Segoe UI" panose="020B0502040204020203" pitchFamily="34" charset="0"/>
                <a:cs typeface="Segoe UI" panose="020B0502040204020203" pitchFamily="34" charset="0"/>
              </a:rPr>
              <a:t>C. </a:t>
            </a:r>
            <a:r>
              <a:rPr lang="es-ES" sz="2600" b="0" i="1" u="none" strike="noStrike" baseline="0" dirty="0" err="1">
                <a:latin typeface="Segoe UI" panose="020B0502040204020203" pitchFamily="34" charset="0"/>
                <a:cs typeface="Segoe UI" panose="020B0502040204020203" pitchFamily="34" charset="0"/>
              </a:rPr>
              <a:t>elegans</a:t>
            </a:r>
            <a:r>
              <a:rPr lang="es-ES" sz="2600" b="0" u="none" strike="noStrike" baseline="0" dirty="0">
                <a:latin typeface="Segoe UI" panose="020B0502040204020203" pitchFamily="34" charset="0"/>
                <a:cs typeface="Segoe UI" panose="020B0502040204020203" pitchFamily="34" charset="0"/>
              </a:rPr>
              <a:t>)</a:t>
            </a:r>
            <a:br>
              <a:rPr lang="es-ES" sz="2600" b="0" i="1" u="none" strike="noStrike" baseline="0" dirty="0">
                <a:latin typeface="Segoe UI" panose="020B0502040204020203" pitchFamily="34" charset="0"/>
                <a:cs typeface="Segoe UI" panose="020B0502040204020203" pitchFamily="34" charset="0"/>
              </a:rPr>
            </a:br>
            <a:br>
              <a:rPr lang="es-ES" sz="2600" b="0" i="1" u="none" strike="noStrike" baseline="0" dirty="0">
                <a:latin typeface="Segoe UI" panose="020B0502040204020203" pitchFamily="34" charset="0"/>
                <a:cs typeface="Segoe UI" panose="020B0502040204020203" pitchFamily="34" charset="0"/>
              </a:rPr>
            </a:br>
            <a:r>
              <a:rPr lang="es-ES" sz="2600" u="none" strike="noStrike" baseline="0" dirty="0">
                <a:latin typeface="Segoe UI" panose="020B0502040204020203" pitchFamily="34" charset="0"/>
                <a:cs typeface="Segoe UI" panose="020B0502040204020203" pitchFamily="34" charset="0"/>
              </a:rPr>
              <a:t>Proyecto</a:t>
            </a:r>
            <a:r>
              <a:rPr lang="es-ES" sz="2600" i="1" u="none" strike="noStrike" baseline="0" dirty="0">
                <a:latin typeface="Segoe UI" panose="020B0502040204020203" pitchFamily="34" charset="0"/>
                <a:cs typeface="Segoe UI" panose="020B0502040204020203" pitchFamily="34" charset="0"/>
              </a:rPr>
              <a:t> </a:t>
            </a:r>
            <a:r>
              <a:rPr lang="es-ES" sz="2600" i="0" u="none" strike="noStrike" baseline="0" dirty="0">
                <a:latin typeface="Segoe UI" panose="020B0502040204020203" pitchFamily="34" charset="0"/>
                <a:cs typeface="Segoe UI" panose="020B0502040204020203" pitchFamily="34" charset="0"/>
              </a:rPr>
              <a:t>SMART GREEN INSECT</a:t>
            </a:r>
            <a:endParaRPr lang="es-ES" sz="2600" dirty="0">
              <a:latin typeface="Segoe UI" panose="020B0502040204020203" pitchFamily="34" charset="0"/>
              <a:cs typeface="Segoe UI" panose="020B0502040204020203" pitchFamily="34" charset="0"/>
            </a:endParaRPr>
          </a:p>
        </p:txBody>
      </p:sp>
      <p:sp>
        <p:nvSpPr>
          <p:cNvPr id="3" name="Marcador de texto 2">
            <a:extLst>
              <a:ext uri="{FF2B5EF4-FFF2-40B4-BE49-F238E27FC236}">
                <a16:creationId xmlns:a16="http://schemas.microsoft.com/office/drawing/2014/main" id="{CD5B92D7-E4B0-95F7-D56C-E15AFDD13D64}"/>
              </a:ext>
            </a:extLst>
          </p:cNvPr>
          <p:cNvSpPr>
            <a:spLocks noGrp="1"/>
          </p:cNvSpPr>
          <p:nvPr>
            <p:ph type="body" sz="quarter" idx="10"/>
          </p:nvPr>
        </p:nvSpPr>
        <p:spPr/>
        <p:txBody>
          <a:bodyPr/>
          <a:lstStyle/>
          <a:p>
            <a:r>
              <a:rPr lang="es-ES" sz="1400" dirty="0"/>
              <a:t>Carolina González Ferrero, 09 noviembre 2022</a:t>
            </a:r>
          </a:p>
          <a:p>
            <a:r>
              <a:rPr lang="es-ES" sz="1400" dirty="0"/>
              <a:t>Responsable Nuevos Ingredientes Alimentarios</a:t>
            </a:r>
          </a:p>
        </p:txBody>
      </p:sp>
      <p:pic>
        <p:nvPicPr>
          <p:cNvPr id="4" name="Imagen 3">
            <a:extLst>
              <a:ext uri="{FF2B5EF4-FFF2-40B4-BE49-F238E27FC236}">
                <a16:creationId xmlns:a16="http://schemas.microsoft.com/office/drawing/2014/main" id="{CA44FC18-D365-45DE-AEAB-D65D2C3DBEC3}"/>
              </a:ext>
            </a:extLst>
          </p:cNvPr>
          <p:cNvPicPr>
            <a:picLocks noChangeAspect="1"/>
          </p:cNvPicPr>
          <p:nvPr/>
        </p:nvPicPr>
        <p:blipFill rotWithShape="1">
          <a:blip r:embed="rId3"/>
          <a:srcRect b="18760"/>
          <a:stretch/>
        </p:blipFill>
        <p:spPr>
          <a:xfrm>
            <a:off x="8017470" y="3837100"/>
            <a:ext cx="1840425" cy="1239752"/>
          </a:xfrm>
          <a:prstGeom prst="rect">
            <a:avLst/>
          </a:prstGeom>
          <a:ln>
            <a:noFill/>
          </a:ln>
          <a:effectLst>
            <a:softEdge rad="112500"/>
          </a:effectLst>
        </p:spPr>
      </p:pic>
    </p:spTree>
    <p:extLst>
      <p:ext uri="{BB962C8B-B14F-4D97-AF65-F5344CB8AC3E}">
        <p14:creationId xmlns:p14="http://schemas.microsoft.com/office/powerpoint/2010/main" val="7800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BFC20-1BE8-67A3-1786-72C9B32128DC}"/>
              </a:ext>
            </a:extLst>
          </p:cNvPr>
          <p:cNvSpPr>
            <a:spLocks noGrp="1"/>
          </p:cNvSpPr>
          <p:nvPr>
            <p:ph type="title"/>
          </p:nvPr>
        </p:nvSpPr>
        <p:spPr/>
        <p:txBody>
          <a:bodyPr/>
          <a:lstStyle/>
          <a:p>
            <a:r>
              <a:rPr lang="es-ES" dirty="0"/>
              <a:t>Metodología</a:t>
            </a:r>
          </a:p>
        </p:txBody>
      </p:sp>
      <p:sp>
        <p:nvSpPr>
          <p:cNvPr id="4" name="Rectángulo: esquinas redondeadas 3">
            <a:extLst>
              <a:ext uri="{FF2B5EF4-FFF2-40B4-BE49-F238E27FC236}">
                <a16:creationId xmlns:a16="http://schemas.microsoft.com/office/drawing/2014/main" id="{AB7B5A0F-6C21-55E3-CB2E-F45ECE975016}"/>
              </a:ext>
            </a:extLst>
          </p:cNvPr>
          <p:cNvSpPr/>
          <p:nvPr/>
        </p:nvSpPr>
        <p:spPr>
          <a:xfrm>
            <a:off x="177272" y="1173990"/>
            <a:ext cx="3708000" cy="22550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1600" b="1" i="1" dirty="0">
                <a:solidFill>
                  <a:schemeClr val="tx1"/>
                </a:solidFill>
                <a:latin typeface="Segoe UI" panose="020B0502040204020203" pitchFamily="34" charset="0"/>
                <a:cs typeface="Segoe UI" panose="020B0502040204020203" pitchFamily="34" charset="0"/>
              </a:rPr>
              <a:t>In vitro</a:t>
            </a:r>
          </a:p>
          <a:p>
            <a:pPr algn="ctr"/>
            <a:endParaRPr lang="es-ES" sz="1600" b="1" i="1" dirty="0">
              <a:solidFill>
                <a:schemeClr val="tx1"/>
              </a:solidFill>
              <a:latin typeface="Segoe UI" panose="020B0502040204020203" pitchFamily="34" charset="0"/>
              <a:cs typeface="Segoe UI" panose="020B0502040204020203" pitchFamily="34" charset="0"/>
            </a:endParaRPr>
          </a:p>
          <a:p>
            <a:r>
              <a:rPr lang="es-ES" sz="1200" b="1" dirty="0">
                <a:solidFill>
                  <a:schemeClr val="tx1"/>
                </a:solidFill>
                <a:latin typeface="Segoe UI" panose="020B0502040204020203" pitchFamily="34" charset="0"/>
                <a:cs typeface="Segoe UI" panose="020B0502040204020203" pitchFamily="34" charset="0"/>
              </a:rPr>
              <a:t>1. Biodisponibilidad</a:t>
            </a:r>
          </a:p>
          <a:p>
            <a:endParaRPr lang="es-ES" sz="1200" dirty="0">
              <a:solidFill>
                <a:schemeClr val="tx1"/>
              </a:solidFill>
              <a:latin typeface="Segoe UI" panose="020B0502040204020203" pitchFamily="34" charset="0"/>
              <a:cs typeface="Segoe UI" panose="020B0502040204020203" pitchFamily="34" charset="0"/>
            </a:endParaRPr>
          </a:p>
          <a:p>
            <a:r>
              <a:rPr lang="es-ES" sz="1200" b="1" dirty="0">
                <a:solidFill>
                  <a:schemeClr val="tx1"/>
                </a:solidFill>
                <a:latin typeface="Segoe UI" panose="020B0502040204020203" pitchFamily="34" charset="0"/>
                <a:cs typeface="Segoe UI" panose="020B0502040204020203" pitchFamily="34" charset="0"/>
              </a:rPr>
              <a:t>2. Metabolismo y absorción</a:t>
            </a:r>
          </a:p>
          <a:p>
            <a:endParaRPr lang="es-ES" sz="1200" b="1" dirty="0">
              <a:solidFill>
                <a:schemeClr val="tx1"/>
              </a:solidFill>
              <a:latin typeface="Segoe UI" panose="020B0502040204020203" pitchFamily="34" charset="0"/>
              <a:cs typeface="Segoe UI" panose="020B0502040204020203" pitchFamily="34" charset="0"/>
            </a:endParaRPr>
          </a:p>
          <a:p>
            <a:r>
              <a:rPr lang="es-ES" sz="1200" b="1" dirty="0">
                <a:solidFill>
                  <a:schemeClr val="tx1"/>
                </a:solidFill>
                <a:latin typeface="Segoe UI" panose="020B0502040204020203" pitchFamily="34" charset="0"/>
                <a:cs typeface="Segoe UI" panose="020B0502040204020203" pitchFamily="34" charset="0"/>
              </a:rPr>
              <a:t>3. Funcionalidad/toxicidad</a:t>
            </a:r>
          </a:p>
        </p:txBody>
      </p:sp>
      <p:sp>
        <p:nvSpPr>
          <p:cNvPr id="5" name="Rectángulo: esquinas redondeadas 4">
            <a:extLst>
              <a:ext uri="{FF2B5EF4-FFF2-40B4-BE49-F238E27FC236}">
                <a16:creationId xmlns:a16="http://schemas.microsoft.com/office/drawing/2014/main" id="{6F5E4539-5EB4-1A0B-6ACD-2DB60318CAE9}"/>
              </a:ext>
            </a:extLst>
          </p:cNvPr>
          <p:cNvSpPr/>
          <p:nvPr/>
        </p:nvSpPr>
        <p:spPr>
          <a:xfrm>
            <a:off x="4222561" y="1173990"/>
            <a:ext cx="3708000" cy="22550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1600" b="1" i="1" dirty="0">
                <a:solidFill>
                  <a:schemeClr val="tx1"/>
                </a:solidFill>
                <a:latin typeface="Segoe UI" panose="020B0502040204020203" pitchFamily="34" charset="0"/>
                <a:cs typeface="Segoe UI" panose="020B0502040204020203" pitchFamily="34" charset="0"/>
              </a:rPr>
              <a:t>In vivo </a:t>
            </a:r>
            <a:r>
              <a:rPr lang="es-ES" sz="1600" b="1" dirty="0">
                <a:solidFill>
                  <a:schemeClr val="tx1"/>
                </a:solidFill>
                <a:latin typeface="Segoe UI" panose="020B0502040204020203" pitchFamily="34" charset="0"/>
                <a:cs typeface="Segoe UI" panose="020B0502040204020203" pitchFamily="34" charset="0"/>
              </a:rPr>
              <a:t>(modelos animales)</a:t>
            </a:r>
          </a:p>
          <a:p>
            <a:pPr algn="ctr"/>
            <a:endParaRPr lang="es-ES" sz="1600" b="1" i="1" dirty="0">
              <a:solidFill>
                <a:schemeClr val="tx1"/>
              </a:solidFill>
              <a:latin typeface="Segoe UI" panose="020B0502040204020203" pitchFamily="34" charset="0"/>
              <a:cs typeface="Segoe UI" panose="020B0502040204020203" pitchFamily="34" charset="0"/>
            </a:endParaRPr>
          </a:p>
          <a:p>
            <a:endParaRPr lang="es-ES" sz="1400" i="1" dirty="0">
              <a:solidFill>
                <a:schemeClr val="tx1"/>
              </a:solidFill>
              <a:latin typeface="Segoe UI" panose="020B0502040204020203" pitchFamily="34" charset="0"/>
              <a:cs typeface="Segoe UI" panose="020B0502040204020203" pitchFamily="34" charset="0"/>
            </a:endParaRPr>
          </a:p>
          <a:p>
            <a:r>
              <a:rPr lang="es-ES" sz="1200" b="1" dirty="0">
                <a:solidFill>
                  <a:schemeClr val="tx1"/>
                </a:solidFill>
                <a:latin typeface="Segoe UI" panose="020B0502040204020203" pitchFamily="34" charset="0"/>
                <a:cs typeface="Segoe UI" panose="020B0502040204020203" pitchFamily="34" charset="0"/>
              </a:rPr>
              <a:t>1. Funcionalidad/toxicidad</a:t>
            </a:r>
          </a:p>
          <a:p>
            <a:endParaRPr lang="es-ES" sz="1200" dirty="0">
              <a:solidFill>
                <a:schemeClr val="tx1"/>
              </a:solidFill>
              <a:latin typeface="Segoe UI" panose="020B0502040204020203" pitchFamily="34" charset="0"/>
              <a:cs typeface="Segoe UI" panose="020B0502040204020203" pitchFamily="34" charset="0"/>
            </a:endParaRPr>
          </a:p>
          <a:p>
            <a:r>
              <a:rPr lang="es-ES" sz="1200" b="1" dirty="0">
                <a:solidFill>
                  <a:schemeClr val="tx1"/>
                </a:solidFill>
                <a:latin typeface="Segoe UI" panose="020B0502040204020203" pitchFamily="34" charset="0"/>
                <a:cs typeface="Segoe UI" panose="020B0502040204020203" pitchFamily="34" charset="0"/>
              </a:rPr>
              <a:t>2. Ensayos de distribución</a:t>
            </a:r>
            <a:r>
              <a:rPr lang="es-ES" sz="1200" dirty="0">
                <a:solidFill>
                  <a:schemeClr val="tx1"/>
                </a:solidFill>
                <a:latin typeface="Segoe UI" panose="020B0502040204020203" pitchFamily="34" charset="0"/>
                <a:cs typeface="Segoe UI" panose="020B0502040204020203" pitchFamily="34" charset="0"/>
              </a:rPr>
              <a:t> (LADME: liberación, absorción, distribución, metabolismo, excreción)</a:t>
            </a:r>
          </a:p>
          <a:p>
            <a:endParaRPr lang="es-ES" sz="1200" dirty="0">
              <a:solidFill>
                <a:schemeClr val="tx1"/>
              </a:solidFill>
              <a:latin typeface="Segoe UI" panose="020B0502040204020203" pitchFamily="34" charset="0"/>
              <a:cs typeface="Segoe UI" panose="020B0502040204020203" pitchFamily="34" charset="0"/>
            </a:endParaRPr>
          </a:p>
        </p:txBody>
      </p:sp>
      <p:pic>
        <p:nvPicPr>
          <p:cNvPr id="6" name="Imagen 5">
            <a:extLst>
              <a:ext uri="{FF2B5EF4-FFF2-40B4-BE49-F238E27FC236}">
                <a16:creationId xmlns:a16="http://schemas.microsoft.com/office/drawing/2014/main" id="{8EAE73C4-10C9-348D-910F-80C64DA1AF21}"/>
              </a:ext>
            </a:extLst>
          </p:cNvPr>
          <p:cNvPicPr>
            <a:picLocks noChangeAspect="1"/>
          </p:cNvPicPr>
          <p:nvPr/>
        </p:nvPicPr>
        <p:blipFill>
          <a:blip r:embed="rId3"/>
          <a:stretch>
            <a:fillRect/>
          </a:stretch>
        </p:blipFill>
        <p:spPr>
          <a:xfrm>
            <a:off x="3013376" y="751516"/>
            <a:ext cx="1069206" cy="1416753"/>
          </a:xfrm>
          <a:prstGeom prst="rect">
            <a:avLst/>
          </a:prstGeom>
        </p:spPr>
      </p:pic>
      <p:pic>
        <p:nvPicPr>
          <p:cNvPr id="7" name="Imagen 6">
            <a:extLst>
              <a:ext uri="{FF2B5EF4-FFF2-40B4-BE49-F238E27FC236}">
                <a16:creationId xmlns:a16="http://schemas.microsoft.com/office/drawing/2014/main" id="{503D92E6-6E4C-7DD2-16CC-FF02E712CDB9}"/>
              </a:ext>
            </a:extLst>
          </p:cNvPr>
          <p:cNvPicPr>
            <a:picLocks noChangeAspect="1"/>
          </p:cNvPicPr>
          <p:nvPr/>
        </p:nvPicPr>
        <p:blipFill>
          <a:blip r:embed="rId4"/>
          <a:stretch>
            <a:fillRect/>
          </a:stretch>
        </p:blipFill>
        <p:spPr>
          <a:xfrm>
            <a:off x="3388431" y="1261011"/>
            <a:ext cx="319096" cy="746365"/>
          </a:xfrm>
          <a:prstGeom prst="rect">
            <a:avLst/>
          </a:prstGeom>
        </p:spPr>
      </p:pic>
      <p:pic>
        <p:nvPicPr>
          <p:cNvPr id="8" name="Imagen 7">
            <a:extLst>
              <a:ext uri="{FF2B5EF4-FFF2-40B4-BE49-F238E27FC236}">
                <a16:creationId xmlns:a16="http://schemas.microsoft.com/office/drawing/2014/main" id="{4A84A148-03AA-1E11-BA1F-AA1C07914BE3}"/>
              </a:ext>
            </a:extLst>
          </p:cNvPr>
          <p:cNvPicPr>
            <a:picLocks noChangeAspect="1"/>
          </p:cNvPicPr>
          <p:nvPr/>
        </p:nvPicPr>
        <p:blipFill>
          <a:blip r:embed="rId5"/>
          <a:stretch>
            <a:fillRect/>
          </a:stretch>
        </p:blipFill>
        <p:spPr>
          <a:xfrm rot="20890009" flipH="1" flipV="1">
            <a:off x="6723611" y="1750029"/>
            <a:ext cx="1044000" cy="152033"/>
          </a:xfrm>
          <a:prstGeom prst="rect">
            <a:avLst/>
          </a:prstGeom>
        </p:spPr>
      </p:pic>
      <p:pic>
        <p:nvPicPr>
          <p:cNvPr id="9" name="Imagen 8" descr="Roedor de color blanco&#10;&#10;Descripción generada automáticamente">
            <a:extLst>
              <a:ext uri="{FF2B5EF4-FFF2-40B4-BE49-F238E27FC236}">
                <a16:creationId xmlns:a16="http://schemas.microsoft.com/office/drawing/2014/main" id="{66815320-F0B7-7191-753C-12CE28622099}"/>
              </a:ext>
            </a:extLst>
          </p:cNvPr>
          <p:cNvPicPr>
            <a:picLocks noChangeAspect="1"/>
          </p:cNvPicPr>
          <p:nvPr/>
        </p:nvPicPr>
        <p:blipFill>
          <a:blip r:embed="rId6"/>
          <a:stretch>
            <a:fillRect/>
          </a:stretch>
        </p:blipFill>
        <p:spPr>
          <a:xfrm>
            <a:off x="7335631" y="924854"/>
            <a:ext cx="1031407" cy="732299"/>
          </a:xfrm>
          <a:prstGeom prst="rect">
            <a:avLst/>
          </a:prstGeom>
        </p:spPr>
      </p:pic>
      <p:sp>
        <p:nvSpPr>
          <p:cNvPr id="10" name="Rectángulo: esquinas redondeadas 9">
            <a:extLst>
              <a:ext uri="{FF2B5EF4-FFF2-40B4-BE49-F238E27FC236}">
                <a16:creationId xmlns:a16="http://schemas.microsoft.com/office/drawing/2014/main" id="{EEBADD08-94F4-4A87-1085-9412794D94CB}"/>
              </a:ext>
            </a:extLst>
          </p:cNvPr>
          <p:cNvSpPr/>
          <p:nvPr/>
        </p:nvSpPr>
        <p:spPr>
          <a:xfrm>
            <a:off x="8267850" y="1173989"/>
            <a:ext cx="3708000" cy="225501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1600" b="1" i="1" dirty="0">
                <a:solidFill>
                  <a:schemeClr val="tx1"/>
                </a:solidFill>
                <a:latin typeface="Segoe UI" panose="020B0502040204020203" pitchFamily="34" charset="0"/>
                <a:cs typeface="Segoe UI" panose="020B0502040204020203" pitchFamily="34" charset="0"/>
              </a:rPr>
              <a:t>In vivo</a:t>
            </a:r>
            <a:r>
              <a:rPr lang="es-ES" sz="1600" b="1" dirty="0">
                <a:solidFill>
                  <a:schemeClr val="tx1"/>
                </a:solidFill>
                <a:latin typeface="Segoe UI" panose="020B0502040204020203" pitchFamily="34" charset="0"/>
                <a:cs typeface="Segoe UI" panose="020B0502040204020203" pitchFamily="34" charset="0"/>
              </a:rPr>
              <a:t> (humanos)</a:t>
            </a:r>
          </a:p>
          <a:p>
            <a:pPr algn="ctr"/>
            <a:endParaRPr lang="es-ES" sz="1600" b="1" i="1" dirty="0">
              <a:solidFill>
                <a:schemeClr val="tx1"/>
              </a:solidFill>
              <a:latin typeface="Segoe UI" panose="020B0502040204020203" pitchFamily="34" charset="0"/>
              <a:cs typeface="Segoe UI" panose="020B0502040204020203" pitchFamily="34" charset="0"/>
            </a:endParaRPr>
          </a:p>
          <a:p>
            <a:pPr marL="228600" indent="-228600">
              <a:buAutoNum type="arabicPeriod"/>
            </a:pPr>
            <a:r>
              <a:rPr lang="es-ES" sz="1200" b="1" dirty="0">
                <a:solidFill>
                  <a:schemeClr val="tx1"/>
                </a:solidFill>
                <a:latin typeface="Segoe UI" panose="020B0502040204020203" pitchFamily="34" charset="0"/>
                <a:cs typeface="Segoe UI" panose="020B0502040204020203" pitchFamily="34" charset="0"/>
              </a:rPr>
              <a:t>Estudios de intervención nutricional</a:t>
            </a:r>
          </a:p>
          <a:p>
            <a:pPr marL="228600" indent="-228600">
              <a:buAutoNum type="arabicPeriod"/>
            </a:pPr>
            <a:endParaRPr lang="es-ES" sz="1200" b="1" dirty="0">
              <a:solidFill>
                <a:schemeClr val="tx1"/>
              </a:solidFill>
              <a:latin typeface="Segoe UI" panose="020B0502040204020203" pitchFamily="34" charset="0"/>
              <a:cs typeface="Segoe UI" panose="020B0502040204020203" pitchFamily="34" charset="0"/>
            </a:endParaRPr>
          </a:p>
          <a:p>
            <a:r>
              <a:rPr lang="es-ES" sz="1200" dirty="0">
                <a:solidFill>
                  <a:schemeClr val="tx1"/>
                </a:solidFill>
                <a:latin typeface="Segoe UI" panose="020B0502040204020203" pitchFamily="34" charset="0"/>
                <a:cs typeface="Segoe UI" panose="020B0502040204020203" pitchFamily="34" charset="0"/>
              </a:rPr>
              <a:t>Ensayos dosis-respuesta (estudios postprandiales)</a:t>
            </a:r>
          </a:p>
          <a:p>
            <a:endParaRPr lang="es-ES" sz="1200" dirty="0">
              <a:solidFill>
                <a:schemeClr val="tx1"/>
              </a:solidFill>
              <a:latin typeface="Segoe UI" panose="020B0502040204020203" pitchFamily="34" charset="0"/>
              <a:cs typeface="Segoe UI" panose="020B0502040204020203" pitchFamily="34" charset="0"/>
            </a:endParaRPr>
          </a:p>
          <a:p>
            <a:r>
              <a:rPr lang="es-ES" sz="1200" dirty="0">
                <a:solidFill>
                  <a:schemeClr val="tx1"/>
                </a:solidFill>
                <a:latin typeface="Segoe UI" panose="020B0502040204020203" pitchFamily="34" charset="0"/>
                <a:cs typeface="Segoe UI" panose="020B0502040204020203" pitchFamily="34" charset="0"/>
              </a:rPr>
              <a:t>Ensayos de larga duración (evaluación de biomarcadores de cumplimiento). Confirmación de relación causa-efecto saludable</a:t>
            </a:r>
          </a:p>
          <a:p>
            <a:endParaRPr lang="es-ES" sz="1200" dirty="0">
              <a:solidFill>
                <a:schemeClr val="tx1"/>
              </a:solidFill>
              <a:latin typeface="Segoe UI" panose="020B0502040204020203" pitchFamily="34" charset="0"/>
              <a:cs typeface="Segoe UI" panose="020B0502040204020203" pitchFamily="34" charset="0"/>
            </a:endParaRPr>
          </a:p>
          <a:p>
            <a:endParaRPr lang="es-ES" sz="1200" dirty="0">
              <a:solidFill>
                <a:schemeClr val="tx1"/>
              </a:solidFill>
              <a:latin typeface="Segoe UI" panose="020B0502040204020203" pitchFamily="34" charset="0"/>
              <a:cs typeface="Segoe UI" panose="020B0502040204020203" pitchFamily="34" charset="0"/>
            </a:endParaRPr>
          </a:p>
          <a:p>
            <a:endParaRPr lang="es-ES" sz="1200" dirty="0">
              <a:solidFill>
                <a:schemeClr val="tx1"/>
              </a:solidFill>
              <a:latin typeface="Segoe UI" panose="020B0502040204020203" pitchFamily="34" charset="0"/>
              <a:cs typeface="Segoe UI" panose="020B0502040204020203" pitchFamily="34" charset="0"/>
            </a:endParaRPr>
          </a:p>
          <a:p>
            <a:endParaRPr lang="es-ES" sz="1400" dirty="0">
              <a:solidFill>
                <a:schemeClr val="tx1"/>
              </a:solidFill>
              <a:latin typeface="Segoe UI" panose="020B0502040204020203" pitchFamily="34" charset="0"/>
              <a:cs typeface="Segoe UI" panose="020B0502040204020203" pitchFamily="34" charset="0"/>
            </a:endParaRPr>
          </a:p>
        </p:txBody>
      </p:sp>
      <p:pic>
        <p:nvPicPr>
          <p:cNvPr id="11" name="Imagen 10" descr="Imagen que contiene puesta de sol, hombre, agua, parado&#10;&#10;Descripción generada automáticamente">
            <a:extLst>
              <a:ext uri="{FF2B5EF4-FFF2-40B4-BE49-F238E27FC236}">
                <a16:creationId xmlns:a16="http://schemas.microsoft.com/office/drawing/2014/main" id="{506E9992-DAF3-F0C1-06AE-DE5BE65F620A}"/>
              </a:ext>
            </a:extLst>
          </p:cNvPr>
          <p:cNvPicPr>
            <a:picLocks noChangeAspect="1"/>
          </p:cNvPicPr>
          <p:nvPr/>
        </p:nvPicPr>
        <p:blipFill>
          <a:blip r:embed="rId7"/>
          <a:stretch>
            <a:fillRect/>
          </a:stretch>
        </p:blipFill>
        <p:spPr>
          <a:xfrm flipH="1">
            <a:off x="11480108" y="779420"/>
            <a:ext cx="551890" cy="1227956"/>
          </a:xfrm>
          <a:prstGeom prst="rect">
            <a:avLst/>
          </a:prstGeom>
        </p:spPr>
      </p:pic>
      <p:sp>
        <p:nvSpPr>
          <p:cNvPr id="14" name="Flecha: a la derecha 13">
            <a:extLst>
              <a:ext uri="{FF2B5EF4-FFF2-40B4-BE49-F238E27FC236}">
                <a16:creationId xmlns:a16="http://schemas.microsoft.com/office/drawing/2014/main" id="{818E2623-7218-2824-F568-DE1262B338B7}"/>
              </a:ext>
            </a:extLst>
          </p:cNvPr>
          <p:cNvSpPr/>
          <p:nvPr/>
        </p:nvSpPr>
        <p:spPr>
          <a:xfrm>
            <a:off x="7437748" y="1810776"/>
            <a:ext cx="945502" cy="732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48FCE971-E858-3AA1-C88B-2FF48E448229}"/>
              </a:ext>
            </a:extLst>
          </p:cNvPr>
          <p:cNvSpPr txBox="1"/>
          <p:nvPr/>
        </p:nvSpPr>
        <p:spPr>
          <a:xfrm>
            <a:off x="8694271" y="3788402"/>
            <a:ext cx="3061782" cy="338554"/>
          </a:xfrm>
          <a:prstGeom prst="rect">
            <a:avLst/>
          </a:prstGeom>
          <a:noFill/>
        </p:spPr>
        <p:txBody>
          <a:bodyPr wrap="square" rtlCol="0">
            <a:spAutoFit/>
          </a:bodyPr>
          <a:lstStyle/>
          <a:p>
            <a:pPr algn="ctr"/>
            <a:r>
              <a:rPr lang="es-ES" sz="1600" b="1" dirty="0">
                <a:latin typeface="Segoe UI" panose="020B0502040204020203" pitchFamily="34" charset="0"/>
                <a:cs typeface="Segoe UI" panose="020B0502040204020203" pitchFamily="34" charset="0"/>
              </a:rPr>
              <a:t>Estudios requeridos por EFSA</a:t>
            </a:r>
          </a:p>
        </p:txBody>
      </p:sp>
      <p:sp>
        <p:nvSpPr>
          <p:cNvPr id="16" name="CuadroTexto 15">
            <a:extLst>
              <a:ext uri="{FF2B5EF4-FFF2-40B4-BE49-F238E27FC236}">
                <a16:creationId xmlns:a16="http://schemas.microsoft.com/office/drawing/2014/main" id="{083516D1-6711-FED2-C8D2-FCEDC35042C2}"/>
              </a:ext>
            </a:extLst>
          </p:cNvPr>
          <p:cNvSpPr txBox="1"/>
          <p:nvPr/>
        </p:nvSpPr>
        <p:spPr>
          <a:xfrm>
            <a:off x="2507771" y="3788402"/>
            <a:ext cx="3061782" cy="338554"/>
          </a:xfrm>
          <a:prstGeom prst="rect">
            <a:avLst/>
          </a:prstGeom>
          <a:noFill/>
        </p:spPr>
        <p:txBody>
          <a:bodyPr wrap="square" rtlCol="0">
            <a:spAutoFit/>
          </a:bodyPr>
          <a:lstStyle/>
          <a:p>
            <a:pPr algn="ctr"/>
            <a:r>
              <a:rPr lang="es-ES" sz="1600" b="1" dirty="0">
                <a:latin typeface="Segoe UI" panose="020B0502040204020203" pitchFamily="34" charset="0"/>
                <a:cs typeface="Segoe UI" panose="020B0502040204020203" pitchFamily="34" charset="0"/>
              </a:rPr>
              <a:t>Estudios preliminares</a:t>
            </a:r>
          </a:p>
        </p:txBody>
      </p:sp>
      <p:sp>
        <p:nvSpPr>
          <p:cNvPr id="17" name="Cerrar llave 16">
            <a:extLst>
              <a:ext uri="{FF2B5EF4-FFF2-40B4-BE49-F238E27FC236}">
                <a16:creationId xmlns:a16="http://schemas.microsoft.com/office/drawing/2014/main" id="{65B1A0B0-B321-D1A2-FA93-6636726704F9}"/>
              </a:ext>
            </a:extLst>
          </p:cNvPr>
          <p:cNvSpPr/>
          <p:nvPr/>
        </p:nvSpPr>
        <p:spPr>
          <a:xfrm rot="5400000">
            <a:off x="10013850" y="1796760"/>
            <a:ext cx="216000" cy="3672000"/>
          </a:xfrm>
          <a:prstGeom prst="rightBrace">
            <a:avLst/>
          </a:prstGeom>
          <a:ln w="381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Cerrar llave 17">
            <a:extLst>
              <a:ext uri="{FF2B5EF4-FFF2-40B4-BE49-F238E27FC236}">
                <a16:creationId xmlns:a16="http://schemas.microsoft.com/office/drawing/2014/main" id="{B7746371-E447-2BD3-4B33-FE53CEFA178D}"/>
              </a:ext>
            </a:extLst>
          </p:cNvPr>
          <p:cNvSpPr/>
          <p:nvPr/>
        </p:nvSpPr>
        <p:spPr>
          <a:xfrm rot="5400000">
            <a:off x="3974582" y="-309240"/>
            <a:ext cx="216000" cy="7884000"/>
          </a:xfrm>
          <a:prstGeom prst="rightBrace">
            <a:avLst/>
          </a:prstGeom>
          <a:ln w="381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Flecha: a la derecha 18">
            <a:extLst>
              <a:ext uri="{FF2B5EF4-FFF2-40B4-BE49-F238E27FC236}">
                <a16:creationId xmlns:a16="http://schemas.microsoft.com/office/drawing/2014/main" id="{AC485BE1-C491-221D-ED1F-28A4D5AB4A8D}"/>
              </a:ext>
            </a:extLst>
          </p:cNvPr>
          <p:cNvSpPr/>
          <p:nvPr/>
        </p:nvSpPr>
        <p:spPr>
          <a:xfrm>
            <a:off x="3387808" y="2108997"/>
            <a:ext cx="945502" cy="732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2B3F4D41-06CA-117D-3C4B-870A748FD865}"/>
              </a:ext>
            </a:extLst>
          </p:cNvPr>
          <p:cNvSpPr/>
          <p:nvPr/>
        </p:nvSpPr>
        <p:spPr>
          <a:xfrm>
            <a:off x="290950" y="2424785"/>
            <a:ext cx="2244975" cy="439860"/>
          </a:xfrm>
          <a:prstGeom prst="rect">
            <a:avLst/>
          </a:prstGeom>
          <a:solidFill>
            <a:schemeClr val="accent5">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8AD66634-465D-0920-FC86-DE00C773C980}"/>
              </a:ext>
            </a:extLst>
          </p:cNvPr>
          <p:cNvSpPr/>
          <p:nvPr/>
        </p:nvSpPr>
        <p:spPr>
          <a:xfrm>
            <a:off x="4315686" y="1889067"/>
            <a:ext cx="2244975" cy="439860"/>
          </a:xfrm>
          <a:prstGeom prst="rect">
            <a:avLst/>
          </a:prstGeom>
          <a:solidFill>
            <a:schemeClr val="accent5">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rupo 38">
            <a:extLst>
              <a:ext uri="{FF2B5EF4-FFF2-40B4-BE49-F238E27FC236}">
                <a16:creationId xmlns:a16="http://schemas.microsoft.com/office/drawing/2014/main" id="{A9373847-B71A-B899-A15B-6B1FB70B806B}"/>
              </a:ext>
            </a:extLst>
          </p:cNvPr>
          <p:cNvGrpSpPr/>
          <p:nvPr/>
        </p:nvGrpSpPr>
        <p:grpSpPr>
          <a:xfrm>
            <a:off x="373607" y="3511559"/>
            <a:ext cx="11259698" cy="3250120"/>
            <a:chOff x="373607" y="3511559"/>
            <a:chExt cx="11259698" cy="3250120"/>
          </a:xfrm>
        </p:grpSpPr>
        <p:grpSp>
          <p:nvGrpSpPr>
            <p:cNvPr id="25" name="Grupo 24">
              <a:extLst>
                <a:ext uri="{FF2B5EF4-FFF2-40B4-BE49-F238E27FC236}">
                  <a16:creationId xmlns:a16="http://schemas.microsoft.com/office/drawing/2014/main" id="{41DB432F-77AF-8B0F-F651-9887A6D767A5}"/>
                </a:ext>
              </a:extLst>
            </p:cNvPr>
            <p:cNvGrpSpPr/>
            <p:nvPr/>
          </p:nvGrpSpPr>
          <p:grpSpPr>
            <a:xfrm>
              <a:off x="373607" y="3511559"/>
              <a:ext cx="7089522" cy="3250120"/>
              <a:chOff x="1488421" y="3473981"/>
              <a:chExt cx="7089522" cy="3250120"/>
            </a:xfrm>
          </p:grpSpPr>
          <p:sp>
            <p:nvSpPr>
              <p:cNvPr id="12" name="Flecha: doblada hacia arriba 11">
                <a:extLst>
                  <a:ext uri="{FF2B5EF4-FFF2-40B4-BE49-F238E27FC236}">
                    <a16:creationId xmlns:a16="http://schemas.microsoft.com/office/drawing/2014/main" id="{69A745CE-641B-49DB-7F8F-C6534B0F9506}"/>
                  </a:ext>
                </a:extLst>
              </p:cNvPr>
              <p:cNvSpPr/>
              <p:nvPr/>
            </p:nvSpPr>
            <p:spPr>
              <a:xfrm rot="5400000">
                <a:off x="986498" y="3975904"/>
                <a:ext cx="2255012" cy="1251166"/>
              </a:xfrm>
              <a:prstGeom prst="bentUpArrow">
                <a:avLst>
                  <a:gd name="adj1" fmla="val 20408"/>
                  <a:gd name="adj2" fmla="val 2614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Imagen 22" descr="Imagen que contiene artículos&#10;&#10;Descripción generada automáticamente">
                <a:extLst>
                  <a:ext uri="{FF2B5EF4-FFF2-40B4-BE49-F238E27FC236}">
                    <a16:creationId xmlns:a16="http://schemas.microsoft.com/office/drawing/2014/main" id="{1B71B54C-AAD0-B1D9-38B1-EB9374BF0418}"/>
                  </a:ext>
                </a:extLst>
              </p:cNvPr>
              <p:cNvPicPr>
                <a:picLocks noChangeAspect="1"/>
              </p:cNvPicPr>
              <p:nvPr/>
            </p:nvPicPr>
            <p:blipFill>
              <a:blip r:embed="rId8"/>
              <a:stretch>
                <a:fillRect/>
              </a:stretch>
            </p:blipFill>
            <p:spPr>
              <a:xfrm>
                <a:off x="3497730" y="3732078"/>
                <a:ext cx="1913246" cy="1913246"/>
              </a:xfrm>
              <a:prstGeom prst="rect">
                <a:avLst/>
              </a:prstGeom>
            </p:spPr>
          </p:pic>
          <p:pic>
            <p:nvPicPr>
              <p:cNvPr id="3" name="Imagen 2">
                <a:extLst>
                  <a:ext uri="{FF2B5EF4-FFF2-40B4-BE49-F238E27FC236}">
                    <a16:creationId xmlns:a16="http://schemas.microsoft.com/office/drawing/2014/main" id="{9B1401AB-22B2-03D5-29A8-94AD89634A0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87165" y="5331728"/>
                <a:ext cx="2330982" cy="1392373"/>
              </a:xfrm>
              <a:prstGeom prst="rect">
                <a:avLst/>
              </a:prstGeom>
              <a:noFill/>
              <a:ln>
                <a:noFill/>
              </a:ln>
            </p:spPr>
          </p:pic>
          <p:sp>
            <p:nvSpPr>
              <p:cNvPr id="13" name="Abrir llave 12">
                <a:extLst>
                  <a:ext uri="{FF2B5EF4-FFF2-40B4-BE49-F238E27FC236}">
                    <a16:creationId xmlns:a16="http://schemas.microsoft.com/office/drawing/2014/main" id="{925DD333-5E9A-0AED-D2A4-FDE73974C498}"/>
                  </a:ext>
                </a:extLst>
              </p:cNvPr>
              <p:cNvSpPr/>
              <p:nvPr/>
            </p:nvSpPr>
            <p:spPr>
              <a:xfrm>
                <a:off x="2908093" y="4112463"/>
                <a:ext cx="273789" cy="261163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Rectángulo: esquinas redondeadas 19">
                <a:extLst>
                  <a:ext uri="{FF2B5EF4-FFF2-40B4-BE49-F238E27FC236}">
                    <a16:creationId xmlns:a16="http://schemas.microsoft.com/office/drawing/2014/main" id="{81F7860B-E659-BE3F-B1C8-0A7222F2D97B}"/>
                  </a:ext>
                </a:extLst>
              </p:cNvPr>
              <p:cNvSpPr/>
              <p:nvPr/>
            </p:nvSpPr>
            <p:spPr>
              <a:xfrm>
                <a:off x="5965371" y="4314925"/>
                <a:ext cx="2612572" cy="6119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CULTIVOS CELULARES</a:t>
                </a:r>
              </a:p>
            </p:txBody>
          </p:sp>
          <p:sp>
            <p:nvSpPr>
              <p:cNvPr id="24" name="Rectángulo: esquinas redondeadas 23">
                <a:extLst>
                  <a:ext uri="{FF2B5EF4-FFF2-40B4-BE49-F238E27FC236}">
                    <a16:creationId xmlns:a16="http://schemas.microsoft.com/office/drawing/2014/main" id="{7DB5EB79-F42D-8179-C9C8-253BAC40476E}"/>
                  </a:ext>
                </a:extLst>
              </p:cNvPr>
              <p:cNvSpPr/>
              <p:nvPr/>
            </p:nvSpPr>
            <p:spPr>
              <a:xfrm>
                <a:off x="5965371" y="5682535"/>
                <a:ext cx="2612572" cy="6119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MÉTODOS QUÍMICOS</a:t>
                </a:r>
              </a:p>
            </p:txBody>
          </p:sp>
        </p:grpSp>
        <p:sp>
          <p:nvSpPr>
            <p:cNvPr id="26" name="Rectángulo: esquinas redondeadas 25">
              <a:extLst>
                <a:ext uri="{FF2B5EF4-FFF2-40B4-BE49-F238E27FC236}">
                  <a16:creationId xmlns:a16="http://schemas.microsoft.com/office/drawing/2014/main" id="{ED8F587B-392D-AA21-34A6-2CCE1B514552}"/>
                </a:ext>
              </a:extLst>
            </p:cNvPr>
            <p:cNvSpPr/>
            <p:nvPr/>
          </p:nvSpPr>
          <p:spPr>
            <a:xfrm>
              <a:off x="8253012" y="5682535"/>
              <a:ext cx="3380293" cy="6119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MÉTODOS MICROBIOLÓGICOS</a:t>
              </a:r>
            </a:p>
          </p:txBody>
        </p:sp>
        <p:pic>
          <p:nvPicPr>
            <p:cNvPr id="28" name="Imagen 27" descr="Logotipo&#10;&#10;Descripción generada automáticamente">
              <a:extLst>
                <a:ext uri="{FF2B5EF4-FFF2-40B4-BE49-F238E27FC236}">
                  <a16:creationId xmlns:a16="http://schemas.microsoft.com/office/drawing/2014/main" id="{CE63B6E1-B2C6-4884-2153-88BA0F49B7AC}"/>
                </a:ext>
              </a:extLst>
            </p:cNvPr>
            <p:cNvPicPr>
              <a:picLocks noChangeAspect="1"/>
            </p:cNvPicPr>
            <p:nvPr/>
          </p:nvPicPr>
          <p:blipFill>
            <a:blip r:embed="rId10"/>
            <a:stretch>
              <a:fillRect/>
            </a:stretch>
          </p:blipFill>
          <p:spPr>
            <a:xfrm>
              <a:off x="8848473" y="3957679"/>
              <a:ext cx="2189369" cy="2189369"/>
            </a:xfrm>
            <a:prstGeom prst="rect">
              <a:avLst/>
            </a:prstGeom>
          </p:spPr>
        </p:pic>
      </p:grpSp>
    </p:spTree>
    <p:extLst>
      <p:ext uri="{BB962C8B-B14F-4D97-AF65-F5344CB8AC3E}">
        <p14:creationId xmlns:p14="http://schemas.microsoft.com/office/powerpoint/2010/main" val="355866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BFC20-1BE8-67A3-1786-72C9B32128DC}"/>
              </a:ext>
            </a:extLst>
          </p:cNvPr>
          <p:cNvSpPr>
            <a:spLocks noGrp="1"/>
          </p:cNvSpPr>
          <p:nvPr>
            <p:ph type="title"/>
          </p:nvPr>
        </p:nvSpPr>
        <p:spPr/>
        <p:txBody>
          <a:bodyPr/>
          <a:lstStyle/>
          <a:p>
            <a:r>
              <a:rPr lang="es-ES" dirty="0"/>
              <a:t>Metodología</a:t>
            </a:r>
          </a:p>
        </p:txBody>
      </p:sp>
      <p:sp>
        <p:nvSpPr>
          <p:cNvPr id="4" name="Rectángulo: esquinas redondeadas 3">
            <a:extLst>
              <a:ext uri="{FF2B5EF4-FFF2-40B4-BE49-F238E27FC236}">
                <a16:creationId xmlns:a16="http://schemas.microsoft.com/office/drawing/2014/main" id="{AB7B5A0F-6C21-55E3-CB2E-F45ECE975016}"/>
              </a:ext>
            </a:extLst>
          </p:cNvPr>
          <p:cNvSpPr/>
          <p:nvPr/>
        </p:nvSpPr>
        <p:spPr>
          <a:xfrm>
            <a:off x="177272" y="1173990"/>
            <a:ext cx="3708000" cy="22550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1600" b="1" i="1" dirty="0">
                <a:solidFill>
                  <a:schemeClr val="tx1"/>
                </a:solidFill>
                <a:latin typeface="Segoe UI" panose="020B0502040204020203" pitchFamily="34" charset="0"/>
                <a:cs typeface="Segoe UI" panose="020B0502040204020203" pitchFamily="34" charset="0"/>
              </a:rPr>
              <a:t>In vitro</a:t>
            </a:r>
          </a:p>
          <a:p>
            <a:pPr algn="ctr"/>
            <a:endParaRPr lang="es-ES" sz="1600" b="1" i="1" dirty="0">
              <a:solidFill>
                <a:schemeClr val="tx1"/>
              </a:solidFill>
              <a:latin typeface="Segoe UI" panose="020B0502040204020203" pitchFamily="34" charset="0"/>
              <a:cs typeface="Segoe UI" panose="020B0502040204020203" pitchFamily="34" charset="0"/>
            </a:endParaRPr>
          </a:p>
          <a:p>
            <a:r>
              <a:rPr lang="es-ES" sz="1200" b="1" dirty="0">
                <a:solidFill>
                  <a:schemeClr val="tx1"/>
                </a:solidFill>
                <a:latin typeface="Segoe UI" panose="020B0502040204020203" pitchFamily="34" charset="0"/>
                <a:cs typeface="Segoe UI" panose="020B0502040204020203" pitchFamily="34" charset="0"/>
              </a:rPr>
              <a:t>1. Biodisponibilidad</a:t>
            </a:r>
          </a:p>
          <a:p>
            <a:endParaRPr lang="es-ES" sz="1200" dirty="0">
              <a:solidFill>
                <a:schemeClr val="tx1"/>
              </a:solidFill>
              <a:latin typeface="Segoe UI" panose="020B0502040204020203" pitchFamily="34" charset="0"/>
              <a:cs typeface="Segoe UI" panose="020B0502040204020203" pitchFamily="34" charset="0"/>
            </a:endParaRPr>
          </a:p>
          <a:p>
            <a:r>
              <a:rPr lang="es-ES" sz="1200" b="1" dirty="0">
                <a:solidFill>
                  <a:schemeClr val="tx1"/>
                </a:solidFill>
                <a:latin typeface="Segoe UI" panose="020B0502040204020203" pitchFamily="34" charset="0"/>
                <a:cs typeface="Segoe UI" panose="020B0502040204020203" pitchFamily="34" charset="0"/>
              </a:rPr>
              <a:t>2. Metabolismo y absorción</a:t>
            </a:r>
          </a:p>
          <a:p>
            <a:endParaRPr lang="es-ES" sz="1200" b="1" dirty="0">
              <a:solidFill>
                <a:schemeClr val="tx1"/>
              </a:solidFill>
              <a:latin typeface="Segoe UI" panose="020B0502040204020203" pitchFamily="34" charset="0"/>
              <a:cs typeface="Segoe UI" panose="020B0502040204020203" pitchFamily="34" charset="0"/>
            </a:endParaRPr>
          </a:p>
          <a:p>
            <a:r>
              <a:rPr lang="es-ES" sz="1200" b="1" dirty="0">
                <a:solidFill>
                  <a:schemeClr val="tx1"/>
                </a:solidFill>
                <a:latin typeface="Segoe UI" panose="020B0502040204020203" pitchFamily="34" charset="0"/>
                <a:cs typeface="Segoe UI" panose="020B0502040204020203" pitchFamily="34" charset="0"/>
              </a:rPr>
              <a:t>3. Funcionalidad/toxicidad</a:t>
            </a:r>
          </a:p>
        </p:txBody>
      </p:sp>
      <p:sp>
        <p:nvSpPr>
          <p:cNvPr id="5" name="Rectángulo: esquinas redondeadas 4">
            <a:extLst>
              <a:ext uri="{FF2B5EF4-FFF2-40B4-BE49-F238E27FC236}">
                <a16:creationId xmlns:a16="http://schemas.microsoft.com/office/drawing/2014/main" id="{6F5E4539-5EB4-1A0B-6ACD-2DB60318CAE9}"/>
              </a:ext>
            </a:extLst>
          </p:cNvPr>
          <p:cNvSpPr/>
          <p:nvPr/>
        </p:nvSpPr>
        <p:spPr>
          <a:xfrm>
            <a:off x="4222561" y="1173990"/>
            <a:ext cx="3708000" cy="22550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1600" b="1" i="1" dirty="0">
                <a:solidFill>
                  <a:schemeClr val="tx1"/>
                </a:solidFill>
                <a:latin typeface="Segoe UI" panose="020B0502040204020203" pitchFamily="34" charset="0"/>
                <a:cs typeface="Segoe UI" panose="020B0502040204020203" pitchFamily="34" charset="0"/>
              </a:rPr>
              <a:t>In vivo </a:t>
            </a:r>
            <a:r>
              <a:rPr lang="es-ES" sz="1600" b="1" dirty="0">
                <a:solidFill>
                  <a:schemeClr val="tx1"/>
                </a:solidFill>
                <a:latin typeface="Segoe UI" panose="020B0502040204020203" pitchFamily="34" charset="0"/>
                <a:cs typeface="Segoe UI" panose="020B0502040204020203" pitchFamily="34" charset="0"/>
              </a:rPr>
              <a:t>(modelos animales)</a:t>
            </a:r>
          </a:p>
          <a:p>
            <a:pPr algn="ctr"/>
            <a:endParaRPr lang="es-ES" sz="1600" b="1" i="1" dirty="0">
              <a:solidFill>
                <a:schemeClr val="tx1"/>
              </a:solidFill>
              <a:latin typeface="Segoe UI" panose="020B0502040204020203" pitchFamily="34" charset="0"/>
              <a:cs typeface="Segoe UI" panose="020B0502040204020203" pitchFamily="34" charset="0"/>
            </a:endParaRPr>
          </a:p>
          <a:p>
            <a:endParaRPr lang="es-ES" sz="1400" i="1" dirty="0">
              <a:solidFill>
                <a:schemeClr val="tx1"/>
              </a:solidFill>
              <a:latin typeface="Segoe UI" panose="020B0502040204020203" pitchFamily="34" charset="0"/>
              <a:cs typeface="Segoe UI" panose="020B0502040204020203" pitchFamily="34" charset="0"/>
            </a:endParaRPr>
          </a:p>
          <a:p>
            <a:r>
              <a:rPr lang="es-ES" sz="1200" b="1" dirty="0">
                <a:solidFill>
                  <a:schemeClr val="tx1"/>
                </a:solidFill>
                <a:latin typeface="Segoe UI" panose="020B0502040204020203" pitchFamily="34" charset="0"/>
                <a:cs typeface="Segoe UI" panose="020B0502040204020203" pitchFamily="34" charset="0"/>
              </a:rPr>
              <a:t>1. Funcionalidad/toxicidad</a:t>
            </a:r>
          </a:p>
          <a:p>
            <a:endParaRPr lang="es-ES" sz="1200" dirty="0">
              <a:solidFill>
                <a:schemeClr val="tx1"/>
              </a:solidFill>
              <a:latin typeface="Segoe UI" panose="020B0502040204020203" pitchFamily="34" charset="0"/>
              <a:cs typeface="Segoe UI" panose="020B0502040204020203" pitchFamily="34" charset="0"/>
            </a:endParaRPr>
          </a:p>
          <a:p>
            <a:r>
              <a:rPr lang="es-ES" sz="1200" b="1" dirty="0">
                <a:solidFill>
                  <a:schemeClr val="tx1"/>
                </a:solidFill>
                <a:latin typeface="Segoe UI" panose="020B0502040204020203" pitchFamily="34" charset="0"/>
                <a:cs typeface="Segoe UI" panose="020B0502040204020203" pitchFamily="34" charset="0"/>
              </a:rPr>
              <a:t>2. Ensayos de distribución</a:t>
            </a:r>
            <a:r>
              <a:rPr lang="es-ES" sz="1200" dirty="0">
                <a:solidFill>
                  <a:schemeClr val="tx1"/>
                </a:solidFill>
                <a:latin typeface="Segoe UI" panose="020B0502040204020203" pitchFamily="34" charset="0"/>
                <a:cs typeface="Segoe UI" panose="020B0502040204020203" pitchFamily="34" charset="0"/>
              </a:rPr>
              <a:t> (LADME: liberación, absorción, distribución, metabolismo, excreción)</a:t>
            </a:r>
          </a:p>
          <a:p>
            <a:endParaRPr lang="es-ES" sz="1200" dirty="0">
              <a:solidFill>
                <a:schemeClr val="tx1"/>
              </a:solidFill>
              <a:latin typeface="Segoe UI" panose="020B0502040204020203" pitchFamily="34" charset="0"/>
              <a:cs typeface="Segoe UI" panose="020B0502040204020203" pitchFamily="34" charset="0"/>
            </a:endParaRPr>
          </a:p>
        </p:txBody>
      </p:sp>
      <p:pic>
        <p:nvPicPr>
          <p:cNvPr id="6" name="Imagen 5">
            <a:extLst>
              <a:ext uri="{FF2B5EF4-FFF2-40B4-BE49-F238E27FC236}">
                <a16:creationId xmlns:a16="http://schemas.microsoft.com/office/drawing/2014/main" id="{8EAE73C4-10C9-348D-910F-80C64DA1AF21}"/>
              </a:ext>
            </a:extLst>
          </p:cNvPr>
          <p:cNvPicPr>
            <a:picLocks noChangeAspect="1"/>
          </p:cNvPicPr>
          <p:nvPr/>
        </p:nvPicPr>
        <p:blipFill>
          <a:blip r:embed="rId3"/>
          <a:stretch>
            <a:fillRect/>
          </a:stretch>
        </p:blipFill>
        <p:spPr>
          <a:xfrm>
            <a:off x="3013376" y="751516"/>
            <a:ext cx="1069206" cy="1416753"/>
          </a:xfrm>
          <a:prstGeom prst="rect">
            <a:avLst/>
          </a:prstGeom>
        </p:spPr>
      </p:pic>
      <p:pic>
        <p:nvPicPr>
          <p:cNvPr id="7" name="Imagen 6">
            <a:extLst>
              <a:ext uri="{FF2B5EF4-FFF2-40B4-BE49-F238E27FC236}">
                <a16:creationId xmlns:a16="http://schemas.microsoft.com/office/drawing/2014/main" id="{503D92E6-6E4C-7DD2-16CC-FF02E712CDB9}"/>
              </a:ext>
            </a:extLst>
          </p:cNvPr>
          <p:cNvPicPr>
            <a:picLocks noChangeAspect="1"/>
          </p:cNvPicPr>
          <p:nvPr/>
        </p:nvPicPr>
        <p:blipFill>
          <a:blip r:embed="rId4"/>
          <a:stretch>
            <a:fillRect/>
          </a:stretch>
        </p:blipFill>
        <p:spPr>
          <a:xfrm>
            <a:off x="3388431" y="1261011"/>
            <a:ext cx="319096" cy="746365"/>
          </a:xfrm>
          <a:prstGeom prst="rect">
            <a:avLst/>
          </a:prstGeom>
        </p:spPr>
      </p:pic>
      <p:pic>
        <p:nvPicPr>
          <p:cNvPr id="8" name="Imagen 7">
            <a:extLst>
              <a:ext uri="{FF2B5EF4-FFF2-40B4-BE49-F238E27FC236}">
                <a16:creationId xmlns:a16="http://schemas.microsoft.com/office/drawing/2014/main" id="{4A84A148-03AA-1E11-BA1F-AA1C07914BE3}"/>
              </a:ext>
            </a:extLst>
          </p:cNvPr>
          <p:cNvPicPr>
            <a:picLocks noChangeAspect="1"/>
          </p:cNvPicPr>
          <p:nvPr/>
        </p:nvPicPr>
        <p:blipFill>
          <a:blip r:embed="rId5"/>
          <a:stretch>
            <a:fillRect/>
          </a:stretch>
        </p:blipFill>
        <p:spPr>
          <a:xfrm rot="20890009" flipH="1" flipV="1">
            <a:off x="6723611" y="1750029"/>
            <a:ext cx="1044000" cy="152033"/>
          </a:xfrm>
          <a:prstGeom prst="rect">
            <a:avLst/>
          </a:prstGeom>
        </p:spPr>
      </p:pic>
      <p:pic>
        <p:nvPicPr>
          <p:cNvPr id="9" name="Imagen 8" descr="Roedor de color blanco&#10;&#10;Descripción generada automáticamente">
            <a:extLst>
              <a:ext uri="{FF2B5EF4-FFF2-40B4-BE49-F238E27FC236}">
                <a16:creationId xmlns:a16="http://schemas.microsoft.com/office/drawing/2014/main" id="{66815320-F0B7-7191-753C-12CE28622099}"/>
              </a:ext>
            </a:extLst>
          </p:cNvPr>
          <p:cNvPicPr>
            <a:picLocks noChangeAspect="1"/>
          </p:cNvPicPr>
          <p:nvPr/>
        </p:nvPicPr>
        <p:blipFill>
          <a:blip r:embed="rId6"/>
          <a:stretch>
            <a:fillRect/>
          </a:stretch>
        </p:blipFill>
        <p:spPr>
          <a:xfrm>
            <a:off x="7335631" y="924854"/>
            <a:ext cx="1031407" cy="732299"/>
          </a:xfrm>
          <a:prstGeom prst="rect">
            <a:avLst/>
          </a:prstGeom>
        </p:spPr>
      </p:pic>
      <p:sp>
        <p:nvSpPr>
          <p:cNvPr id="10" name="Rectángulo: esquinas redondeadas 9">
            <a:extLst>
              <a:ext uri="{FF2B5EF4-FFF2-40B4-BE49-F238E27FC236}">
                <a16:creationId xmlns:a16="http://schemas.microsoft.com/office/drawing/2014/main" id="{EEBADD08-94F4-4A87-1085-9412794D94CB}"/>
              </a:ext>
            </a:extLst>
          </p:cNvPr>
          <p:cNvSpPr/>
          <p:nvPr/>
        </p:nvSpPr>
        <p:spPr>
          <a:xfrm>
            <a:off x="8267850" y="1173989"/>
            <a:ext cx="3708000" cy="225501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1600" b="1" i="1" dirty="0">
                <a:solidFill>
                  <a:schemeClr val="tx1"/>
                </a:solidFill>
                <a:latin typeface="Segoe UI" panose="020B0502040204020203" pitchFamily="34" charset="0"/>
                <a:cs typeface="Segoe UI" panose="020B0502040204020203" pitchFamily="34" charset="0"/>
              </a:rPr>
              <a:t>In vivo</a:t>
            </a:r>
            <a:r>
              <a:rPr lang="es-ES" sz="1600" b="1" dirty="0">
                <a:solidFill>
                  <a:schemeClr val="tx1"/>
                </a:solidFill>
                <a:latin typeface="Segoe UI" panose="020B0502040204020203" pitchFamily="34" charset="0"/>
                <a:cs typeface="Segoe UI" panose="020B0502040204020203" pitchFamily="34" charset="0"/>
              </a:rPr>
              <a:t> (humanos)</a:t>
            </a:r>
          </a:p>
          <a:p>
            <a:pPr algn="ctr"/>
            <a:endParaRPr lang="es-ES" sz="1600" b="1" i="1" dirty="0">
              <a:solidFill>
                <a:schemeClr val="tx1"/>
              </a:solidFill>
              <a:latin typeface="Segoe UI" panose="020B0502040204020203" pitchFamily="34" charset="0"/>
              <a:cs typeface="Segoe UI" panose="020B0502040204020203" pitchFamily="34" charset="0"/>
            </a:endParaRPr>
          </a:p>
          <a:p>
            <a:pPr marL="228600" indent="-228600">
              <a:buAutoNum type="arabicPeriod"/>
            </a:pPr>
            <a:r>
              <a:rPr lang="es-ES" sz="1200" b="1" dirty="0">
                <a:solidFill>
                  <a:schemeClr val="tx1"/>
                </a:solidFill>
                <a:latin typeface="Segoe UI" panose="020B0502040204020203" pitchFamily="34" charset="0"/>
                <a:cs typeface="Segoe UI" panose="020B0502040204020203" pitchFamily="34" charset="0"/>
              </a:rPr>
              <a:t>Estudios de intervención nutricional</a:t>
            </a:r>
          </a:p>
          <a:p>
            <a:pPr marL="228600" indent="-228600">
              <a:buAutoNum type="arabicPeriod"/>
            </a:pPr>
            <a:endParaRPr lang="es-ES" sz="1200" b="1" dirty="0">
              <a:solidFill>
                <a:schemeClr val="tx1"/>
              </a:solidFill>
              <a:latin typeface="Segoe UI" panose="020B0502040204020203" pitchFamily="34" charset="0"/>
              <a:cs typeface="Segoe UI" panose="020B0502040204020203" pitchFamily="34" charset="0"/>
            </a:endParaRPr>
          </a:p>
          <a:p>
            <a:r>
              <a:rPr lang="es-ES" sz="1200" dirty="0">
                <a:solidFill>
                  <a:schemeClr val="tx1"/>
                </a:solidFill>
                <a:latin typeface="Segoe UI" panose="020B0502040204020203" pitchFamily="34" charset="0"/>
                <a:cs typeface="Segoe UI" panose="020B0502040204020203" pitchFamily="34" charset="0"/>
              </a:rPr>
              <a:t>Ensayos dosis-respuesta (estudios postprandiales)</a:t>
            </a:r>
          </a:p>
          <a:p>
            <a:endParaRPr lang="es-ES" sz="1200" dirty="0">
              <a:solidFill>
                <a:schemeClr val="tx1"/>
              </a:solidFill>
              <a:latin typeface="Segoe UI" panose="020B0502040204020203" pitchFamily="34" charset="0"/>
              <a:cs typeface="Segoe UI" panose="020B0502040204020203" pitchFamily="34" charset="0"/>
            </a:endParaRPr>
          </a:p>
          <a:p>
            <a:r>
              <a:rPr lang="es-ES" sz="1200" dirty="0">
                <a:solidFill>
                  <a:schemeClr val="tx1"/>
                </a:solidFill>
                <a:latin typeface="Segoe UI" panose="020B0502040204020203" pitchFamily="34" charset="0"/>
                <a:cs typeface="Segoe UI" panose="020B0502040204020203" pitchFamily="34" charset="0"/>
              </a:rPr>
              <a:t>Ensayos de larga duración (evaluación de biomarcadores de cumplimiento). Confirmación de relación causa-efecto saludable</a:t>
            </a:r>
          </a:p>
          <a:p>
            <a:endParaRPr lang="es-ES" sz="1200" dirty="0">
              <a:solidFill>
                <a:schemeClr val="tx1"/>
              </a:solidFill>
              <a:latin typeface="Segoe UI" panose="020B0502040204020203" pitchFamily="34" charset="0"/>
              <a:cs typeface="Segoe UI" panose="020B0502040204020203" pitchFamily="34" charset="0"/>
            </a:endParaRPr>
          </a:p>
          <a:p>
            <a:endParaRPr lang="es-ES" sz="1200" dirty="0">
              <a:solidFill>
                <a:schemeClr val="tx1"/>
              </a:solidFill>
              <a:latin typeface="Segoe UI" panose="020B0502040204020203" pitchFamily="34" charset="0"/>
              <a:cs typeface="Segoe UI" panose="020B0502040204020203" pitchFamily="34" charset="0"/>
            </a:endParaRPr>
          </a:p>
          <a:p>
            <a:endParaRPr lang="es-ES" sz="1200" dirty="0">
              <a:solidFill>
                <a:schemeClr val="tx1"/>
              </a:solidFill>
              <a:latin typeface="Segoe UI" panose="020B0502040204020203" pitchFamily="34" charset="0"/>
              <a:cs typeface="Segoe UI" panose="020B0502040204020203" pitchFamily="34" charset="0"/>
            </a:endParaRPr>
          </a:p>
          <a:p>
            <a:endParaRPr lang="es-ES" sz="1400" dirty="0">
              <a:solidFill>
                <a:schemeClr val="tx1"/>
              </a:solidFill>
              <a:latin typeface="Segoe UI" panose="020B0502040204020203" pitchFamily="34" charset="0"/>
              <a:cs typeface="Segoe UI" panose="020B0502040204020203" pitchFamily="34" charset="0"/>
            </a:endParaRPr>
          </a:p>
        </p:txBody>
      </p:sp>
      <p:pic>
        <p:nvPicPr>
          <p:cNvPr id="11" name="Imagen 10" descr="Imagen que contiene puesta de sol, hombre, agua, parado&#10;&#10;Descripción generada automáticamente">
            <a:extLst>
              <a:ext uri="{FF2B5EF4-FFF2-40B4-BE49-F238E27FC236}">
                <a16:creationId xmlns:a16="http://schemas.microsoft.com/office/drawing/2014/main" id="{506E9992-DAF3-F0C1-06AE-DE5BE65F620A}"/>
              </a:ext>
            </a:extLst>
          </p:cNvPr>
          <p:cNvPicPr>
            <a:picLocks noChangeAspect="1"/>
          </p:cNvPicPr>
          <p:nvPr/>
        </p:nvPicPr>
        <p:blipFill>
          <a:blip r:embed="rId7"/>
          <a:stretch>
            <a:fillRect/>
          </a:stretch>
        </p:blipFill>
        <p:spPr>
          <a:xfrm flipH="1">
            <a:off x="11480108" y="779420"/>
            <a:ext cx="551890" cy="1227956"/>
          </a:xfrm>
          <a:prstGeom prst="rect">
            <a:avLst/>
          </a:prstGeom>
        </p:spPr>
      </p:pic>
      <p:sp>
        <p:nvSpPr>
          <p:cNvPr id="14" name="Flecha: a la derecha 13">
            <a:extLst>
              <a:ext uri="{FF2B5EF4-FFF2-40B4-BE49-F238E27FC236}">
                <a16:creationId xmlns:a16="http://schemas.microsoft.com/office/drawing/2014/main" id="{818E2623-7218-2824-F568-DE1262B338B7}"/>
              </a:ext>
            </a:extLst>
          </p:cNvPr>
          <p:cNvSpPr/>
          <p:nvPr/>
        </p:nvSpPr>
        <p:spPr>
          <a:xfrm>
            <a:off x="7437748" y="1810776"/>
            <a:ext cx="945502" cy="732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48FCE971-E858-3AA1-C88B-2FF48E448229}"/>
              </a:ext>
            </a:extLst>
          </p:cNvPr>
          <p:cNvSpPr txBox="1"/>
          <p:nvPr/>
        </p:nvSpPr>
        <p:spPr>
          <a:xfrm>
            <a:off x="8694271" y="3788402"/>
            <a:ext cx="3061782" cy="338554"/>
          </a:xfrm>
          <a:prstGeom prst="rect">
            <a:avLst/>
          </a:prstGeom>
          <a:noFill/>
        </p:spPr>
        <p:txBody>
          <a:bodyPr wrap="square" rtlCol="0">
            <a:spAutoFit/>
          </a:bodyPr>
          <a:lstStyle/>
          <a:p>
            <a:pPr algn="ctr"/>
            <a:r>
              <a:rPr lang="es-ES" sz="1600" b="1" dirty="0">
                <a:latin typeface="Segoe UI" panose="020B0502040204020203" pitchFamily="34" charset="0"/>
                <a:cs typeface="Segoe UI" panose="020B0502040204020203" pitchFamily="34" charset="0"/>
              </a:rPr>
              <a:t>Estudios requeridos por EFSA</a:t>
            </a:r>
          </a:p>
        </p:txBody>
      </p:sp>
      <p:sp>
        <p:nvSpPr>
          <p:cNvPr id="16" name="CuadroTexto 15">
            <a:extLst>
              <a:ext uri="{FF2B5EF4-FFF2-40B4-BE49-F238E27FC236}">
                <a16:creationId xmlns:a16="http://schemas.microsoft.com/office/drawing/2014/main" id="{083516D1-6711-FED2-C8D2-FCEDC35042C2}"/>
              </a:ext>
            </a:extLst>
          </p:cNvPr>
          <p:cNvSpPr txBox="1"/>
          <p:nvPr/>
        </p:nvSpPr>
        <p:spPr>
          <a:xfrm>
            <a:off x="2507771" y="3788402"/>
            <a:ext cx="3061782" cy="338554"/>
          </a:xfrm>
          <a:prstGeom prst="rect">
            <a:avLst/>
          </a:prstGeom>
          <a:noFill/>
        </p:spPr>
        <p:txBody>
          <a:bodyPr wrap="square" rtlCol="0">
            <a:spAutoFit/>
          </a:bodyPr>
          <a:lstStyle/>
          <a:p>
            <a:pPr algn="ctr"/>
            <a:r>
              <a:rPr lang="es-ES" sz="1600" b="1" dirty="0">
                <a:latin typeface="Segoe UI" panose="020B0502040204020203" pitchFamily="34" charset="0"/>
                <a:cs typeface="Segoe UI" panose="020B0502040204020203" pitchFamily="34" charset="0"/>
              </a:rPr>
              <a:t>Estudios preliminares</a:t>
            </a:r>
          </a:p>
        </p:txBody>
      </p:sp>
      <p:sp>
        <p:nvSpPr>
          <p:cNvPr id="17" name="Cerrar llave 16">
            <a:extLst>
              <a:ext uri="{FF2B5EF4-FFF2-40B4-BE49-F238E27FC236}">
                <a16:creationId xmlns:a16="http://schemas.microsoft.com/office/drawing/2014/main" id="{65B1A0B0-B321-D1A2-FA93-6636726704F9}"/>
              </a:ext>
            </a:extLst>
          </p:cNvPr>
          <p:cNvSpPr/>
          <p:nvPr/>
        </p:nvSpPr>
        <p:spPr>
          <a:xfrm rot="5400000">
            <a:off x="10013850" y="1796760"/>
            <a:ext cx="216000" cy="3672000"/>
          </a:xfrm>
          <a:prstGeom prst="rightBrace">
            <a:avLst/>
          </a:prstGeom>
          <a:ln w="381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Cerrar llave 17">
            <a:extLst>
              <a:ext uri="{FF2B5EF4-FFF2-40B4-BE49-F238E27FC236}">
                <a16:creationId xmlns:a16="http://schemas.microsoft.com/office/drawing/2014/main" id="{B7746371-E447-2BD3-4B33-FE53CEFA178D}"/>
              </a:ext>
            </a:extLst>
          </p:cNvPr>
          <p:cNvSpPr/>
          <p:nvPr/>
        </p:nvSpPr>
        <p:spPr>
          <a:xfrm rot="5400000">
            <a:off x="3974582" y="-309240"/>
            <a:ext cx="216000" cy="7884000"/>
          </a:xfrm>
          <a:prstGeom prst="rightBrace">
            <a:avLst/>
          </a:prstGeom>
          <a:ln w="381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Flecha: a la derecha 18">
            <a:extLst>
              <a:ext uri="{FF2B5EF4-FFF2-40B4-BE49-F238E27FC236}">
                <a16:creationId xmlns:a16="http://schemas.microsoft.com/office/drawing/2014/main" id="{AC485BE1-C491-221D-ED1F-28A4D5AB4A8D}"/>
              </a:ext>
            </a:extLst>
          </p:cNvPr>
          <p:cNvSpPr/>
          <p:nvPr/>
        </p:nvSpPr>
        <p:spPr>
          <a:xfrm>
            <a:off x="3387808" y="2108997"/>
            <a:ext cx="945502" cy="732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2B3F4D41-06CA-117D-3C4B-870A748FD865}"/>
              </a:ext>
            </a:extLst>
          </p:cNvPr>
          <p:cNvSpPr/>
          <p:nvPr/>
        </p:nvSpPr>
        <p:spPr>
          <a:xfrm>
            <a:off x="290950" y="2424785"/>
            <a:ext cx="2244975" cy="439860"/>
          </a:xfrm>
          <a:prstGeom prst="rect">
            <a:avLst/>
          </a:prstGeom>
          <a:solidFill>
            <a:schemeClr val="accent5">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8AD66634-465D-0920-FC86-DE00C773C980}"/>
              </a:ext>
            </a:extLst>
          </p:cNvPr>
          <p:cNvSpPr/>
          <p:nvPr/>
        </p:nvSpPr>
        <p:spPr>
          <a:xfrm>
            <a:off x="4315686" y="1889067"/>
            <a:ext cx="2244975" cy="439860"/>
          </a:xfrm>
          <a:prstGeom prst="rect">
            <a:avLst/>
          </a:prstGeom>
          <a:solidFill>
            <a:schemeClr val="accent5">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doblada hacia arriba 11">
            <a:extLst>
              <a:ext uri="{FF2B5EF4-FFF2-40B4-BE49-F238E27FC236}">
                <a16:creationId xmlns:a16="http://schemas.microsoft.com/office/drawing/2014/main" id="{69A745CE-641B-49DB-7F8F-C6534B0F9506}"/>
              </a:ext>
            </a:extLst>
          </p:cNvPr>
          <p:cNvSpPr/>
          <p:nvPr/>
        </p:nvSpPr>
        <p:spPr>
          <a:xfrm rot="5400000">
            <a:off x="4807382" y="3975904"/>
            <a:ext cx="2255012" cy="1251166"/>
          </a:xfrm>
          <a:prstGeom prst="bentUpArrow">
            <a:avLst>
              <a:gd name="adj1" fmla="val 20408"/>
              <a:gd name="adj2" fmla="val 2614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 name="Imagen 25" descr="Un dibujo de una persona&#10;&#10;Descripción generada automáticamente con confianza baja">
            <a:extLst>
              <a:ext uri="{FF2B5EF4-FFF2-40B4-BE49-F238E27FC236}">
                <a16:creationId xmlns:a16="http://schemas.microsoft.com/office/drawing/2014/main" id="{53644DB9-3D45-E82D-3B51-5620C8BD6832}"/>
              </a:ext>
            </a:extLst>
          </p:cNvPr>
          <p:cNvPicPr>
            <a:picLocks noChangeAspect="1"/>
          </p:cNvPicPr>
          <p:nvPr/>
        </p:nvPicPr>
        <p:blipFill>
          <a:blip r:embed="rId8">
            <a:alphaModFix/>
          </a:blip>
          <a:stretch>
            <a:fillRect/>
          </a:stretch>
        </p:blipFill>
        <p:spPr>
          <a:xfrm>
            <a:off x="6721834" y="4601487"/>
            <a:ext cx="3128032" cy="1040090"/>
          </a:xfrm>
          <a:prstGeom prst="rect">
            <a:avLst/>
          </a:prstGeom>
        </p:spPr>
      </p:pic>
      <p:sp>
        <p:nvSpPr>
          <p:cNvPr id="27" name="Rectángulo: esquinas redondeadas 26">
            <a:extLst>
              <a:ext uri="{FF2B5EF4-FFF2-40B4-BE49-F238E27FC236}">
                <a16:creationId xmlns:a16="http://schemas.microsoft.com/office/drawing/2014/main" id="{0BC07707-6E93-9CDA-2F6D-DFD6752EE64E}"/>
              </a:ext>
            </a:extLst>
          </p:cNvPr>
          <p:cNvSpPr/>
          <p:nvPr/>
        </p:nvSpPr>
        <p:spPr>
          <a:xfrm>
            <a:off x="10225162" y="4815576"/>
            <a:ext cx="1502229" cy="6119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a:solidFill>
                  <a:schemeClr val="tx1"/>
                </a:solidFill>
              </a:rPr>
              <a:t>C. </a:t>
            </a:r>
            <a:r>
              <a:rPr lang="es-ES" i="1" dirty="0" err="1">
                <a:solidFill>
                  <a:schemeClr val="tx1"/>
                </a:solidFill>
              </a:rPr>
              <a:t>elegans</a:t>
            </a:r>
            <a:endParaRPr lang="es-ES" i="1" dirty="0">
              <a:solidFill>
                <a:schemeClr val="tx1"/>
              </a:solidFill>
            </a:endParaRPr>
          </a:p>
        </p:txBody>
      </p:sp>
    </p:spTree>
    <p:extLst>
      <p:ext uri="{BB962C8B-B14F-4D97-AF65-F5344CB8AC3E}">
        <p14:creationId xmlns:p14="http://schemas.microsoft.com/office/powerpoint/2010/main" val="354106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EEDA23-21B3-F739-7188-031798F8C7D7}"/>
              </a:ext>
            </a:extLst>
          </p:cNvPr>
          <p:cNvSpPr>
            <a:spLocks noGrp="1"/>
          </p:cNvSpPr>
          <p:nvPr>
            <p:ph type="title"/>
          </p:nvPr>
        </p:nvSpPr>
        <p:spPr/>
        <p:txBody>
          <a:bodyPr/>
          <a:lstStyle/>
          <a:p>
            <a:r>
              <a:rPr lang="es-ES" dirty="0"/>
              <a:t>Metodología</a:t>
            </a:r>
          </a:p>
        </p:txBody>
      </p:sp>
      <p:pic>
        <p:nvPicPr>
          <p:cNvPr id="4" name="Imagen 3" descr="Diagrama&#10;&#10;Descripción generada automáticamente">
            <a:extLst>
              <a:ext uri="{FF2B5EF4-FFF2-40B4-BE49-F238E27FC236}">
                <a16:creationId xmlns:a16="http://schemas.microsoft.com/office/drawing/2014/main" id="{601F92A4-A41B-2A79-FA43-ABBF342A71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366" y="1413939"/>
            <a:ext cx="4445952" cy="4874125"/>
          </a:xfrm>
          <a:prstGeom prst="rect">
            <a:avLst/>
          </a:prstGeom>
          <a:noFill/>
          <a:ln>
            <a:noFill/>
          </a:ln>
        </p:spPr>
      </p:pic>
      <p:sp>
        <p:nvSpPr>
          <p:cNvPr id="5" name="Rectángulo 4">
            <a:extLst>
              <a:ext uri="{FF2B5EF4-FFF2-40B4-BE49-F238E27FC236}">
                <a16:creationId xmlns:a16="http://schemas.microsoft.com/office/drawing/2014/main" id="{CEED90DC-DEB7-6BCB-29E1-316770D9AF2E}"/>
              </a:ext>
            </a:extLst>
          </p:cNvPr>
          <p:cNvSpPr/>
          <p:nvPr/>
        </p:nvSpPr>
        <p:spPr>
          <a:xfrm>
            <a:off x="6153916" y="1887612"/>
            <a:ext cx="5324492" cy="39267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s-ES" sz="1600" b="1" dirty="0">
                <a:solidFill>
                  <a:schemeClr val="tx1"/>
                </a:solidFill>
                <a:latin typeface="Segoe UI" panose="020B0502040204020203" pitchFamily="34" charset="0"/>
                <a:cs typeface="Segoe UI" panose="020B0502040204020203" pitchFamily="34" charset="0"/>
              </a:rPr>
              <a:t>PRINCIPALES CARACTERÍSTICAS </a:t>
            </a:r>
            <a:r>
              <a:rPr lang="es-ES" sz="1600" b="1" i="1" dirty="0">
                <a:solidFill>
                  <a:schemeClr val="tx1"/>
                </a:solidFill>
                <a:latin typeface="Segoe UI" panose="020B0502040204020203" pitchFamily="34" charset="0"/>
                <a:cs typeface="Segoe UI" panose="020B0502040204020203" pitchFamily="34" charset="0"/>
              </a:rPr>
              <a:t>C. </a:t>
            </a:r>
            <a:r>
              <a:rPr lang="es-ES" sz="1600" b="1" i="1" dirty="0" err="1">
                <a:solidFill>
                  <a:schemeClr val="tx1"/>
                </a:solidFill>
                <a:latin typeface="Segoe UI" panose="020B0502040204020203" pitchFamily="34" charset="0"/>
                <a:cs typeface="Segoe UI" panose="020B0502040204020203" pitchFamily="34" charset="0"/>
              </a:rPr>
              <a:t>elegans</a:t>
            </a:r>
            <a:endParaRPr lang="es-ES" sz="1600" b="1" i="1" dirty="0">
              <a:solidFill>
                <a:schemeClr val="tx1"/>
              </a:solidFill>
              <a:latin typeface="Segoe UI" panose="020B0502040204020203" pitchFamily="34" charset="0"/>
              <a:cs typeface="Segoe UI" panose="020B0502040204020203" pitchFamily="34" charset="0"/>
            </a:endParaRPr>
          </a:p>
          <a:p>
            <a:pPr marL="342900" indent="-342900">
              <a:lnSpc>
                <a:spcPct val="150000"/>
              </a:lnSpc>
              <a:buAutoNum type="arabicPeriod"/>
            </a:pPr>
            <a:r>
              <a:rPr lang="es-ES" sz="1600" b="1" dirty="0">
                <a:solidFill>
                  <a:schemeClr val="tx1"/>
                </a:solidFill>
                <a:latin typeface="Segoe UI" panose="020B0502040204020203" pitchFamily="34" charset="0"/>
                <a:cs typeface="Segoe UI" panose="020B0502040204020203" pitchFamily="34" charset="0"/>
              </a:rPr>
              <a:t>Nematodos de pequeño tamaño (1 mm)</a:t>
            </a:r>
          </a:p>
          <a:p>
            <a:pPr>
              <a:lnSpc>
                <a:spcPct val="150000"/>
              </a:lnSpc>
            </a:pPr>
            <a:r>
              <a:rPr lang="es-ES" sz="1600" dirty="0">
                <a:solidFill>
                  <a:schemeClr val="tx1"/>
                </a:solidFill>
                <a:latin typeface="Segoe UI" panose="020B0502040204020203" pitchFamily="34" charset="0"/>
                <a:cs typeface="Segoe UI" panose="020B0502040204020203" pitchFamily="34" charset="0"/>
              </a:rPr>
              <a:t>Mantenimiento fácil y económico</a:t>
            </a:r>
          </a:p>
          <a:p>
            <a:pPr marL="342900" indent="-342900">
              <a:lnSpc>
                <a:spcPct val="150000"/>
              </a:lnSpc>
              <a:buFont typeface="+mj-lt"/>
              <a:buAutoNum type="arabicPeriod" startAt="2"/>
            </a:pPr>
            <a:r>
              <a:rPr lang="es-ES" sz="1600" b="1" dirty="0">
                <a:solidFill>
                  <a:schemeClr val="tx1"/>
                </a:solidFill>
                <a:latin typeface="Segoe UI" panose="020B0502040204020203" pitchFamily="34" charset="0"/>
                <a:cs typeface="Segoe UI" panose="020B0502040204020203" pitchFamily="34" charset="0"/>
              </a:rPr>
              <a:t>Ciclo vital corto (3 semanas)</a:t>
            </a:r>
          </a:p>
          <a:p>
            <a:pPr>
              <a:lnSpc>
                <a:spcPct val="150000"/>
              </a:lnSpc>
            </a:pPr>
            <a:r>
              <a:rPr lang="es-ES" sz="1600" dirty="0">
                <a:solidFill>
                  <a:schemeClr val="tx1"/>
                </a:solidFill>
                <a:latin typeface="Segoe UI" panose="020B0502040204020203" pitchFamily="34" charset="0"/>
                <a:cs typeface="Segoe UI" panose="020B0502040204020203" pitchFamily="34" charset="0"/>
              </a:rPr>
              <a:t>Ensayos rápidos frente a otros modelos</a:t>
            </a:r>
          </a:p>
          <a:p>
            <a:pPr marL="342900" indent="-342900">
              <a:lnSpc>
                <a:spcPct val="150000"/>
              </a:lnSpc>
              <a:buFont typeface="+mj-lt"/>
              <a:buAutoNum type="arabicPeriod" startAt="3"/>
            </a:pPr>
            <a:r>
              <a:rPr lang="es-ES" sz="1600" b="1" dirty="0">
                <a:solidFill>
                  <a:schemeClr val="tx1"/>
                </a:solidFill>
                <a:latin typeface="Segoe UI" panose="020B0502040204020203" pitchFamily="34" charset="0"/>
                <a:cs typeface="Segoe UI" panose="020B0502040204020203" pitchFamily="34" charset="0"/>
              </a:rPr>
              <a:t>Transparentes</a:t>
            </a:r>
          </a:p>
          <a:p>
            <a:pPr>
              <a:lnSpc>
                <a:spcPct val="150000"/>
              </a:lnSpc>
            </a:pPr>
            <a:r>
              <a:rPr lang="es-ES" sz="1600" dirty="0">
                <a:solidFill>
                  <a:schemeClr val="tx1"/>
                </a:solidFill>
                <a:latin typeface="Segoe UI" panose="020B0502040204020203" pitchFamily="34" charset="0"/>
                <a:cs typeface="Segoe UI" panose="020B0502040204020203" pitchFamily="34" charset="0"/>
              </a:rPr>
              <a:t>Muchos análisis pueden realizarse mediante métodos de tinción/marcaje y microscopia (sencillez)</a:t>
            </a:r>
          </a:p>
          <a:p>
            <a:pPr marL="342900" indent="-342900">
              <a:lnSpc>
                <a:spcPct val="150000"/>
              </a:lnSpc>
              <a:buFont typeface="+mj-lt"/>
              <a:buAutoNum type="arabicPeriod" startAt="4"/>
            </a:pPr>
            <a:r>
              <a:rPr lang="es-ES" sz="1600" b="1" dirty="0">
                <a:solidFill>
                  <a:schemeClr val="tx1"/>
                </a:solidFill>
                <a:latin typeface="Segoe UI" panose="020B0502040204020203" pitchFamily="34" charset="0"/>
                <a:cs typeface="Segoe UI" panose="020B0502040204020203" pitchFamily="34" charset="0"/>
              </a:rPr>
              <a:t>Similitud genes humanos </a:t>
            </a:r>
            <a:r>
              <a:rPr lang="es-ES" sz="1600" dirty="0">
                <a:solidFill>
                  <a:schemeClr val="tx1"/>
                </a:solidFill>
                <a:latin typeface="Segoe UI" panose="020B0502040204020203" pitchFamily="34" charset="0"/>
                <a:cs typeface="Segoe UI" panose="020B0502040204020203" pitchFamily="34" charset="0"/>
              </a:rPr>
              <a:t>(80 %, aproximadamente)</a:t>
            </a:r>
          </a:p>
          <a:p>
            <a:pPr>
              <a:lnSpc>
                <a:spcPct val="150000"/>
              </a:lnSpc>
            </a:pPr>
            <a:r>
              <a:rPr lang="es-ES" sz="1600" dirty="0">
                <a:solidFill>
                  <a:schemeClr val="tx1"/>
                </a:solidFill>
                <a:latin typeface="Segoe UI" panose="020B0502040204020203" pitchFamily="34" charset="0"/>
                <a:cs typeface="Segoe UI" panose="020B0502040204020203" pitchFamily="34" charset="0"/>
              </a:rPr>
              <a:t>Buen modelo de estudio en biomedicina</a:t>
            </a:r>
          </a:p>
        </p:txBody>
      </p:sp>
    </p:spTree>
    <p:extLst>
      <p:ext uri="{BB962C8B-B14F-4D97-AF65-F5344CB8AC3E}">
        <p14:creationId xmlns:p14="http://schemas.microsoft.com/office/powerpoint/2010/main" val="247310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060C6-95BA-F1A7-63C7-E2AC9F31E05E}"/>
              </a:ext>
            </a:extLst>
          </p:cNvPr>
          <p:cNvSpPr>
            <a:spLocks noGrp="1"/>
          </p:cNvSpPr>
          <p:nvPr>
            <p:ph type="ctrTitle"/>
          </p:nvPr>
        </p:nvSpPr>
        <p:spPr/>
        <p:txBody>
          <a:bodyPr/>
          <a:lstStyle/>
          <a:p>
            <a:r>
              <a:rPr lang="es-ES" dirty="0"/>
              <a:t>Resultados</a:t>
            </a:r>
          </a:p>
        </p:txBody>
      </p:sp>
    </p:spTree>
    <p:extLst>
      <p:ext uri="{BB962C8B-B14F-4D97-AF65-F5344CB8AC3E}">
        <p14:creationId xmlns:p14="http://schemas.microsoft.com/office/powerpoint/2010/main" val="246578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79C73-538C-1D81-203A-D80FFF3D6B71}"/>
              </a:ext>
            </a:extLst>
          </p:cNvPr>
          <p:cNvSpPr>
            <a:spLocks noGrp="1"/>
          </p:cNvSpPr>
          <p:nvPr>
            <p:ph type="ctrTitle"/>
          </p:nvPr>
        </p:nvSpPr>
        <p:spPr/>
        <p:txBody>
          <a:bodyPr/>
          <a:lstStyle/>
          <a:p>
            <a:r>
              <a:rPr lang="es-ES" dirty="0"/>
              <a:t>Sistema inmune (respuesta </a:t>
            </a:r>
            <a:r>
              <a:rPr lang="es-ES" dirty="0" err="1"/>
              <a:t>anti-inflamatoria</a:t>
            </a:r>
            <a:r>
              <a:rPr lang="es-ES" dirty="0"/>
              <a:t>)</a:t>
            </a:r>
          </a:p>
        </p:txBody>
      </p:sp>
    </p:spTree>
    <p:extLst>
      <p:ext uri="{BB962C8B-B14F-4D97-AF65-F5344CB8AC3E}">
        <p14:creationId xmlns:p14="http://schemas.microsoft.com/office/powerpoint/2010/main" val="112408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F062F4-B964-800E-CF40-77F3A66F7A09}"/>
              </a:ext>
            </a:extLst>
          </p:cNvPr>
          <p:cNvSpPr>
            <a:spLocks noGrp="1"/>
          </p:cNvSpPr>
          <p:nvPr>
            <p:ph type="title"/>
          </p:nvPr>
        </p:nvSpPr>
        <p:spPr/>
        <p:txBody>
          <a:bodyPr/>
          <a:lstStyle/>
          <a:p>
            <a:r>
              <a:rPr lang="es-ES" dirty="0"/>
              <a:t>Sistema inmune (respuesta </a:t>
            </a:r>
            <a:r>
              <a:rPr lang="es-ES" dirty="0" err="1"/>
              <a:t>anti-inflamatoria</a:t>
            </a:r>
            <a:r>
              <a:rPr lang="es-ES" dirty="0"/>
              <a:t>)</a:t>
            </a:r>
          </a:p>
        </p:txBody>
      </p:sp>
      <p:pic>
        <p:nvPicPr>
          <p:cNvPr id="4" name="Imagen 3">
            <a:extLst>
              <a:ext uri="{FF2B5EF4-FFF2-40B4-BE49-F238E27FC236}">
                <a16:creationId xmlns:a16="http://schemas.microsoft.com/office/drawing/2014/main" id="{1072068F-275A-3104-279F-8C3D292A331D}"/>
              </a:ext>
            </a:extLst>
          </p:cNvPr>
          <p:cNvPicPr>
            <a:picLocks noChangeAspect="1"/>
          </p:cNvPicPr>
          <p:nvPr/>
        </p:nvPicPr>
        <p:blipFill>
          <a:blip r:embed="rId3">
            <a:alphaModFix amt="20000"/>
          </a:blip>
          <a:stretch>
            <a:fillRect/>
          </a:stretch>
        </p:blipFill>
        <p:spPr>
          <a:xfrm>
            <a:off x="4468928" y="3227882"/>
            <a:ext cx="7800975" cy="3724275"/>
          </a:xfrm>
          <a:prstGeom prst="rect">
            <a:avLst/>
          </a:prstGeom>
          <a:ln>
            <a:noFill/>
          </a:ln>
          <a:effectLst>
            <a:softEdge rad="112500"/>
          </a:effectLst>
        </p:spPr>
      </p:pic>
      <p:graphicFrame>
        <p:nvGraphicFramePr>
          <p:cNvPr id="6" name="Gráfico 5">
            <a:extLst>
              <a:ext uri="{FF2B5EF4-FFF2-40B4-BE49-F238E27FC236}">
                <a16:creationId xmlns:a16="http://schemas.microsoft.com/office/drawing/2014/main" id="{8105F392-2B84-4EAC-8C4B-3E586F2B157A}"/>
              </a:ext>
            </a:extLst>
          </p:cNvPr>
          <p:cNvGraphicFramePr/>
          <p:nvPr>
            <p:extLst>
              <p:ext uri="{D42A27DB-BD31-4B8C-83A1-F6EECF244321}">
                <p14:modId xmlns:p14="http://schemas.microsoft.com/office/powerpoint/2010/main" val="3478155992"/>
              </p:ext>
            </p:extLst>
          </p:nvPr>
        </p:nvGraphicFramePr>
        <p:xfrm>
          <a:off x="838200" y="1237129"/>
          <a:ext cx="7368988" cy="509912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a:extLst>
              <a:ext uri="{FF2B5EF4-FFF2-40B4-BE49-F238E27FC236}">
                <a16:creationId xmlns:a16="http://schemas.microsoft.com/office/drawing/2014/main" id="{6810F743-8AC3-36D7-3929-42070E3478C4}"/>
              </a:ext>
            </a:extLst>
          </p:cNvPr>
          <p:cNvSpPr/>
          <p:nvPr/>
        </p:nvSpPr>
        <p:spPr>
          <a:xfrm>
            <a:off x="7845927" y="3129990"/>
            <a:ext cx="4101531" cy="13134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Ninguna de las dos harinas de grillo mostró un efecto </a:t>
            </a:r>
            <a:r>
              <a:rPr lang="es-ES" sz="1600" dirty="0" err="1">
                <a:solidFill>
                  <a:schemeClr val="tx1"/>
                </a:solidFill>
              </a:rPr>
              <a:t>anti-inflamatorio</a:t>
            </a:r>
            <a:r>
              <a:rPr lang="es-ES" sz="1600" dirty="0">
                <a:solidFill>
                  <a:schemeClr val="tx1"/>
                </a:solidFill>
              </a:rPr>
              <a:t> sobre el biomarcador estudiado (IL-8)</a:t>
            </a:r>
          </a:p>
        </p:txBody>
      </p:sp>
    </p:spTree>
    <p:extLst>
      <p:ext uri="{BB962C8B-B14F-4D97-AF65-F5344CB8AC3E}">
        <p14:creationId xmlns:p14="http://schemas.microsoft.com/office/powerpoint/2010/main" val="47068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DE973-12CA-82B2-FBDB-F363F604B8D6}"/>
              </a:ext>
            </a:extLst>
          </p:cNvPr>
          <p:cNvSpPr>
            <a:spLocks noGrp="1"/>
          </p:cNvSpPr>
          <p:nvPr>
            <p:ph type="ctrTitle"/>
          </p:nvPr>
        </p:nvSpPr>
        <p:spPr/>
        <p:txBody>
          <a:bodyPr/>
          <a:lstStyle/>
          <a:p>
            <a:r>
              <a:rPr lang="es-ES" dirty="0"/>
              <a:t>Absorción de lípidos</a:t>
            </a:r>
          </a:p>
        </p:txBody>
      </p:sp>
    </p:spTree>
    <p:extLst>
      <p:ext uri="{BB962C8B-B14F-4D97-AF65-F5344CB8AC3E}">
        <p14:creationId xmlns:p14="http://schemas.microsoft.com/office/powerpoint/2010/main" val="3346214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3443D-936D-837E-6AD6-700CC047FB61}"/>
              </a:ext>
            </a:extLst>
          </p:cNvPr>
          <p:cNvSpPr>
            <a:spLocks noGrp="1"/>
          </p:cNvSpPr>
          <p:nvPr>
            <p:ph type="title"/>
          </p:nvPr>
        </p:nvSpPr>
        <p:spPr/>
        <p:txBody>
          <a:bodyPr/>
          <a:lstStyle/>
          <a:p>
            <a:r>
              <a:rPr lang="es-ES" dirty="0"/>
              <a:t>Absorción de lípidos (cultivo celular)</a:t>
            </a:r>
          </a:p>
        </p:txBody>
      </p:sp>
      <p:pic>
        <p:nvPicPr>
          <p:cNvPr id="4" name="Imagen 3">
            <a:extLst>
              <a:ext uri="{FF2B5EF4-FFF2-40B4-BE49-F238E27FC236}">
                <a16:creationId xmlns:a16="http://schemas.microsoft.com/office/drawing/2014/main" id="{398043FD-5C28-969A-DFCC-BCD34FB7A847}"/>
              </a:ext>
            </a:extLst>
          </p:cNvPr>
          <p:cNvPicPr>
            <a:picLocks noChangeAspect="1"/>
          </p:cNvPicPr>
          <p:nvPr/>
        </p:nvPicPr>
        <p:blipFill>
          <a:blip r:embed="rId3">
            <a:alphaModFix amt="20000"/>
          </a:blip>
          <a:stretch>
            <a:fillRect/>
          </a:stretch>
        </p:blipFill>
        <p:spPr>
          <a:xfrm>
            <a:off x="4468928" y="3227882"/>
            <a:ext cx="7800975" cy="3724275"/>
          </a:xfrm>
          <a:prstGeom prst="rect">
            <a:avLst/>
          </a:prstGeom>
          <a:ln>
            <a:noFill/>
          </a:ln>
          <a:effectLst>
            <a:softEdge rad="112500"/>
          </a:effectLst>
        </p:spPr>
      </p:pic>
      <p:sp>
        <p:nvSpPr>
          <p:cNvPr id="5" name="CuadroTexto 9">
            <a:extLst>
              <a:ext uri="{FF2B5EF4-FFF2-40B4-BE49-F238E27FC236}">
                <a16:creationId xmlns:a16="http://schemas.microsoft.com/office/drawing/2014/main" id="{F0608046-DCAF-3BF5-D86E-6AC55785C27B}"/>
              </a:ext>
            </a:extLst>
          </p:cNvPr>
          <p:cNvSpPr txBox="1"/>
          <p:nvPr/>
        </p:nvSpPr>
        <p:spPr>
          <a:xfrm>
            <a:off x="365757" y="6083401"/>
            <a:ext cx="11564599" cy="415819"/>
          </a:xfrm>
          <a:prstGeom prst="rect">
            <a:avLst/>
          </a:prstGeom>
          <a:solidFill>
            <a:schemeClr val="accent1">
              <a:lumMod val="20000"/>
              <a:lumOff val="80000"/>
            </a:schemeClr>
          </a:solidFill>
          <a:ln>
            <a:solidFill>
              <a:schemeClr val="accent1"/>
            </a:solidFill>
          </a:ln>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algn="ctr">
              <a:lnSpc>
                <a:spcPct val="150000"/>
              </a:lnSpc>
              <a:spcBef>
                <a:spcPts val="600"/>
              </a:spcBef>
              <a:spcAft>
                <a:spcPts val="600"/>
              </a:spcAft>
            </a:pPr>
            <a:r>
              <a:rPr lang="es-ES" sz="1600" dirty="0">
                <a:latin typeface="Segoe UI" panose="020B0502040204020203" pitchFamily="34" charset="0"/>
                <a:cs typeface="Segoe UI" panose="020B0502040204020203" pitchFamily="34" charset="0"/>
                <a:sym typeface="Wingdings" panose="05000000000000000000" pitchFamily="2" charset="2"/>
              </a:rPr>
              <a:t>No se observó una reducción en la acumulación de grasa para ninguna de las harinas de grillo a las dosis de estudio</a:t>
            </a:r>
          </a:p>
        </p:txBody>
      </p:sp>
      <p:graphicFrame>
        <p:nvGraphicFramePr>
          <p:cNvPr id="6" name="Gráfico 5">
            <a:extLst>
              <a:ext uri="{FF2B5EF4-FFF2-40B4-BE49-F238E27FC236}">
                <a16:creationId xmlns:a16="http://schemas.microsoft.com/office/drawing/2014/main" id="{EEC180C8-7589-F7BE-FC34-3DE8A220FDBF}"/>
              </a:ext>
            </a:extLst>
          </p:cNvPr>
          <p:cNvGraphicFramePr>
            <a:graphicFrameLocks/>
          </p:cNvGraphicFramePr>
          <p:nvPr>
            <p:extLst>
              <p:ext uri="{D42A27DB-BD31-4B8C-83A1-F6EECF244321}">
                <p14:modId xmlns:p14="http://schemas.microsoft.com/office/powerpoint/2010/main" val="2941484705"/>
              </p:ext>
            </p:extLst>
          </p:nvPr>
        </p:nvGraphicFramePr>
        <p:xfrm>
          <a:off x="186337" y="1484771"/>
          <a:ext cx="11819325" cy="4271282"/>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Conector recto 6">
            <a:extLst>
              <a:ext uri="{FF2B5EF4-FFF2-40B4-BE49-F238E27FC236}">
                <a16:creationId xmlns:a16="http://schemas.microsoft.com/office/drawing/2014/main" id="{09B6D598-BA22-B93D-0875-535F4E9C03BF}"/>
              </a:ext>
            </a:extLst>
          </p:cNvPr>
          <p:cNvCxnSpPr>
            <a:cxnSpLocks/>
          </p:cNvCxnSpPr>
          <p:nvPr/>
        </p:nvCxnSpPr>
        <p:spPr>
          <a:xfrm>
            <a:off x="945776" y="2296732"/>
            <a:ext cx="1079701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088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3443D-936D-837E-6AD6-700CC047FB61}"/>
              </a:ext>
            </a:extLst>
          </p:cNvPr>
          <p:cNvSpPr>
            <a:spLocks noGrp="1"/>
          </p:cNvSpPr>
          <p:nvPr>
            <p:ph type="title"/>
          </p:nvPr>
        </p:nvSpPr>
        <p:spPr/>
        <p:txBody>
          <a:bodyPr/>
          <a:lstStyle/>
          <a:p>
            <a:r>
              <a:rPr lang="es-ES" dirty="0"/>
              <a:t>Absorción de lípidos (cultivo celular)</a:t>
            </a:r>
          </a:p>
        </p:txBody>
      </p:sp>
      <p:pic>
        <p:nvPicPr>
          <p:cNvPr id="4" name="Imagen 3">
            <a:extLst>
              <a:ext uri="{FF2B5EF4-FFF2-40B4-BE49-F238E27FC236}">
                <a16:creationId xmlns:a16="http://schemas.microsoft.com/office/drawing/2014/main" id="{398043FD-5C28-969A-DFCC-BCD34FB7A847}"/>
              </a:ext>
            </a:extLst>
          </p:cNvPr>
          <p:cNvPicPr>
            <a:picLocks noChangeAspect="1"/>
          </p:cNvPicPr>
          <p:nvPr/>
        </p:nvPicPr>
        <p:blipFill>
          <a:blip r:embed="rId3">
            <a:alphaModFix amt="20000"/>
          </a:blip>
          <a:stretch>
            <a:fillRect/>
          </a:stretch>
        </p:blipFill>
        <p:spPr>
          <a:xfrm>
            <a:off x="4468928" y="3227882"/>
            <a:ext cx="7800975" cy="3724275"/>
          </a:xfrm>
          <a:prstGeom prst="rect">
            <a:avLst/>
          </a:prstGeom>
          <a:ln>
            <a:noFill/>
          </a:ln>
          <a:effectLst>
            <a:softEdge rad="112500"/>
          </a:effectLst>
        </p:spPr>
      </p:pic>
      <p:graphicFrame>
        <p:nvGraphicFramePr>
          <p:cNvPr id="3" name="Gráfico 2">
            <a:extLst>
              <a:ext uri="{FF2B5EF4-FFF2-40B4-BE49-F238E27FC236}">
                <a16:creationId xmlns:a16="http://schemas.microsoft.com/office/drawing/2014/main" id="{BA38ABCF-5139-D5D7-558C-3B1C0B0EFC12}"/>
              </a:ext>
              <a:ext uri="{147F2762-F138-4A5C-976F-8EAC2B608ADB}">
                <a16:predDERef xmlns:a16="http://schemas.microsoft.com/office/drawing/2014/main" pred="{17A23815-45AD-0C0F-3EEE-1FC5D295F815}"/>
              </a:ext>
            </a:extLst>
          </p:cNvPr>
          <p:cNvGraphicFramePr>
            <a:graphicFrameLocks/>
          </p:cNvGraphicFramePr>
          <p:nvPr>
            <p:extLst>
              <p:ext uri="{D42A27DB-BD31-4B8C-83A1-F6EECF244321}">
                <p14:modId xmlns:p14="http://schemas.microsoft.com/office/powerpoint/2010/main" val="3908819265"/>
              </p:ext>
            </p:extLst>
          </p:nvPr>
        </p:nvGraphicFramePr>
        <p:xfrm>
          <a:off x="336239" y="1203940"/>
          <a:ext cx="11519523" cy="4407093"/>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9">
            <a:extLst>
              <a:ext uri="{FF2B5EF4-FFF2-40B4-BE49-F238E27FC236}">
                <a16:creationId xmlns:a16="http://schemas.microsoft.com/office/drawing/2014/main" id="{A7391601-1D59-F656-E974-7891B7383D99}"/>
              </a:ext>
            </a:extLst>
          </p:cNvPr>
          <p:cNvSpPr txBox="1"/>
          <p:nvPr/>
        </p:nvSpPr>
        <p:spPr>
          <a:xfrm>
            <a:off x="186337" y="5751044"/>
            <a:ext cx="11819326" cy="785151"/>
          </a:xfrm>
          <a:prstGeom prst="rect">
            <a:avLst/>
          </a:prstGeom>
          <a:solidFill>
            <a:schemeClr val="accent1">
              <a:lumMod val="20000"/>
              <a:lumOff val="80000"/>
            </a:schemeClr>
          </a:solidFill>
          <a:ln>
            <a:solidFill>
              <a:schemeClr val="accent1"/>
            </a:solidFill>
          </a:ln>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algn="ctr">
              <a:lnSpc>
                <a:spcPct val="150000"/>
              </a:lnSpc>
              <a:spcBef>
                <a:spcPts val="600"/>
              </a:spcBef>
              <a:spcAft>
                <a:spcPts val="600"/>
              </a:spcAft>
            </a:pPr>
            <a:r>
              <a:rPr lang="es-ES" sz="1600" dirty="0">
                <a:latin typeface="Segoe UI" panose="020B0502040204020203" pitchFamily="34" charset="0"/>
                <a:cs typeface="Segoe UI" panose="020B0502040204020203" pitchFamily="34" charset="0"/>
                <a:sym typeface="Wingdings" panose="05000000000000000000" pitchFamily="2" charset="2"/>
              </a:rPr>
              <a:t>Los dos tipos de harina indujeron una rotura de los depósitos de grasa muy superior al control positivo a todas las dosis evaluadas</a:t>
            </a:r>
          </a:p>
        </p:txBody>
      </p:sp>
      <p:cxnSp>
        <p:nvCxnSpPr>
          <p:cNvPr id="8" name="Conector recto 7">
            <a:extLst>
              <a:ext uri="{FF2B5EF4-FFF2-40B4-BE49-F238E27FC236}">
                <a16:creationId xmlns:a16="http://schemas.microsoft.com/office/drawing/2014/main" id="{3D700C02-7B40-ABAE-C6E6-4A349DF58939}"/>
              </a:ext>
            </a:extLst>
          </p:cNvPr>
          <p:cNvCxnSpPr>
            <a:cxnSpLocks/>
          </p:cNvCxnSpPr>
          <p:nvPr/>
        </p:nvCxnSpPr>
        <p:spPr>
          <a:xfrm>
            <a:off x="1373472" y="3668298"/>
            <a:ext cx="10332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6941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3443D-936D-837E-6AD6-700CC047FB61}"/>
              </a:ext>
            </a:extLst>
          </p:cNvPr>
          <p:cNvSpPr>
            <a:spLocks noGrp="1"/>
          </p:cNvSpPr>
          <p:nvPr>
            <p:ph type="title"/>
          </p:nvPr>
        </p:nvSpPr>
        <p:spPr/>
        <p:txBody>
          <a:bodyPr/>
          <a:lstStyle/>
          <a:p>
            <a:r>
              <a:rPr lang="es-ES" dirty="0"/>
              <a:t>Absorción de lípidos (</a:t>
            </a:r>
            <a:r>
              <a:rPr lang="es-ES" i="1" dirty="0"/>
              <a:t>C. </a:t>
            </a:r>
            <a:r>
              <a:rPr lang="es-ES" i="1" dirty="0" err="1"/>
              <a:t>elegans</a:t>
            </a:r>
            <a:r>
              <a:rPr lang="es-ES" dirty="0"/>
              <a:t>)</a:t>
            </a:r>
          </a:p>
        </p:txBody>
      </p:sp>
      <p:pic>
        <p:nvPicPr>
          <p:cNvPr id="5" name="Imagen 4" descr="Un dibujo de una persona&#10;&#10;Descripción generada automáticamente con confianza baja">
            <a:extLst>
              <a:ext uri="{FF2B5EF4-FFF2-40B4-BE49-F238E27FC236}">
                <a16:creationId xmlns:a16="http://schemas.microsoft.com/office/drawing/2014/main" id="{63630D71-B3CC-5676-6B1A-37EE3BA837B6}"/>
              </a:ext>
            </a:extLst>
          </p:cNvPr>
          <p:cNvPicPr>
            <a:picLocks noChangeAspect="1"/>
          </p:cNvPicPr>
          <p:nvPr/>
        </p:nvPicPr>
        <p:blipFill>
          <a:blip r:embed="rId3">
            <a:alphaModFix amt="20000"/>
          </a:blip>
          <a:stretch>
            <a:fillRect/>
          </a:stretch>
        </p:blipFill>
        <p:spPr>
          <a:xfrm>
            <a:off x="4514850" y="4171401"/>
            <a:ext cx="7677150" cy="2552700"/>
          </a:xfrm>
          <a:prstGeom prst="rect">
            <a:avLst/>
          </a:prstGeom>
        </p:spPr>
      </p:pic>
      <p:pic>
        <p:nvPicPr>
          <p:cNvPr id="7" name="Imagen 6" descr="Gráfico&#10;&#10;Descripción generada automáticamente">
            <a:extLst>
              <a:ext uri="{FF2B5EF4-FFF2-40B4-BE49-F238E27FC236}">
                <a16:creationId xmlns:a16="http://schemas.microsoft.com/office/drawing/2014/main" id="{4E33D890-621E-C2B2-95D4-7524B64D7A82}"/>
              </a:ext>
            </a:extLst>
          </p:cNvPr>
          <p:cNvPicPr>
            <a:picLocks noChangeAspect="1"/>
          </p:cNvPicPr>
          <p:nvPr/>
        </p:nvPicPr>
        <p:blipFill>
          <a:blip r:embed="rId4"/>
          <a:stretch>
            <a:fillRect/>
          </a:stretch>
        </p:blipFill>
        <p:spPr>
          <a:xfrm>
            <a:off x="571563" y="1247719"/>
            <a:ext cx="5857168" cy="5013232"/>
          </a:xfrm>
          <a:prstGeom prst="rect">
            <a:avLst/>
          </a:prstGeom>
        </p:spPr>
      </p:pic>
      <p:sp>
        <p:nvSpPr>
          <p:cNvPr id="8" name="Rectángulo 7">
            <a:extLst>
              <a:ext uri="{FF2B5EF4-FFF2-40B4-BE49-F238E27FC236}">
                <a16:creationId xmlns:a16="http://schemas.microsoft.com/office/drawing/2014/main" id="{6EC92EBB-FB3E-EE31-89DD-88384EA9A67E}"/>
              </a:ext>
            </a:extLst>
          </p:cNvPr>
          <p:cNvSpPr/>
          <p:nvPr/>
        </p:nvSpPr>
        <p:spPr>
          <a:xfrm>
            <a:off x="7171017" y="2228437"/>
            <a:ext cx="4101531" cy="13134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La harina de grillos alimentados con pienso convencional produjo un incremento en la acumulación de grasa a las dos dosis de estudio (0,125 % y 0,25 %)</a:t>
            </a:r>
          </a:p>
        </p:txBody>
      </p:sp>
      <p:sp>
        <p:nvSpPr>
          <p:cNvPr id="9" name="Rectángulo 8">
            <a:extLst>
              <a:ext uri="{FF2B5EF4-FFF2-40B4-BE49-F238E27FC236}">
                <a16:creationId xmlns:a16="http://schemas.microsoft.com/office/drawing/2014/main" id="{DFFE1643-EE1A-B223-534C-485A2FE895E4}"/>
              </a:ext>
            </a:extLst>
          </p:cNvPr>
          <p:cNvSpPr/>
          <p:nvPr/>
        </p:nvSpPr>
        <p:spPr>
          <a:xfrm>
            <a:off x="7171016" y="3959779"/>
            <a:ext cx="4101531" cy="13134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La harina de grillos alimentados con pienso enriquecido produjo un incremento en la acumulación de grasa solo a la dosis más alta de estudio (0,25 %)</a:t>
            </a:r>
          </a:p>
        </p:txBody>
      </p:sp>
      <p:sp>
        <p:nvSpPr>
          <p:cNvPr id="10" name="Flecha: hacia arriba 9">
            <a:extLst>
              <a:ext uri="{FF2B5EF4-FFF2-40B4-BE49-F238E27FC236}">
                <a16:creationId xmlns:a16="http://schemas.microsoft.com/office/drawing/2014/main" id="{AA04BCC1-2509-6765-3B38-22ECC02FF302}"/>
              </a:ext>
            </a:extLst>
          </p:cNvPr>
          <p:cNvSpPr/>
          <p:nvPr/>
        </p:nvSpPr>
        <p:spPr>
          <a:xfrm>
            <a:off x="3313355" y="6260951"/>
            <a:ext cx="193638" cy="463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hacia arriba 10">
            <a:extLst>
              <a:ext uri="{FF2B5EF4-FFF2-40B4-BE49-F238E27FC236}">
                <a16:creationId xmlns:a16="http://schemas.microsoft.com/office/drawing/2014/main" id="{01CDD684-C4C3-3A13-2881-CBEE163A5BA7}"/>
              </a:ext>
            </a:extLst>
          </p:cNvPr>
          <p:cNvSpPr/>
          <p:nvPr/>
        </p:nvSpPr>
        <p:spPr>
          <a:xfrm>
            <a:off x="4842734" y="6260951"/>
            <a:ext cx="193638" cy="463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hacia arriba 11">
            <a:extLst>
              <a:ext uri="{FF2B5EF4-FFF2-40B4-BE49-F238E27FC236}">
                <a16:creationId xmlns:a16="http://schemas.microsoft.com/office/drawing/2014/main" id="{8A36931E-E0FE-50B8-AA6C-C8D06CAEA7ED}"/>
              </a:ext>
            </a:extLst>
          </p:cNvPr>
          <p:cNvSpPr/>
          <p:nvPr/>
        </p:nvSpPr>
        <p:spPr>
          <a:xfrm>
            <a:off x="5617803" y="6260951"/>
            <a:ext cx="193638" cy="463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hacia arriba 12">
            <a:extLst>
              <a:ext uri="{FF2B5EF4-FFF2-40B4-BE49-F238E27FC236}">
                <a16:creationId xmlns:a16="http://schemas.microsoft.com/office/drawing/2014/main" id="{CAE87224-D653-C3A0-A8E2-48B0B146612D}"/>
              </a:ext>
            </a:extLst>
          </p:cNvPr>
          <p:cNvSpPr/>
          <p:nvPr/>
        </p:nvSpPr>
        <p:spPr>
          <a:xfrm>
            <a:off x="4056151" y="6260951"/>
            <a:ext cx="193638" cy="463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3028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1" grpId="1"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B3AD274-0097-E606-6ECC-1B51A6ACC80E}"/>
              </a:ext>
            </a:extLst>
          </p:cNvPr>
          <p:cNvSpPr>
            <a:spLocks noGrp="1"/>
          </p:cNvSpPr>
          <p:nvPr>
            <p:ph type="title"/>
          </p:nvPr>
        </p:nvSpPr>
        <p:spPr>
          <a:xfrm>
            <a:off x="4873171" y="327243"/>
            <a:ext cx="5768326" cy="437032"/>
          </a:xfrm>
        </p:spPr>
        <p:txBody>
          <a:bodyPr/>
          <a:lstStyle/>
          <a:p>
            <a:endParaRPr lang="en-US"/>
          </a:p>
        </p:txBody>
      </p:sp>
      <p:sp>
        <p:nvSpPr>
          <p:cNvPr id="16" name="Text Placeholder 2">
            <a:extLst>
              <a:ext uri="{FF2B5EF4-FFF2-40B4-BE49-F238E27FC236}">
                <a16:creationId xmlns:a16="http://schemas.microsoft.com/office/drawing/2014/main" id="{B54DBB1F-3ACC-14EF-4506-269E03FC18F2}"/>
              </a:ext>
            </a:extLst>
          </p:cNvPr>
          <p:cNvSpPr>
            <a:spLocks noGrp="1"/>
          </p:cNvSpPr>
          <p:nvPr>
            <p:ph type="body" sz="quarter" idx="11"/>
          </p:nvPr>
        </p:nvSpPr>
        <p:spPr>
          <a:xfrm>
            <a:off x="4873171" y="1091821"/>
            <a:ext cx="6099175" cy="5458065"/>
          </a:xfrm>
        </p:spPr>
        <p:txBody>
          <a:bodyPr>
            <a:normAutofit fontScale="92500"/>
          </a:bodyPr>
          <a:lstStyle/>
          <a:p>
            <a:r>
              <a:rPr lang="en-US" dirty="0" err="1"/>
              <a:t>Introducción</a:t>
            </a:r>
            <a:endParaRPr lang="en-US" dirty="0"/>
          </a:p>
          <a:p>
            <a:r>
              <a:rPr lang="en-US" dirty="0" err="1"/>
              <a:t>Objetivo</a:t>
            </a:r>
            <a:r>
              <a:rPr lang="en-US" dirty="0"/>
              <a:t> </a:t>
            </a:r>
            <a:r>
              <a:rPr lang="en-US" dirty="0" err="1"/>
              <a:t>colaboración</a:t>
            </a:r>
            <a:r>
              <a:rPr lang="en-US" dirty="0"/>
              <a:t> NUTRINSECT-CNTA (Proyecto SMART GREEN INSECT)</a:t>
            </a:r>
          </a:p>
          <a:p>
            <a:r>
              <a:rPr lang="en-US" dirty="0"/>
              <a:t>Plan de </a:t>
            </a:r>
            <a:r>
              <a:rPr lang="en-US" dirty="0" err="1"/>
              <a:t>trabajo</a:t>
            </a:r>
            <a:endParaRPr lang="en-US" dirty="0"/>
          </a:p>
          <a:p>
            <a:r>
              <a:rPr lang="en-US" dirty="0" err="1"/>
              <a:t>Metodología</a:t>
            </a:r>
            <a:endParaRPr lang="en-US" dirty="0"/>
          </a:p>
          <a:p>
            <a:r>
              <a:rPr lang="en-US" dirty="0" err="1"/>
              <a:t>Resultados</a:t>
            </a:r>
            <a:endParaRPr lang="en-US" dirty="0"/>
          </a:p>
          <a:p>
            <a:r>
              <a:rPr lang="en-US" dirty="0" err="1"/>
              <a:t>Conclusiones</a:t>
            </a:r>
            <a:endParaRPr lang="en-US" dirty="0"/>
          </a:p>
        </p:txBody>
      </p:sp>
      <p:pic>
        <p:nvPicPr>
          <p:cNvPr id="6" name="Marcador de posición de imagen 5" descr="Un insecto con alas&#10;&#10;Descripción generada automáticamente">
            <a:extLst>
              <a:ext uri="{FF2B5EF4-FFF2-40B4-BE49-F238E27FC236}">
                <a16:creationId xmlns:a16="http://schemas.microsoft.com/office/drawing/2014/main" id="{F62B1C62-9AE6-2ED5-31A1-2A8358DCF30E}"/>
              </a:ext>
            </a:extLst>
          </p:cNvPr>
          <p:cNvPicPr>
            <a:picLocks noGrp="1" noChangeAspect="1"/>
          </p:cNvPicPr>
          <p:nvPr>
            <p:ph type="pic" sz="quarter" idx="12"/>
          </p:nvPr>
        </p:nvPicPr>
        <p:blipFill rotWithShape="1">
          <a:blip r:embed="rId3"/>
          <a:srcRect l="24038" r="34830" b="-1"/>
          <a:stretch/>
        </p:blipFill>
        <p:spPr>
          <a:xfrm>
            <a:off x="20" y="10"/>
            <a:ext cx="4225905" cy="6857990"/>
          </a:xfrm>
          <a:noFill/>
        </p:spPr>
      </p:pic>
    </p:spTree>
    <p:extLst>
      <p:ext uri="{BB962C8B-B14F-4D97-AF65-F5344CB8AC3E}">
        <p14:creationId xmlns:p14="http://schemas.microsoft.com/office/powerpoint/2010/main" val="3979906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Un dibujo de una persona&#10;&#10;Descripción generada automáticamente con confianza baja">
            <a:extLst>
              <a:ext uri="{FF2B5EF4-FFF2-40B4-BE49-F238E27FC236}">
                <a16:creationId xmlns:a16="http://schemas.microsoft.com/office/drawing/2014/main" id="{7DE3FE06-F4DC-FB83-3604-C107962BA1AE}"/>
              </a:ext>
            </a:extLst>
          </p:cNvPr>
          <p:cNvPicPr>
            <a:picLocks noChangeAspect="1"/>
          </p:cNvPicPr>
          <p:nvPr/>
        </p:nvPicPr>
        <p:blipFill>
          <a:blip r:embed="rId3">
            <a:alphaModFix amt="20000"/>
          </a:blip>
          <a:stretch>
            <a:fillRect/>
          </a:stretch>
        </p:blipFill>
        <p:spPr>
          <a:xfrm>
            <a:off x="4514850" y="4171401"/>
            <a:ext cx="7677150" cy="2552700"/>
          </a:xfrm>
          <a:prstGeom prst="rect">
            <a:avLst/>
          </a:prstGeom>
        </p:spPr>
      </p:pic>
      <p:sp>
        <p:nvSpPr>
          <p:cNvPr id="2" name="Título 1">
            <a:extLst>
              <a:ext uri="{FF2B5EF4-FFF2-40B4-BE49-F238E27FC236}">
                <a16:creationId xmlns:a16="http://schemas.microsoft.com/office/drawing/2014/main" id="{81F3443D-936D-837E-6AD6-700CC047FB61}"/>
              </a:ext>
            </a:extLst>
          </p:cNvPr>
          <p:cNvSpPr>
            <a:spLocks noGrp="1"/>
          </p:cNvSpPr>
          <p:nvPr>
            <p:ph type="title"/>
          </p:nvPr>
        </p:nvSpPr>
        <p:spPr/>
        <p:txBody>
          <a:bodyPr/>
          <a:lstStyle/>
          <a:p>
            <a:r>
              <a:rPr lang="es-ES" dirty="0"/>
              <a:t>Absorción de lípidos (</a:t>
            </a:r>
            <a:r>
              <a:rPr lang="es-ES" i="1" dirty="0"/>
              <a:t>C. </a:t>
            </a:r>
            <a:r>
              <a:rPr lang="es-ES" i="1" dirty="0" err="1"/>
              <a:t>elegans</a:t>
            </a:r>
            <a:r>
              <a:rPr lang="es-ES" dirty="0"/>
              <a:t>)</a:t>
            </a:r>
          </a:p>
        </p:txBody>
      </p:sp>
      <p:pic>
        <p:nvPicPr>
          <p:cNvPr id="3" name="Imagen 2" descr="Mapa de colores&#10;&#10;Descripción generada automáticamente con confianza media">
            <a:extLst>
              <a:ext uri="{FF2B5EF4-FFF2-40B4-BE49-F238E27FC236}">
                <a16:creationId xmlns:a16="http://schemas.microsoft.com/office/drawing/2014/main" id="{40AD5FA8-0176-257D-050E-5C24B88F5B79}"/>
              </a:ext>
            </a:extLst>
          </p:cNvPr>
          <p:cNvPicPr>
            <a:picLocks noChangeAspect="1"/>
          </p:cNvPicPr>
          <p:nvPr/>
        </p:nvPicPr>
        <p:blipFill>
          <a:blip r:embed="rId4"/>
          <a:stretch>
            <a:fillRect/>
          </a:stretch>
        </p:blipFill>
        <p:spPr>
          <a:xfrm>
            <a:off x="373840" y="1478487"/>
            <a:ext cx="5737392" cy="4320000"/>
          </a:xfrm>
          <a:prstGeom prst="rect">
            <a:avLst/>
          </a:prstGeom>
        </p:spPr>
      </p:pic>
      <p:pic>
        <p:nvPicPr>
          <p:cNvPr id="4" name="Imagen 3" descr="Imagen que contiene texto, pizarrón, exterior&#10;&#10;Descripción generada automáticamente">
            <a:extLst>
              <a:ext uri="{FF2B5EF4-FFF2-40B4-BE49-F238E27FC236}">
                <a16:creationId xmlns:a16="http://schemas.microsoft.com/office/drawing/2014/main" id="{1E2283FC-D449-7CCF-C817-6B7DDB07FE4F}"/>
              </a:ext>
            </a:extLst>
          </p:cNvPr>
          <p:cNvPicPr>
            <a:picLocks noChangeAspect="1"/>
          </p:cNvPicPr>
          <p:nvPr/>
        </p:nvPicPr>
        <p:blipFill>
          <a:blip r:embed="rId5"/>
          <a:stretch>
            <a:fillRect/>
          </a:stretch>
        </p:blipFill>
        <p:spPr>
          <a:xfrm>
            <a:off x="6273775" y="1478487"/>
            <a:ext cx="5755682" cy="4320000"/>
          </a:xfrm>
          <a:prstGeom prst="rect">
            <a:avLst/>
          </a:prstGeom>
        </p:spPr>
      </p:pic>
      <p:sp>
        <p:nvSpPr>
          <p:cNvPr id="6" name="CuadroTexto 5">
            <a:extLst>
              <a:ext uri="{FF2B5EF4-FFF2-40B4-BE49-F238E27FC236}">
                <a16:creationId xmlns:a16="http://schemas.microsoft.com/office/drawing/2014/main" id="{DB899E79-1911-5A68-4F08-3FFEA2B4C1C8}"/>
              </a:ext>
            </a:extLst>
          </p:cNvPr>
          <p:cNvSpPr txBox="1"/>
          <p:nvPr/>
        </p:nvSpPr>
        <p:spPr>
          <a:xfrm>
            <a:off x="653539" y="1488075"/>
            <a:ext cx="957430" cy="369332"/>
          </a:xfrm>
          <a:prstGeom prst="rect">
            <a:avLst/>
          </a:prstGeom>
          <a:noFill/>
        </p:spPr>
        <p:txBody>
          <a:bodyPr wrap="square" rtlCol="0">
            <a:spAutoFit/>
          </a:bodyPr>
          <a:lstStyle/>
          <a:p>
            <a:r>
              <a:rPr lang="es-ES" dirty="0"/>
              <a:t>Control</a:t>
            </a:r>
          </a:p>
        </p:txBody>
      </p:sp>
      <p:sp>
        <p:nvSpPr>
          <p:cNvPr id="8" name="CuadroTexto 7">
            <a:extLst>
              <a:ext uri="{FF2B5EF4-FFF2-40B4-BE49-F238E27FC236}">
                <a16:creationId xmlns:a16="http://schemas.microsoft.com/office/drawing/2014/main" id="{3260DC4E-1DAC-166C-8B56-2197D8D01E14}"/>
              </a:ext>
            </a:extLst>
          </p:cNvPr>
          <p:cNvSpPr txBox="1"/>
          <p:nvPr/>
        </p:nvSpPr>
        <p:spPr>
          <a:xfrm>
            <a:off x="653539" y="3624805"/>
            <a:ext cx="4141010" cy="369332"/>
          </a:xfrm>
          <a:prstGeom prst="rect">
            <a:avLst/>
          </a:prstGeom>
          <a:noFill/>
        </p:spPr>
        <p:txBody>
          <a:bodyPr wrap="square" rtlCol="0">
            <a:spAutoFit/>
          </a:bodyPr>
          <a:lstStyle/>
          <a:p>
            <a:r>
              <a:rPr lang="es-ES" dirty="0"/>
              <a:t>Control positivo (reducción de grasa)</a:t>
            </a:r>
          </a:p>
        </p:txBody>
      </p:sp>
      <p:sp>
        <p:nvSpPr>
          <p:cNvPr id="9" name="CuadroTexto 8">
            <a:extLst>
              <a:ext uri="{FF2B5EF4-FFF2-40B4-BE49-F238E27FC236}">
                <a16:creationId xmlns:a16="http://schemas.microsoft.com/office/drawing/2014/main" id="{CFFB49E3-D340-ED40-B9EF-6508A9155739}"/>
              </a:ext>
            </a:extLst>
          </p:cNvPr>
          <p:cNvSpPr txBox="1"/>
          <p:nvPr/>
        </p:nvSpPr>
        <p:spPr>
          <a:xfrm>
            <a:off x="6593552" y="1478487"/>
            <a:ext cx="5224607" cy="369332"/>
          </a:xfrm>
          <a:prstGeom prst="rect">
            <a:avLst/>
          </a:prstGeom>
          <a:noFill/>
        </p:spPr>
        <p:txBody>
          <a:bodyPr wrap="square" rtlCol="0">
            <a:spAutoFit/>
          </a:bodyPr>
          <a:lstStyle/>
          <a:p>
            <a:r>
              <a:rPr lang="es-ES" dirty="0"/>
              <a:t>Harina de grillos – pienso convencional (0,125 %)</a:t>
            </a:r>
          </a:p>
        </p:txBody>
      </p:sp>
      <p:sp>
        <p:nvSpPr>
          <p:cNvPr id="10" name="CuadroTexto 9">
            <a:extLst>
              <a:ext uri="{FF2B5EF4-FFF2-40B4-BE49-F238E27FC236}">
                <a16:creationId xmlns:a16="http://schemas.microsoft.com/office/drawing/2014/main" id="{B73F8816-DCCD-BE03-A044-C1A8A67B8960}"/>
              </a:ext>
            </a:extLst>
          </p:cNvPr>
          <p:cNvSpPr txBox="1"/>
          <p:nvPr/>
        </p:nvSpPr>
        <p:spPr>
          <a:xfrm>
            <a:off x="6593551" y="3613344"/>
            <a:ext cx="5224607" cy="369332"/>
          </a:xfrm>
          <a:prstGeom prst="rect">
            <a:avLst/>
          </a:prstGeom>
          <a:noFill/>
        </p:spPr>
        <p:txBody>
          <a:bodyPr wrap="square" rtlCol="0">
            <a:spAutoFit/>
          </a:bodyPr>
          <a:lstStyle/>
          <a:p>
            <a:r>
              <a:rPr lang="es-ES" dirty="0"/>
              <a:t>Harina de grillos – pienso convencional (0,25 %)</a:t>
            </a:r>
          </a:p>
        </p:txBody>
      </p:sp>
    </p:spTree>
    <p:extLst>
      <p:ext uri="{BB962C8B-B14F-4D97-AF65-F5344CB8AC3E}">
        <p14:creationId xmlns:p14="http://schemas.microsoft.com/office/powerpoint/2010/main" val="555260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Un dibujo de una persona&#10;&#10;Descripción generada automáticamente con confianza baja">
            <a:extLst>
              <a:ext uri="{FF2B5EF4-FFF2-40B4-BE49-F238E27FC236}">
                <a16:creationId xmlns:a16="http://schemas.microsoft.com/office/drawing/2014/main" id="{09CA530E-21AC-B596-BBB3-3B2443548A56}"/>
              </a:ext>
            </a:extLst>
          </p:cNvPr>
          <p:cNvPicPr>
            <a:picLocks noChangeAspect="1"/>
          </p:cNvPicPr>
          <p:nvPr/>
        </p:nvPicPr>
        <p:blipFill>
          <a:blip r:embed="rId3">
            <a:alphaModFix amt="20000"/>
          </a:blip>
          <a:stretch>
            <a:fillRect/>
          </a:stretch>
        </p:blipFill>
        <p:spPr>
          <a:xfrm>
            <a:off x="4514850" y="4171401"/>
            <a:ext cx="7677150" cy="2552700"/>
          </a:xfrm>
          <a:prstGeom prst="rect">
            <a:avLst/>
          </a:prstGeom>
        </p:spPr>
      </p:pic>
      <p:sp>
        <p:nvSpPr>
          <p:cNvPr id="2" name="Título 1">
            <a:extLst>
              <a:ext uri="{FF2B5EF4-FFF2-40B4-BE49-F238E27FC236}">
                <a16:creationId xmlns:a16="http://schemas.microsoft.com/office/drawing/2014/main" id="{81F3443D-936D-837E-6AD6-700CC047FB61}"/>
              </a:ext>
            </a:extLst>
          </p:cNvPr>
          <p:cNvSpPr>
            <a:spLocks noGrp="1"/>
          </p:cNvSpPr>
          <p:nvPr>
            <p:ph type="title"/>
          </p:nvPr>
        </p:nvSpPr>
        <p:spPr/>
        <p:txBody>
          <a:bodyPr/>
          <a:lstStyle/>
          <a:p>
            <a:r>
              <a:rPr lang="es-ES" dirty="0"/>
              <a:t>Absorción de lípidos (</a:t>
            </a:r>
            <a:r>
              <a:rPr lang="es-ES" i="1" dirty="0"/>
              <a:t>C. </a:t>
            </a:r>
            <a:r>
              <a:rPr lang="es-ES" i="1" dirty="0" err="1"/>
              <a:t>elegans</a:t>
            </a:r>
            <a:r>
              <a:rPr lang="es-ES" dirty="0"/>
              <a:t>)</a:t>
            </a:r>
          </a:p>
        </p:txBody>
      </p:sp>
      <p:grpSp>
        <p:nvGrpSpPr>
          <p:cNvPr id="11" name="Grupo 10">
            <a:extLst>
              <a:ext uri="{FF2B5EF4-FFF2-40B4-BE49-F238E27FC236}">
                <a16:creationId xmlns:a16="http://schemas.microsoft.com/office/drawing/2014/main" id="{DF588686-6750-F733-6B66-5102260DCE89}"/>
              </a:ext>
            </a:extLst>
          </p:cNvPr>
          <p:cNvGrpSpPr/>
          <p:nvPr/>
        </p:nvGrpSpPr>
        <p:grpSpPr>
          <a:xfrm>
            <a:off x="3226161" y="1629091"/>
            <a:ext cx="5739679" cy="4320000"/>
            <a:chOff x="3704590" y="1629091"/>
            <a:chExt cx="5739679" cy="4320000"/>
          </a:xfrm>
        </p:grpSpPr>
        <p:pic>
          <p:nvPicPr>
            <p:cNvPr id="7" name="Imagen 6" descr="Un dibujo de un pizarrón blanco&#10;&#10;Descripción generada automáticamente con confianza baja">
              <a:extLst>
                <a:ext uri="{FF2B5EF4-FFF2-40B4-BE49-F238E27FC236}">
                  <a16:creationId xmlns:a16="http://schemas.microsoft.com/office/drawing/2014/main" id="{6AAD596A-EFBA-CADC-0CCC-DDB1C6BC44F1}"/>
                </a:ext>
              </a:extLst>
            </p:cNvPr>
            <p:cNvPicPr>
              <a:picLocks noChangeAspect="1"/>
            </p:cNvPicPr>
            <p:nvPr/>
          </p:nvPicPr>
          <p:blipFill>
            <a:blip r:embed="rId4"/>
            <a:stretch>
              <a:fillRect/>
            </a:stretch>
          </p:blipFill>
          <p:spPr>
            <a:xfrm>
              <a:off x="3704590" y="1629091"/>
              <a:ext cx="5739679" cy="4320000"/>
            </a:xfrm>
            <a:prstGeom prst="rect">
              <a:avLst/>
            </a:prstGeom>
          </p:spPr>
        </p:pic>
        <p:sp>
          <p:nvSpPr>
            <p:cNvPr id="9" name="CuadroTexto 8">
              <a:extLst>
                <a:ext uri="{FF2B5EF4-FFF2-40B4-BE49-F238E27FC236}">
                  <a16:creationId xmlns:a16="http://schemas.microsoft.com/office/drawing/2014/main" id="{CFFB49E3-D340-ED40-B9EF-6508A9155739}"/>
                </a:ext>
              </a:extLst>
            </p:cNvPr>
            <p:cNvSpPr txBox="1"/>
            <p:nvPr/>
          </p:nvSpPr>
          <p:spPr>
            <a:xfrm>
              <a:off x="3981247" y="1651721"/>
              <a:ext cx="5463022" cy="369332"/>
            </a:xfrm>
            <a:prstGeom prst="rect">
              <a:avLst/>
            </a:prstGeom>
            <a:noFill/>
          </p:spPr>
          <p:txBody>
            <a:bodyPr wrap="square" rtlCol="0">
              <a:spAutoFit/>
            </a:bodyPr>
            <a:lstStyle/>
            <a:p>
              <a:r>
                <a:rPr lang="es-ES" dirty="0"/>
                <a:t>Harina de grillos – pienso suplementado (0,125 %)</a:t>
              </a:r>
            </a:p>
          </p:txBody>
        </p:sp>
        <p:sp>
          <p:nvSpPr>
            <p:cNvPr id="10" name="CuadroTexto 9">
              <a:extLst>
                <a:ext uri="{FF2B5EF4-FFF2-40B4-BE49-F238E27FC236}">
                  <a16:creationId xmlns:a16="http://schemas.microsoft.com/office/drawing/2014/main" id="{B73F8816-DCCD-BE03-A044-C1A8A67B8960}"/>
                </a:ext>
              </a:extLst>
            </p:cNvPr>
            <p:cNvSpPr txBox="1"/>
            <p:nvPr/>
          </p:nvSpPr>
          <p:spPr>
            <a:xfrm>
              <a:off x="3981247" y="3809381"/>
              <a:ext cx="5224607" cy="369332"/>
            </a:xfrm>
            <a:prstGeom prst="rect">
              <a:avLst/>
            </a:prstGeom>
            <a:noFill/>
          </p:spPr>
          <p:txBody>
            <a:bodyPr wrap="square" rtlCol="0">
              <a:spAutoFit/>
            </a:bodyPr>
            <a:lstStyle/>
            <a:p>
              <a:r>
                <a:rPr lang="es-ES" dirty="0"/>
                <a:t>Harina de grillos – pienso suplementado (0,25 %)</a:t>
              </a:r>
            </a:p>
          </p:txBody>
        </p:sp>
      </p:grpSp>
    </p:spTree>
    <p:extLst>
      <p:ext uri="{BB962C8B-B14F-4D97-AF65-F5344CB8AC3E}">
        <p14:creationId xmlns:p14="http://schemas.microsoft.com/office/powerpoint/2010/main" val="361052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dibujo de una persona&#10;&#10;Descripción generada automáticamente con confianza baja">
            <a:extLst>
              <a:ext uri="{FF2B5EF4-FFF2-40B4-BE49-F238E27FC236}">
                <a16:creationId xmlns:a16="http://schemas.microsoft.com/office/drawing/2014/main" id="{987F8380-1860-7CE5-0CAE-594B788DAAC9}"/>
              </a:ext>
            </a:extLst>
          </p:cNvPr>
          <p:cNvPicPr>
            <a:picLocks noChangeAspect="1"/>
          </p:cNvPicPr>
          <p:nvPr/>
        </p:nvPicPr>
        <p:blipFill>
          <a:blip r:embed="rId3">
            <a:alphaModFix amt="20000"/>
          </a:blip>
          <a:stretch>
            <a:fillRect/>
          </a:stretch>
        </p:blipFill>
        <p:spPr>
          <a:xfrm>
            <a:off x="4514850" y="4171401"/>
            <a:ext cx="7677150" cy="2552700"/>
          </a:xfrm>
          <a:prstGeom prst="rect">
            <a:avLst/>
          </a:prstGeom>
        </p:spPr>
      </p:pic>
      <p:sp>
        <p:nvSpPr>
          <p:cNvPr id="2" name="Título 1">
            <a:extLst>
              <a:ext uri="{FF2B5EF4-FFF2-40B4-BE49-F238E27FC236}">
                <a16:creationId xmlns:a16="http://schemas.microsoft.com/office/drawing/2014/main" id="{81F3443D-936D-837E-6AD6-700CC047FB61}"/>
              </a:ext>
            </a:extLst>
          </p:cNvPr>
          <p:cNvSpPr>
            <a:spLocks noGrp="1"/>
          </p:cNvSpPr>
          <p:nvPr>
            <p:ph type="title"/>
          </p:nvPr>
        </p:nvSpPr>
        <p:spPr/>
        <p:txBody>
          <a:bodyPr/>
          <a:lstStyle/>
          <a:p>
            <a:r>
              <a:rPr lang="es-ES" dirty="0"/>
              <a:t>Absorción de lípidos (</a:t>
            </a:r>
            <a:r>
              <a:rPr lang="es-ES" i="1" dirty="0"/>
              <a:t>C. </a:t>
            </a:r>
            <a:r>
              <a:rPr lang="es-ES" i="1" dirty="0" err="1"/>
              <a:t>elegans</a:t>
            </a:r>
            <a:r>
              <a:rPr lang="es-ES" dirty="0"/>
              <a:t>)</a:t>
            </a:r>
          </a:p>
        </p:txBody>
      </p:sp>
      <p:pic>
        <p:nvPicPr>
          <p:cNvPr id="3" name="Imagen 2" descr="Gráfico&#10;&#10;Descripción generada automáticamente">
            <a:extLst>
              <a:ext uri="{FF2B5EF4-FFF2-40B4-BE49-F238E27FC236}">
                <a16:creationId xmlns:a16="http://schemas.microsoft.com/office/drawing/2014/main" id="{0418E375-392A-12D3-766F-3F324DE6666C}"/>
              </a:ext>
            </a:extLst>
          </p:cNvPr>
          <p:cNvPicPr>
            <a:picLocks noChangeAspect="1"/>
          </p:cNvPicPr>
          <p:nvPr/>
        </p:nvPicPr>
        <p:blipFill>
          <a:blip r:embed="rId4"/>
          <a:stretch>
            <a:fillRect/>
          </a:stretch>
        </p:blipFill>
        <p:spPr>
          <a:xfrm>
            <a:off x="559397" y="1198405"/>
            <a:ext cx="3661759" cy="3240000"/>
          </a:xfrm>
          <a:prstGeom prst="rect">
            <a:avLst/>
          </a:prstGeom>
        </p:spPr>
      </p:pic>
      <p:pic>
        <p:nvPicPr>
          <p:cNvPr id="4" name="Imagen 3" descr="Gráfico&#10;&#10;Descripción generada automáticamente">
            <a:extLst>
              <a:ext uri="{FF2B5EF4-FFF2-40B4-BE49-F238E27FC236}">
                <a16:creationId xmlns:a16="http://schemas.microsoft.com/office/drawing/2014/main" id="{1963D851-A4A4-8291-7160-5491848A1160}"/>
              </a:ext>
            </a:extLst>
          </p:cNvPr>
          <p:cNvPicPr>
            <a:picLocks noChangeAspect="1"/>
          </p:cNvPicPr>
          <p:nvPr/>
        </p:nvPicPr>
        <p:blipFill>
          <a:blip r:embed="rId5"/>
          <a:stretch>
            <a:fillRect/>
          </a:stretch>
        </p:blipFill>
        <p:spPr>
          <a:xfrm>
            <a:off x="4128433" y="1198405"/>
            <a:ext cx="3725810" cy="3240000"/>
          </a:xfrm>
          <a:prstGeom prst="rect">
            <a:avLst/>
          </a:prstGeom>
        </p:spPr>
      </p:pic>
      <p:pic>
        <p:nvPicPr>
          <p:cNvPr id="6" name="Imagen 5" descr="Gráfico, Gráfico de barras&#10;&#10;Descripción generada automáticamente">
            <a:extLst>
              <a:ext uri="{FF2B5EF4-FFF2-40B4-BE49-F238E27FC236}">
                <a16:creationId xmlns:a16="http://schemas.microsoft.com/office/drawing/2014/main" id="{D5D67F81-2A06-17E3-A1CD-A29B18D0012A}"/>
              </a:ext>
            </a:extLst>
          </p:cNvPr>
          <p:cNvPicPr>
            <a:picLocks noChangeAspect="1"/>
          </p:cNvPicPr>
          <p:nvPr/>
        </p:nvPicPr>
        <p:blipFill>
          <a:blip r:embed="rId6"/>
          <a:stretch>
            <a:fillRect/>
          </a:stretch>
        </p:blipFill>
        <p:spPr>
          <a:xfrm>
            <a:off x="7854243" y="1198405"/>
            <a:ext cx="4243151" cy="3240000"/>
          </a:xfrm>
          <a:prstGeom prst="rect">
            <a:avLst/>
          </a:prstGeom>
        </p:spPr>
      </p:pic>
      <p:sp>
        <p:nvSpPr>
          <p:cNvPr id="8" name="Rectángulo 7">
            <a:extLst>
              <a:ext uri="{FF2B5EF4-FFF2-40B4-BE49-F238E27FC236}">
                <a16:creationId xmlns:a16="http://schemas.microsoft.com/office/drawing/2014/main" id="{FFA7DE5C-0EBE-8657-6E0D-39AF0BF6B6DD}"/>
              </a:ext>
            </a:extLst>
          </p:cNvPr>
          <p:cNvSpPr/>
          <p:nvPr/>
        </p:nvSpPr>
        <p:spPr>
          <a:xfrm>
            <a:off x="838200" y="4791050"/>
            <a:ext cx="10930666" cy="13134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Los nematodos alimentados con los dos tipos de harinas fueron, en general, más grandes que los nematodos control. Este incremento se observó en la longitud de los gusanos, pero no en su anchura</a:t>
            </a:r>
          </a:p>
        </p:txBody>
      </p:sp>
    </p:spTree>
    <p:extLst>
      <p:ext uri="{BB962C8B-B14F-4D97-AF65-F5344CB8AC3E}">
        <p14:creationId xmlns:p14="http://schemas.microsoft.com/office/powerpoint/2010/main" val="12784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12A1DC-DC38-B8F5-D57D-EF83A2F1CAF6}"/>
              </a:ext>
            </a:extLst>
          </p:cNvPr>
          <p:cNvSpPr>
            <a:spLocks noGrp="1"/>
          </p:cNvSpPr>
          <p:nvPr>
            <p:ph type="ctrTitle"/>
          </p:nvPr>
        </p:nvSpPr>
        <p:spPr/>
        <p:txBody>
          <a:bodyPr/>
          <a:lstStyle/>
          <a:p>
            <a:r>
              <a:rPr lang="es-ES" dirty="0"/>
              <a:t>Estrés oxidativo</a:t>
            </a:r>
          </a:p>
        </p:txBody>
      </p:sp>
    </p:spTree>
    <p:extLst>
      <p:ext uri="{BB962C8B-B14F-4D97-AF65-F5344CB8AC3E}">
        <p14:creationId xmlns:p14="http://schemas.microsoft.com/office/powerpoint/2010/main" val="175183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794CA6-86BC-2C1C-0C60-1FA51EA4F7C9}"/>
              </a:ext>
            </a:extLst>
          </p:cNvPr>
          <p:cNvSpPr>
            <a:spLocks noGrp="1"/>
          </p:cNvSpPr>
          <p:nvPr>
            <p:ph type="title"/>
          </p:nvPr>
        </p:nvSpPr>
        <p:spPr/>
        <p:txBody>
          <a:bodyPr/>
          <a:lstStyle/>
          <a:p>
            <a:r>
              <a:rPr lang="es-ES" i="1" dirty="0"/>
              <a:t>In vitro </a:t>
            </a:r>
            <a:r>
              <a:rPr lang="es-ES" dirty="0"/>
              <a:t>(capacidad antioxidante total, CAT) [DPPH]</a:t>
            </a:r>
          </a:p>
        </p:txBody>
      </p:sp>
      <p:graphicFrame>
        <p:nvGraphicFramePr>
          <p:cNvPr id="5" name="Gráfico 4">
            <a:extLst>
              <a:ext uri="{FF2B5EF4-FFF2-40B4-BE49-F238E27FC236}">
                <a16:creationId xmlns:a16="http://schemas.microsoft.com/office/drawing/2014/main" id="{532B97A9-A9DD-48B9-950C-216CDE79B3E3}"/>
              </a:ext>
            </a:extLst>
          </p:cNvPr>
          <p:cNvGraphicFramePr/>
          <p:nvPr>
            <p:extLst>
              <p:ext uri="{D42A27DB-BD31-4B8C-83A1-F6EECF244321}">
                <p14:modId xmlns:p14="http://schemas.microsoft.com/office/powerpoint/2010/main" val="2486165546"/>
              </p:ext>
            </p:extLst>
          </p:nvPr>
        </p:nvGraphicFramePr>
        <p:xfrm>
          <a:off x="615180" y="1753180"/>
          <a:ext cx="6901792" cy="4212722"/>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upo 12">
            <a:extLst>
              <a:ext uri="{FF2B5EF4-FFF2-40B4-BE49-F238E27FC236}">
                <a16:creationId xmlns:a16="http://schemas.microsoft.com/office/drawing/2014/main" id="{AB143DBD-E98A-8311-56AF-760AB854816E}"/>
              </a:ext>
            </a:extLst>
          </p:cNvPr>
          <p:cNvGrpSpPr/>
          <p:nvPr/>
        </p:nvGrpSpPr>
        <p:grpSpPr>
          <a:xfrm>
            <a:off x="4716712" y="2871505"/>
            <a:ext cx="1135162" cy="609500"/>
            <a:chOff x="4713820" y="2634834"/>
            <a:chExt cx="1135162" cy="609500"/>
          </a:xfrm>
        </p:grpSpPr>
        <p:sp>
          <p:nvSpPr>
            <p:cNvPr id="7" name="CuadroTexto 6">
              <a:extLst>
                <a:ext uri="{FF2B5EF4-FFF2-40B4-BE49-F238E27FC236}">
                  <a16:creationId xmlns:a16="http://schemas.microsoft.com/office/drawing/2014/main" id="{69005FC3-FBCE-68A3-908A-E3C26861695D}"/>
                </a:ext>
              </a:extLst>
            </p:cNvPr>
            <p:cNvSpPr txBox="1"/>
            <p:nvPr/>
          </p:nvSpPr>
          <p:spPr>
            <a:xfrm>
              <a:off x="5079547" y="2875002"/>
              <a:ext cx="769435" cy="369332"/>
            </a:xfrm>
            <a:prstGeom prst="rect">
              <a:avLst/>
            </a:prstGeom>
            <a:noFill/>
            <a:ln w="19050">
              <a:solidFill>
                <a:srgbClr val="93D600"/>
              </a:solidFill>
            </a:ln>
          </p:spPr>
          <p:txBody>
            <a:bodyPr wrap="square" rtlCol="0">
              <a:spAutoFit/>
            </a:bodyPr>
            <a:lstStyle/>
            <a:p>
              <a:pPr algn="ctr"/>
              <a:r>
                <a:rPr lang="es-ES" dirty="0"/>
                <a:t>x 1,7</a:t>
              </a:r>
            </a:p>
          </p:txBody>
        </p:sp>
        <p:sp>
          <p:nvSpPr>
            <p:cNvPr id="12" name="Flecha: hacia arriba 11">
              <a:extLst>
                <a:ext uri="{FF2B5EF4-FFF2-40B4-BE49-F238E27FC236}">
                  <a16:creationId xmlns:a16="http://schemas.microsoft.com/office/drawing/2014/main" id="{65927CF8-89E7-AD89-D8CA-7EFA51AFA961}"/>
                </a:ext>
              </a:extLst>
            </p:cNvPr>
            <p:cNvSpPr/>
            <p:nvPr/>
          </p:nvSpPr>
          <p:spPr>
            <a:xfrm>
              <a:off x="4713820" y="2634834"/>
              <a:ext cx="289932" cy="6021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 name="Rectángulo 14">
            <a:extLst>
              <a:ext uri="{FF2B5EF4-FFF2-40B4-BE49-F238E27FC236}">
                <a16:creationId xmlns:a16="http://schemas.microsoft.com/office/drawing/2014/main" id="{1509C245-0144-5DA2-AB8F-F59BBA03E63C}"/>
              </a:ext>
            </a:extLst>
          </p:cNvPr>
          <p:cNvSpPr/>
          <p:nvPr/>
        </p:nvSpPr>
        <p:spPr>
          <a:xfrm>
            <a:off x="1950025" y="3797449"/>
            <a:ext cx="1151068" cy="15598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D28680B2-9AAD-8038-F7E6-5DD37841CD17}"/>
              </a:ext>
            </a:extLst>
          </p:cNvPr>
          <p:cNvSpPr/>
          <p:nvPr/>
        </p:nvSpPr>
        <p:spPr>
          <a:xfrm>
            <a:off x="4719501" y="3797448"/>
            <a:ext cx="1151068" cy="15598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8784058F-C6EF-BA56-CACD-635338C1A930}"/>
              </a:ext>
            </a:extLst>
          </p:cNvPr>
          <p:cNvSpPr/>
          <p:nvPr/>
        </p:nvSpPr>
        <p:spPr>
          <a:xfrm>
            <a:off x="7773445" y="1711804"/>
            <a:ext cx="4101531" cy="13134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Harinas sin digerir</a:t>
            </a:r>
          </a:p>
          <a:p>
            <a:pPr algn="ctr"/>
            <a:r>
              <a:rPr lang="es-ES" sz="1600" dirty="0">
                <a:solidFill>
                  <a:schemeClr val="tx1"/>
                </a:solidFill>
              </a:rPr>
              <a:t>Grillos alimentados con dieta suplementada mayor CAT (x 1,7) que los grillos alimentados con pienso convencional</a:t>
            </a:r>
          </a:p>
        </p:txBody>
      </p:sp>
      <p:pic>
        <p:nvPicPr>
          <p:cNvPr id="24" name="Imagen 23">
            <a:extLst>
              <a:ext uri="{FF2B5EF4-FFF2-40B4-BE49-F238E27FC236}">
                <a16:creationId xmlns:a16="http://schemas.microsoft.com/office/drawing/2014/main" id="{4807991A-B067-AB57-8E7C-E33E30201861}"/>
              </a:ext>
            </a:extLst>
          </p:cNvPr>
          <p:cNvPicPr>
            <a:picLocks noChangeAspect="1"/>
          </p:cNvPicPr>
          <p:nvPr/>
        </p:nvPicPr>
        <p:blipFill>
          <a:blip r:embed="rId4">
            <a:alphaModFix amt="20000"/>
          </a:blip>
          <a:stretch>
            <a:fillRect/>
          </a:stretch>
        </p:blipFill>
        <p:spPr>
          <a:xfrm>
            <a:off x="9411552" y="3503753"/>
            <a:ext cx="2645146" cy="3504955"/>
          </a:xfrm>
          <a:prstGeom prst="rect">
            <a:avLst/>
          </a:prstGeom>
        </p:spPr>
      </p:pic>
    </p:spTree>
    <p:extLst>
      <p:ext uri="{BB962C8B-B14F-4D97-AF65-F5344CB8AC3E}">
        <p14:creationId xmlns:p14="http://schemas.microsoft.com/office/powerpoint/2010/main" val="119858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5B73F0D4-DB32-2664-4FBC-E5F1C7667756}"/>
              </a:ext>
            </a:extLst>
          </p:cNvPr>
          <p:cNvPicPr>
            <a:picLocks noChangeAspect="1"/>
          </p:cNvPicPr>
          <p:nvPr/>
        </p:nvPicPr>
        <p:blipFill>
          <a:blip r:embed="rId3">
            <a:alphaModFix amt="20000"/>
          </a:blip>
          <a:stretch>
            <a:fillRect/>
          </a:stretch>
        </p:blipFill>
        <p:spPr>
          <a:xfrm>
            <a:off x="9411552" y="3503753"/>
            <a:ext cx="2645146" cy="3504955"/>
          </a:xfrm>
          <a:prstGeom prst="rect">
            <a:avLst/>
          </a:prstGeom>
        </p:spPr>
      </p:pic>
      <p:sp>
        <p:nvSpPr>
          <p:cNvPr id="2" name="Título 1">
            <a:extLst>
              <a:ext uri="{FF2B5EF4-FFF2-40B4-BE49-F238E27FC236}">
                <a16:creationId xmlns:a16="http://schemas.microsoft.com/office/drawing/2014/main" id="{C5794CA6-86BC-2C1C-0C60-1FA51EA4F7C9}"/>
              </a:ext>
            </a:extLst>
          </p:cNvPr>
          <p:cNvSpPr>
            <a:spLocks noGrp="1"/>
          </p:cNvSpPr>
          <p:nvPr>
            <p:ph type="title"/>
          </p:nvPr>
        </p:nvSpPr>
        <p:spPr/>
        <p:txBody>
          <a:bodyPr/>
          <a:lstStyle/>
          <a:p>
            <a:r>
              <a:rPr lang="es-ES" dirty="0"/>
              <a:t>In vitro (capacidad antioxidante total, DPPH)</a:t>
            </a:r>
          </a:p>
        </p:txBody>
      </p:sp>
      <p:graphicFrame>
        <p:nvGraphicFramePr>
          <p:cNvPr id="5" name="Gráfico 4">
            <a:extLst>
              <a:ext uri="{FF2B5EF4-FFF2-40B4-BE49-F238E27FC236}">
                <a16:creationId xmlns:a16="http://schemas.microsoft.com/office/drawing/2014/main" id="{532B97A9-A9DD-48B9-950C-216CDE79B3E3}"/>
              </a:ext>
            </a:extLst>
          </p:cNvPr>
          <p:cNvGraphicFramePr/>
          <p:nvPr>
            <p:extLst>
              <p:ext uri="{D42A27DB-BD31-4B8C-83A1-F6EECF244321}">
                <p14:modId xmlns:p14="http://schemas.microsoft.com/office/powerpoint/2010/main" val="2292290329"/>
              </p:ext>
            </p:extLst>
          </p:nvPr>
        </p:nvGraphicFramePr>
        <p:xfrm>
          <a:off x="615180" y="1753180"/>
          <a:ext cx="6901792" cy="4212722"/>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ángulo 16">
            <a:extLst>
              <a:ext uri="{FF2B5EF4-FFF2-40B4-BE49-F238E27FC236}">
                <a16:creationId xmlns:a16="http://schemas.microsoft.com/office/drawing/2014/main" id="{3858C217-7DF1-8828-9C93-7F115A0921C4}"/>
              </a:ext>
            </a:extLst>
          </p:cNvPr>
          <p:cNvSpPr/>
          <p:nvPr/>
        </p:nvSpPr>
        <p:spPr>
          <a:xfrm>
            <a:off x="1950025" y="1828800"/>
            <a:ext cx="2592000" cy="4212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52C256A7-5496-74AE-F341-EF1DE7119A95}"/>
              </a:ext>
            </a:extLst>
          </p:cNvPr>
          <p:cNvSpPr/>
          <p:nvPr/>
        </p:nvSpPr>
        <p:spPr>
          <a:xfrm>
            <a:off x="4759566" y="1830588"/>
            <a:ext cx="2757406" cy="4212721"/>
          </a:xfrm>
          <a:prstGeom prst="rect">
            <a:avLst/>
          </a:prstGeom>
          <a:solidFill>
            <a:srgbClr val="EAFEBA">
              <a:alpha val="83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DB6527D2-468A-B890-F902-76FC7F040CE0}"/>
              </a:ext>
            </a:extLst>
          </p:cNvPr>
          <p:cNvGrpSpPr/>
          <p:nvPr/>
        </p:nvGrpSpPr>
        <p:grpSpPr>
          <a:xfrm>
            <a:off x="2678444" y="1066273"/>
            <a:ext cx="1135162" cy="609500"/>
            <a:chOff x="4713820" y="2634834"/>
            <a:chExt cx="1135162" cy="609500"/>
          </a:xfrm>
        </p:grpSpPr>
        <p:sp>
          <p:nvSpPr>
            <p:cNvPr id="4" name="CuadroTexto 3">
              <a:extLst>
                <a:ext uri="{FF2B5EF4-FFF2-40B4-BE49-F238E27FC236}">
                  <a16:creationId xmlns:a16="http://schemas.microsoft.com/office/drawing/2014/main" id="{F0FB233E-BB8F-790A-CCB7-6A8DC27BB490}"/>
                </a:ext>
              </a:extLst>
            </p:cNvPr>
            <p:cNvSpPr txBox="1"/>
            <p:nvPr/>
          </p:nvSpPr>
          <p:spPr>
            <a:xfrm>
              <a:off x="5079547" y="2875002"/>
              <a:ext cx="769435" cy="369332"/>
            </a:xfrm>
            <a:prstGeom prst="rect">
              <a:avLst/>
            </a:prstGeom>
            <a:noFill/>
            <a:ln w="19050">
              <a:solidFill>
                <a:srgbClr val="93D600"/>
              </a:solidFill>
            </a:ln>
          </p:spPr>
          <p:txBody>
            <a:bodyPr wrap="square" rtlCol="0">
              <a:spAutoFit/>
            </a:bodyPr>
            <a:lstStyle/>
            <a:p>
              <a:pPr algn="ctr"/>
              <a:r>
                <a:rPr lang="es-ES" dirty="0"/>
                <a:t>x 8</a:t>
              </a:r>
            </a:p>
          </p:txBody>
        </p:sp>
        <p:sp>
          <p:nvSpPr>
            <p:cNvPr id="8" name="Flecha: hacia arriba 7">
              <a:extLst>
                <a:ext uri="{FF2B5EF4-FFF2-40B4-BE49-F238E27FC236}">
                  <a16:creationId xmlns:a16="http://schemas.microsoft.com/office/drawing/2014/main" id="{FC0E6AB7-CE01-2500-969C-F694F979C0AA}"/>
                </a:ext>
              </a:extLst>
            </p:cNvPr>
            <p:cNvSpPr/>
            <p:nvPr/>
          </p:nvSpPr>
          <p:spPr>
            <a:xfrm>
              <a:off x="4713820" y="2634834"/>
              <a:ext cx="289932" cy="6021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Rectángulo 9">
            <a:extLst>
              <a:ext uri="{FF2B5EF4-FFF2-40B4-BE49-F238E27FC236}">
                <a16:creationId xmlns:a16="http://schemas.microsoft.com/office/drawing/2014/main" id="{CE5A80E5-EBD0-B888-414B-85F327113F71}"/>
              </a:ext>
            </a:extLst>
          </p:cNvPr>
          <p:cNvSpPr/>
          <p:nvPr/>
        </p:nvSpPr>
        <p:spPr>
          <a:xfrm>
            <a:off x="7773445" y="3232328"/>
            <a:ext cx="4101531" cy="80102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Harina pienso convencional</a:t>
            </a:r>
          </a:p>
          <a:p>
            <a:pPr algn="ctr"/>
            <a:r>
              <a:rPr lang="es-ES" sz="1600" dirty="0">
                <a:solidFill>
                  <a:schemeClr val="tx1"/>
                </a:solidFill>
              </a:rPr>
              <a:t>Tras la digestión, se incrementa la CAT 8 veces</a:t>
            </a:r>
          </a:p>
        </p:txBody>
      </p:sp>
      <p:sp>
        <p:nvSpPr>
          <p:cNvPr id="14" name="Rectángulo 13">
            <a:extLst>
              <a:ext uri="{FF2B5EF4-FFF2-40B4-BE49-F238E27FC236}">
                <a16:creationId xmlns:a16="http://schemas.microsoft.com/office/drawing/2014/main" id="{C8041097-BA96-0ED9-A54D-A99F25725DB4}"/>
              </a:ext>
            </a:extLst>
          </p:cNvPr>
          <p:cNvSpPr/>
          <p:nvPr/>
        </p:nvSpPr>
        <p:spPr>
          <a:xfrm>
            <a:off x="7773445" y="1711804"/>
            <a:ext cx="4101531" cy="13134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accent5">
                    <a:lumMod val="75000"/>
                  </a:schemeClr>
                </a:solidFill>
              </a:rPr>
              <a:t>Harinas sin digerir</a:t>
            </a:r>
          </a:p>
          <a:p>
            <a:pPr algn="ctr"/>
            <a:r>
              <a:rPr lang="es-ES" sz="1600" dirty="0">
                <a:solidFill>
                  <a:schemeClr val="accent5">
                    <a:lumMod val="75000"/>
                  </a:schemeClr>
                </a:solidFill>
              </a:rPr>
              <a:t>Grillos alimentados con dieta suplementada mayor CAT (x 1,7) que los grillos alimentados con pienso convencional</a:t>
            </a:r>
          </a:p>
        </p:txBody>
      </p:sp>
    </p:spTree>
    <p:extLst>
      <p:ext uri="{BB962C8B-B14F-4D97-AF65-F5344CB8AC3E}">
        <p14:creationId xmlns:p14="http://schemas.microsoft.com/office/powerpoint/2010/main" val="298884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4842C1DA-CBEB-0A5E-F961-938AEA886709}"/>
              </a:ext>
            </a:extLst>
          </p:cNvPr>
          <p:cNvPicPr>
            <a:picLocks noChangeAspect="1"/>
          </p:cNvPicPr>
          <p:nvPr/>
        </p:nvPicPr>
        <p:blipFill>
          <a:blip r:embed="rId3">
            <a:alphaModFix amt="20000"/>
          </a:blip>
          <a:stretch>
            <a:fillRect/>
          </a:stretch>
        </p:blipFill>
        <p:spPr>
          <a:xfrm>
            <a:off x="9411552" y="3503753"/>
            <a:ext cx="2645146" cy="3504955"/>
          </a:xfrm>
          <a:prstGeom prst="rect">
            <a:avLst/>
          </a:prstGeom>
        </p:spPr>
      </p:pic>
      <p:sp>
        <p:nvSpPr>
          <p:cNvPr id="2" name="Título 1">
            <a:extLst>
              <a:ext uri="{FF2B5EF4-FFF2-40B4-BE49-F238E27FC236}">
                <a16:creationId xmlns:a16="http://schemas.microsoft.com/office/drawing/2014/main" id="{C5794CA6-86BC-2C1C-0C60-1FA51EA4F7C9}"/>
              </a:ext>
            </a:extLst>
          </p:cNvPr>
          <p:cNvSpPr>
            <a:spLocks noGrp="1"/>
          </p:cNvSpPr>
          <p:nvPr>
            <p:ph type="title"/>
          </p:nvPr>
        </p:nvSpPr>
        <p:spPr/>
        <p:txBody>
          <a:bodyPr/>
          <a:lstStyle/>
          <a:p>
            <a:r>
              <a:rPr lang="es-ES" dirty="0"/>
              <a:t>In vitro (capacidad antioxidante total, DPPH)</a:t>
            </a:r>
          </a:p>
        </p:txBody>
      </p:sp>
      <p:graphicFrame>
        <p:nvGraphicFramePr>
          <p:cNvPr id="5" name="Gráfico 4">
            <a:extLst>
              <a:ext uri="{FF2B5EF4-FFF2-40B4-BE49-F238E27FC236}">
                <a16:creationId xmlns:a16="http://schemas.microsoft.com/office/drawing/2014/main" id="{532B97A9-A9DD-48B9-950C-216CDE79B3E3}"/>
              </a:ext>
            </a:extLst>
          </p:cNvPr>
          <p:cNvGraphicFramePr/>
          <p:nvPr>
            <p:extLst>
              <p:ext uri="{D42A27DB-BD31-4B8C-83A1-F6EECF244321}">
                <p14:modId xmlns:p14="http://schemas.microsoft.com/office/powerpoint/2010/main" val="2237179327"/>
              </p:ext>
            </p:extLst>
          </p:nvPr>
        </p:nvGraphicFramePr>
        <p:xfrm>
          <a:off x="615180" y="1753180"/>
          <a:ext cx="6901792" cy="4212722"/>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ángulo 16">
            <a:extLst>
              <a:ext uri="{FF2B5EF4-FFF2-40B4-BE49-F238E27FC236}">
                <a16:creationId xmlns:a16="http://schemas.microsoft.com/office/drawing/2014/main" id="{3858C217-7DF1-8828-9C93-7F115A0921C4}"/>
              </a:ext>
            </a:extLst>
          </p:cNvPr>
          <p:cNvSpPr/>
          <p:nvPr/>
        </p:nvSpPr>
        <p:spPr>
          <a:xfrm>
            <a:off x="4626311" y="1661532"/>
            <a:ext cx="2757405" cy="4212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52C256A7-5496-74AE-F341-EF1DE7119A95}"/>
              </a:ext>
            </a:extLst>
          </p:cNvPr>
          <p:cNvSpPr/>
          <p:nvPr/>
        </p:nvSpPr>
        <p:spPr>
          <a:xfrm>
            <a:off x="1795024" y="1675773"/>
            <a:ext cx="2757406" cy="4212721"/>
          </a:xfrm>
          <a:prstGeom prst="rect">
            <a:avLst/>
          </a:prstGeom>
          <a:solidFill>
            <a:srgbClr val="EAFEBA">
              <a:alpha val="83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DB6527D2-468A-B890-F902-76FC7F040CE0}"/>
              </a:ext>
            </a:extLst>
          </p:cNvPr>
          <p:cNvGrpSpPr/>
          <p:nvPr/>
        </p:nvGrpSpPr>
        <p:grpSpPr>
          <a:xfrm>
            <a:off x="5477393" y="932461"/>
            <a:ext cx="1135162" cy="609500"/>
            <a:chOff x="4713820" y="2634834"/>
            <a:chExt cx="1135162" cy="609500"/>
          </a:xfrm>
        </p:grpSpPr>
        <p:sp>
          <p:nvSpPr>
            <p:cNvPr id="4" name="CuadroTexto 3">
              <a:extLst>
                <a:ext uri="{FF2B5EF4-FFF2-40B4-BE49-F238E27FC236}">
                  <a16:creationId xmlns:a16="http://schemas.microsoft.com/office/drawing/2014/main" id="{F0FB233E-BB8F-790A-CCB7-6A8DC27BB490}"/>
                </a:ext>
              </a:extLst>
            </p:cNvPr>
            <p:cNvSpPr txBox="1"/>
            <p:nvPr/>
          </p:nvSpPr>
          <p:spPr>
            <a:xfrm>
              <a:off x="5079547" y="2875002"/>
              <a:ext cx="769435" cy="369332"/>
            </a:xfrm>
            <a:prstGeom prst="rect">
              <a:avLst/>
            </a:prstGeom>
            <a:noFill/>
            <a:ln w="19050">
              <a:solidFill>
                <a:srgbClr val="93D600"/>
              </a:solidFill>
            </a:ln>
          </p:spPr>
          <p:txBody>
            <a:bodyPr wrap="square" rtlCol="0">
              <a:spAutoFit/>
            </a:bodyPr>
            <a:lstStyle/>
            <a:p>
              <a:pPr algn="ctr"/>
              <a:r>
                <a:rPr lang="es-ES" dirty="0"/>
                <a:t>x 4</a:t>
              </a:r>
            </a:p>
          </p:txBody>
        </p:sp>
        <p:sp>
          <p:nvSpPr>
            <p:cNvPr id="8" name="Flecha: hacia arriba 7">
              <a:extLst>
                <a:ext uri="{FF2B5EF4-FFF2-40B4-BE49-F238E27FC236}">
                  <a16:creationId xmlns:a16="http://schemas.microsoft.com/office/drawing/2014/main" id="{FC0E6AB7-CE01-2500-969C-F694F979C0AA}"/>
                </a:ext>
              </a:extLst>
            </p:cNvPr>
            <p:cNvSpPr/>
            <p:nvPr/>
          </p:nvSpPr>
          <p:spPr>
            <a:xfrm>
              <a:off x="4713820" y="2634834"/>
              <a:ext cx="289932" cy="6021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7" name="Rectángulo 6">
            <a:extLst>
              <a:ext uri="{FF2B5EF4-FFF2-40B4-BE49-F238E27FC236}">
                <a16:creationId xmlns:a16="http://schemas.microsoft.com/office/drawing/2014/main" id="{4D85D321-CBCB-692E-980B-CF26313009FB}"/>
              </a:ext>
            </a:extLst>
          </p:cNvPr>
          <p:cNvSpPr/>
          <p:nvPr/>
        </p:nvSpPr>
        <p:spPr>
          <a:xfrm>
            <a:off x="7773445" y="3232328"/>
            <a:ext cx="4101531" cy="80102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accent5">
                    <a:lumMod val="75000"/>
                  </a:schemeClr>
                </a:solidFill>
              </a:rPr>
              <a:t>Harina pienso convencional</a:t>
            </a:r>
          </a:p>
          <a:p>
            <a:pPr algn="ctr"/>
            <a:r>
              <a:rPr lang="es-ES" sz="1600" dirty="0">
                <a:solidFill>
                  <a:schemeClr val="accent5">
                    <a:lumMod val="75000"/>
                  </a:schemeClr>
                </a:solidFill>
              </a:rPr>
              <a:t>Tras la digestión, se incrementa la CAT 8 veces</a:t>
            </a:r>
          </a:p>
        </p:txBody>
      </p:sp>
      <p:sp>
        <p:nvSpPr>
          <p:cNvPr id="9" name="Rectángulo 8">
            <a:extLst>
              <a:ext uri="{FF2B5EF4-FFF2-40B4-BE49-F238E27FC236}">
                <a16:creationId xmlns:a16="http://schemas.microsoft.com/office/drawing/2014/main" id="{DD08368C-46C4-1209-8765-1BAA7F6A3277}"/>
              </a:ext>
            </a:extLst>
          </p:cNvPr>
          <p:cNvSpPr/>
          <p:nvPr/>
        </p:nvSpPr>
        <p:spPr>
          <a:xfrm>
            <a:off x="7773444" y="4240476"/>
            <a:ext cx="4101531" cy="7979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Harina pienso suplementado</a:t>
            </a:r>
          </a:p>
          <a:p>
            <a:pPr algn="ctr"/>
            <a:r>
              <a:rPr lang="es-ES" sz="1600" dirty="0">
                <a:solidFill>
                  <a:schemeClr val="tx1"/>
                </a:solidFill>
              </a:rPr>
              <a:t>Tras la digestión, se incrementa la CAT 4 veces</a:t>
            </a:r>
          </a:p>
        </p:txBody>
      </p:sp>
      <p:sp>
        <p:nvSpPr>
          <p:cNvPr id="10" name="Rectángulo 9">
            <a:extLst>
              <a:ext uri="{FF2B5EF4-FFF2-40B4-BE49-F238E27FC236}">
                <a16:creationId xmlns:a16="http://schemas.microsoft.com/office/drawing/2014/main" id="{A4AF14DB-46E3-9EDC-7AE4-AC5ABD7B3302}"/>
              </a:ext>
            </a:extLst>
          </p:cNvPr>
          <p:cNvSpPr/>
          <p:nvPr/>
        </p:nvSpPr>
        <p:spPr>
          <a:xfrm>
            <a:off x="7773445" y="1711804"/>
            <a:ext cx="4101531" cy="13134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accent5">
                    <a:lumMod val="75000"/>
                  </a:schemeClr>
                </a:solidFill>
              </a:rPr>
              <a:t>Harinas sin digerir</a:t>
            </a:r>
          </a:p>
          <a:p>
            <a:pPr algn="ctr"/>
            <a:r>
              <a:rPr lang="es-ES" sz="1600" dirty="0">
                <a:solidFill>
                  <a:schemeClr val="accent5">
                    <a:lumMod val="75000"/>
                  </a:schemeClr>
                </a:solidFill>
              </a:rPr>
              <a:t>Grillos alimentados con dieta suplementada mayor CAT (x 1,7) que los grillos alimentados con pienso convencional</a:t>
            </a:r>
          </a:p>
        </p:txBody>
      </p:sp>
    </p:spTree>
    <p:extLst>
      <p:ext uri="{BB962C8B-B14F-4D97-AF65-F5344CB8AC3E}">
        <p14:creationId xmlns:p14="http://schemas.microsoft.com/office/powerpoint/2010/main" val="399924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8DCA20B-F4B8-1BC1-7E87-D288518B1117}"/>
              </a:ext>
            </a:extLst>
          </p:cNvPr>
          <p:cNvPicPr>
            <a:picLocks noChangeAspect="1"/>
          </p:cNvPicPr>
          <p:nvPr/>
        </p:nvPicPr>
        <p:blipFill>
          <a:blip r:embed="rId3">
            <a:alphaModFix amt="20000"/>
          </a:blip>
          <a:stretch>
            <a:fillRect/>
          </a:stretch>
        </p:blipFill>
        <p:spPr>
          <a:xfrm>
            <a:off x="9411552" y="3503753"/>
            <a:ext cx="2645146" cy="3504955"/>
          </a:xfrm>
          <a:prstGeom prst="rect">
            <a:avLst/>
          </a:prstGeom>
        </p:spPr>
      </p:pic>
      <p:sp>
        <p:nvSpPr>
          <p:cNvPr id="2" name="Título 1">
            <a:extLst>
              <a:ext uri="{FF2B5EF4-FFF2-40B4-BE49-F238E27FC236}">
                <a16:creationId xmlns:a16="http://schemas.microsoft.com/office/drawing/2014/main" id="{C5794CA6-86BC-2C1C-0C60-1FA51EA4F7C9}"/>
              </a:ext>
            </a:extLst>
          </p:cNvPr>
          <p:cNvSpPr>
            <a:spLocks noGrp="1"/>
          </p:cNvSpPr>
          <p:nvPr>
            <p:ph type="title"/>
          </p:nvPr>
        </p:nvSpPr>
        <p:spPr/>
        <p:txBody>
          <a:bodyPr/>
          <a:lstStyle/>
          <a:p>
            <a:r>
              <a:rPr lang="es-ES" dirty="0"/>
              <a:t>In vitro (capacidad antioxidante total, DPPH)</a:t>
            </a:r>
          </a:p>
        </p:txBody>
      </p:sp>
      <p:graphicFrame>
        <p:nvGraphicFramePr>
          <p:cNvPr id="5" name="Gráfico 4">
            <a:extLst>
              <a:ext uri="{FF2B5EF4-FFF2-40B4-BE49-F238E27FC236}">
                <a16:creationId xmlns:a16="http://schemas.microsoft.com/office/drawing/2014/main" id="{532B97A9-A9DD-48B9-950C-216CDE79B3E3}"/>
              </a:ext>
            </a:extLst>
          </p:cNvPr>
          <p:cNvGraphicFramePr/>
          <p:nvPr>
            <p:extLst>
              <p:ext uri="{D42A27DB-BD31-4B8C-83A1-F6EECF244321}">
                <p14:modId xmlns:p14="http://schemas.microsoft.com/office/powerpoint/2010/main" val="2948740832"/>
              </p:ext>
            </p:extLst>
          </p:nvPr>
        </p:nvGraphicFramePr>
        <p:xfrm>
          <a:off x="615180" y="1753180"/>
          <a:ext cx="6901792" cy="4212722"/>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ángulo 16">
            <a:extLst>
              <a:ext uri="{FF2B5EF4-FFF2-40B4-BE49-F238E27FC236}">
                <a16:creationId xmlns:a16="http://schemas.microsoft.com/office/drawing/2014/main" id="{3858C217-7DF1-8828-9C93-7F115A0921C4}"/>
              </a:ext>
            </a:extLst>
          </p:cNvPr>
          <p:cNvSpPr/>
          <p:nvPr/>
        </p:nvSpPr>
        <p:spPr>
          <a:xfrm>
            <a:off x="6025244" y="1661533"/>
            <a:ext cx="1358472" cy="3762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4D85D321-CBCB-692E-980B-CF26313009FB}"/>
              </a:ext>
            </a:extLst>
          </p:cNvPr>
          <p:cNvSpPr/>
          <p:nvPr/>
        </p:nvSpPr>
        <p:spPr>
          <a:xfrm>
            <a:off x="7773445" y="3232328"/>
            <a:ext cx="4101531" cy="80102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accent5">
                    <a:lumMod val="75000"/>
                  </a:schemeClr>
                </a:solidFill>
              </a:rPr>
              <a:t>Harina pienso convencional</a:t>
            </a:r>
          </a:p>
          <a:p>
            <a:pPr algn="ctr"/>
            <a:r>
              <a:rPr lang="es-ES" sz="1600" dirty="0">
                <a:solidFill>
                  <a:schemeClr val="accent5">
                    <a:lumMod val="75000"/>
                  </a:schemeClr>
                </a:solidFill>
              </a:rPr>
              <a:t>Tras la digestión, se incrementa la CAT 8 veces</a:t>
            </a:r>
          </a:p>
        </p:txBody>
      </p:sp>
      <p:sp>
        <p:nvSpPr>
          <p:cNvPr id="9" name="Rectángulo 8">
            <a:extLst>
              <a:ext uri="{FF2B5EF4-FFF2-40B4-BE49-F238E27FC236}">
                <a16:creationId xmlns:a16="http://schemas.microsoft.com/office/drawing/2014/main" id="{DD08368C-46C4-1209-8765-1BAA7F6A3277}"/>
              </a:ext>
            </a:extLst>
          </p:cNvPr>
          <p:cNvSpPr/>
          <p:nvPr/>
        </p:nvSpPr>
        <p:spPr>
          <a:xfrm>
            <a:off x="7773444" y="4240476"/>
            <a:ext cx="4101531" cy="7979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accent5">
                    <a:lumMod val="75000"/>
                  </a:schemeClr>
                </a:solidFill>
              </a:rPr>
              <a:t>Harina pienso suplementado</a:t>
            </a:r>
          </a:p>
          <a:p>
            <a:pPr algn="ctr"/>
            <a:r>
              <a:rPr lang="es-ES" sz="1600" dirty="0">
                <a:solidFill>
                  <a:schemeClr val="accent5">
                    <a:lumMod val="75000"/>
                  </a:schemeClr>
                </a:solidFill>
              </a:rPr>
              <a:t>Tras la digestión, se incrementa la CAT 4 veces</a:t>
            </a:r>
          </a:p>
        </p:txBody>
      </p:sp>
      <p:sp>
        <p:nvSpPr>
          <p:cNvPr id="10" name="Rectángulo 9">
            <a:extLst>
              <a:ext uri="{FF2B5EF4-FFF2-40B4-BE49-F238E27FC236}">
                <a16:creationId xmlns:a16="http://schemas.microsoft.com/office/drawing/2014/main" id="{A4AF14DB-46E3-9EDC-7AE4-AC5ABD7B3302}"/>
              </a:ext>
            </a:extLst>
          </p:cNvPr>
          <p:cNvSpPr/>
          <p:nvPr/>
        </p:nvSpPr>
        <p:spPr>
          <a:xfrm>
            <a:off x="7773445" y="1711804"/>
            <a:ext cx="4101531" cy="13134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accent5">
                    <a:lumMod val="75000"/>
                  </a:schemeClr>
                </a:solidFill>
              </a:rPr>
              <a:t>Harinas sin digerir</a:t>
            </a:r>
          </a:p>
          <a:p>
            <a:pPr algn="ctr"/>
            <a:r>
              <a:rPr lang="es-ES" sz="1600" dirty="0">
                <a:solidFill>
                  <a:schemeClr val="accent5">
                    <a:lumMod val="75000"/>
                  </a:schemeClr>
                </a:solidFill>
              </a:rPr>
              <a:t>Grillos alimentados con dieta suplementada mayor CAT (x 1,7) que los grillos alimentados con pienso convencional</a:t>
            </a:r>
          </a:p>
        </p:txBody>
      </p:sp>
      <p:sp>
        <p:nvSpPr>
          <p:cNvPr id="11" name="Rectángulo 10">
            <a:extLst>
              <a:ext uri="{FF2B5EF4-FFF2-40B4-BE49-F238E27FC236}">
                <a16:creationId xmlns:a16="http://schemas.microsoft.com/office/drawing/2014/main" id="{802AC555-E916-2013-AFFC-23F52E7C56F5}"/>
              </a:ext>
            </a:extLst>
          </p:cNvPr>
          <p:cNvSpPr/>
          <p:nvPr/>
        </p:nvSpPr>
        <p:spPr>
          <a:xfrm>
            <a:off x="7773445" y="5245590"/>
            <a:ext cx="4101531" cy="79771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Harinas digeridas</a:t>
            </a:r>
          </a:p>
          <a:p>
            <a:pPr algn="ctr"/>
            <a:r>
              <a:rPr lang="es-ES" sz="1600" dirty="0">
                <a:solidFill>
                  <a:schemeClr val="tx1"/>
                </a:solidFill>
              </a:rPr>
              <a:t>No hay diferencias significativas en la alimentación de los grillos</a:t>
            </a:r>
          </a:p>
        </p:txBody>
      </p:sp>
      <p:sp>
        <p:nvSpPr>
          <p:cNvPr id="6" name="Rectángulo 5">
            <a:extLst>
              <a:ext uri="{FF2B5EF4-FFF2-40B4-BE49-F238E27FC236}">
                <a16:creationId xmlns:a16="http://schemas.microsoft.com/office/drawing/2014/main" id="{8801794D-AF3C-2159-EDBE-68CF9CE58167}"/>
              </a:ext>
            </a:extLst>
          </p:cNvPr>
          <p:cNvSpPr/>
          <p:nvPr/>
        </p:nvSpPr>
        <p:spPr>
          <a:xfrm>
            <a:off x="3194137" y="1661531"/>
            <a:ext cx="1358472" cy="37622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23390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632916-F6D1-BBA3-DA78-6910864CEF42}"/>
              </a:ext>
            </a:extLst>
          </p:cNvPr>
          <p:cNvSpPr>
            <a:spLocks noGrp="1"/>
          </p:cNvSpPr>
          <p:nvPr>
            <p:ph type="ctrTitle"/>
          </p:nvPr>
        </p:nvSpPr>
        <p:spPr/>
        <p:txBody>
          <a:bodyPr/>
          <a:lstStyle/>
          <a:p>
            <a:r>
              <a:rPr lang="es-ES" dirty="0"/>
              <a:t>Conclusiones</a:t>
            </a:r>
          </a:p>
        </p:txBody>
      </p:sp>
    </p:spTree>
    <p:extLst>
      <p:ext uri="{BB962C8B-B14F-4D97-AF65-F5344CB8AC3E}">
        <p14:creationId xmlns:p14="http://schemas.microsoft.com/office/powerpoint/2010/main" val="3592030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7D97C-AA14-B3E5-A9FD-1D5E57DF1E89}"/>
              </a:ext>
            </a:extLst>
          </p:cNvPr>
          <p:cNvSpPr>
            <a:spLocks noGrp="1"/>
          </p:cNvSpPr>
          <p:nvPr>
            <p:ph type="title"/>
          </p:nvPr>
        </p:nvSpPr>
        <p:spPr/>
        <p:txBody>
          <a:bodyPr/>
          <a:lstStyle/>
          <a:p>
            <a:r>
              <a:rPr lang="es-ES" dirty="0"/>
              <a:t>Conclusiones</a:t>
            </a:r>
          </a:p>
        </p:txBody>
      </p:sp>
      <p:sp>
        <p:nvSpPr>
          <p:cNvPr id="3" name="Marcador de texto 2">
            <a:extLst>
              <a:ext uri="{FF2B5EF4-FFF2-40B4-BE49-F238E27FC236}">
                <a16:creationId xmlns:a16="http://schemas.microsoft.com/office/drawing/2014/main" id="{154E8D20-8F5E-A1FB-94DC-8D144C87D5A7}"/>
              </a:ext>
            </a:extLst>
          </p:cNvPr>
          <p:cNvSpPr>
            <a:spLocks noGrp="1"/>
          </p:cNvSpPr>
          <p:nvPr>
            <p:ph type="body" sz="quarter" idx="10"/>
          </p:nvPr>
        </p:nvSpPr>
        <p:spPr>
          <a:xfrm>
            <a:off x="838380" y="1193262"/>
            <a:ext cx="10801394" cy="5114925"/>
          </a:xfrm>
        </p:spPr>
        <p:txBody>
          <a:bodyPr/>
          <a:lstStyle/>
          <a:p>
            <a:r>
              <a:rPr lang="es-ES" dirty="0"/>
              <a:t>Ninguna de las harinas de grillo produjo un efecto beneficioso sobre el biomarcador de inflamación (IL-8) a las dosis de estudio</a:t>
            </a:r>
          </a:p>
          <a:p>
            <a:pPr algn="just"/>
            <a:r>
              <a:rPr lang="es-ES" dirty="0"/>
              <a:t>Los dos tipos de harinas de grillo produjeron una menor acumulación de grasa debido a la inducción de la rotura de los depósitos de grasa (lipolisis) con respecto al control en todas las dosis ensayadas. Sin embargo, no se observó efecto en la inhibición de adipogénesis</a:t>
            </a:r>
          </a:p>
          <a:p>
            <a:pPr algn="just"/>
            <a:r>
              <a:rPr lang="es-ES" dirty="0"/>
              <a:t>Las dos harinas de grillo, en general, indujeron un mayor crecimiento (longitud) y acumulación de grasa en los gusanos con respecto al grupo control</a:t>
            </a:r>
          </a:p>
          <a:p>
            <a:pPr algn="just"/>
            <a:r>
              <a:rPr lang="es-ES" dirty="0"/>
              <a:t>Las dos harinas de grillo incrementaron su capacidad antioxidante total tras el proceso de digestión </a:t>
            </a:r>
            <a:r>
              <a:rPr lang="es-ES" i="1" dirty="0"/>
              <a:t>in vitro</a:t>
            </a:r>
          </a:p>
          <a:p>
            <a:endParaRPr lang="es-ES" dirty="0"/>
          </a:p>
          <a:p>
            <a:endParaRPr lang="es-ES" dirty="0"/>
          </a:p>
        </p:txBody>
      </p:sp>
    </p:spTree>
    <p:extLst>
      <p:ext uri="{BB962C8B-B14F-4D97-AF65-F5344CB8AC3E}">
        <p14:creationId xmlns:p14="http://schemas.microsoft.com/office/powerpoint/2010/main" val="222055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4AD720-A272-9A48-6425-0525AAD370C3}"/>
              </a:ext>
            </a:extLst>
          </p:cNvPr>
          <p:cNvSpPr>
            <a:spLocks noGrp="1"/>
          </p:cNvSpPr>
          <p:nvPr>
            <p:ph type="ctrTitle"/>
          </p:nvPr>
        </p:nvSpPr>
        <p:spPr/>
        <p:txBody>
          <a:bodyPr/>
          <a:lstStyle/>
          <a:p>
            <a:r>
              <a:rPr lang="es-ES" dirty="0"/>
              <a:t>Introducción</a:t>
            </a:r>
          </a:p>
        </p:txBody>
      </p:sp>
    </p:spTree>
    <p:extLst>
      <p:ext uri="{BB962C8B-B14F-4D97-AF65-F5344CB8AC3E}">
        <p14:creationId xmlns:p14="http://schemas.microsoft.com/office/powerpoint/2010/main" val="3551514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12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insecto con alas&#10;&#10;Descripción generada automáticamente">
            <a:extLst>
              <a:ext uri="{FF2B5EF4-FFF2-40B4-BE49-F238E27FC236}">
                <a16:creationId xmlns:a16="http://schemas.microsoft.com/office/drawing/2014/main" id="{F73F48FB-4F58-8E75-BDF2-7A4AA4012CCB}"/>
              </a:ext>
            </a:extLst>
          </p:cNvPr>
          <p:cNvPicPr>
            <a:picLocks noChangeAspect="1"/>
          </p:cNvPicPr>
          <p:nvPr/>
        </p:nvPicPr>
        <p:blipFill>
          <a:blip r:embed="rId3">
            <a:duotone>
              <a:schemeClr val="accent6">
                <a:shade val="45000"/>
                <a:satMod val="135000"/>
              </a:schemeClr>
              <a:prstClr val="white"/>
            </a:duotone>
            <a:alphaModFix amt="50000"/>
          </a:blip>
          <a:stretch>
            <a:fillRect/>
          </a:stretch>
        </p:blipFill>
        <p:spPr>
          <a:xfrm>
            <a:off x="6134100" y="2819400"/>
            <a:ext cx="6057900" cy="4038600"/>
          </a:xfrm>
          <a:prstGeom prst="rect">
            <a:avLst/>
          </a:prstGeom>
        </p:spPr>
      </p:pic>
      <p:sp>
        <p:nvSpPr>
          <p:cNvPr id="2" name="Título 1">
            <a:extLst>
              <a:ext uri="{FF2B5EF4-FFF2-40B4-BE49-F238E27FC236}">
                <a16:creationId xmlns:a16="http://schemas.microsoft.com/office/drawing/2014/main" id="{A888F965-77C8-05D2-086E-7FD860F354E1}"/>
              </a:ext>
            </a:extLst>
          </p:cNvPr>
          <p:cNvSpPr>
            <a:spLocks noGrp="1"/>
          </p:cNvSpPr>
          <p:nvPr>
            <p:ph type="title"/>
          </p:nvPr>
        </p:nvSpPr>
        <p:spPr/>
        <p:txBody>
          <a:bodyPr/>
          <a:lstStyle/>
          <a:p>
            <a:r>
              <a:rPr lang="es-ES"/>
              <a:t>Introducción</a:t>
            </a:r>
          </a:p>
        </p:txBody>
      </p:sp>
      <p:graphicFrame>
        <p:nvGraphicFramePr>
          <p:cNvPr id="7" name="Tabla 7">
            <a:extLst>
              <a:ext uri="{FF2B5EF4-FFF2-40B4-BE49-F238E27FC236}">
                <a16:creationId xmlns:a16="http://schemas.microsoft.com/office/drawing/2014/main" id="{AC6E9D59-ADB0-677E-1E96-5DB278A20ED5}"/>
              </a:ext>
            </a:extLst>
          </p:cNvPr>
          <p:cNvGraphicFramePr>
            <a:graphicFrameLocks noGrp="1"/>
          </p:cNvGraphicFramePr>
          <p:nvPr>
            <p:extLst>
              <p:ext uri="{D42A27DB-BD31-4B8C-83A1-F6EECF244321}">
                <p14:modId xmlns:p14="http://schemas.microsoft.com/office/powerpoint/2010/main" val="1237137154"/>
              </p:ext>
            </p:extLst>
          </p:nvPr>
        </p:nvGraphicFramePr>
        <p:xfrm>
          <a:off x="838200" y="1907540"/>
          <a:ext cx="6853518" cy="3042920"/>
        </p:xfrm>
        <a:graphic>
          <a:graphicData uri="http://schemas.openxmlformats.org/drawingml/2006/table">
            <a:tbl>
              <a:tblPr firstRow="1" bandRow="1">
                <a:tableStyleId>{5C22544A-7EE6-4342-B048-85BDC9FD1C3A}</a:tableStyleId>
              </a:tblPr>
              <a:tblGrid>
                <a:gridCol w="5627145">
                  <a:extLst>
                    <a:ext uri="{9D8B030D-6E8A-4147-A177-3AD203B41FA5}">
                      <a16:colId xmlns:a16="http://schemas.microsoft.com/office/drawing/2014/main" val="3262490485"/>
                    </a:ext>
                  </a:extLst>
                </a:gridCol>
                <a:gridCol w="1226373">
                  <a:extLst>
                    <a:ext uri="{9D8B030D-6E8A-4147-A177-3AD203B41FA5}">
                      <a16:colId xmlns:a16="http://schemas.microsoft.com/office/drawing/2014/main" val="2354946085"/>
                    </a:ext>
                  </a:extLst>
                </a:gridCol>
              </a:tblGrid>
              <a:tr h="370840">
                <a:tc gridSpan="2">
                  <a:txBody>
                    <a:bodyPr/>
                    <a:lstStyle/>
                    <a:p>
                      <a:pPr algn="ctr"/>
                      <a:r>
                        <a:rPr lang="es-ES" dirty="0"/>
                        <a:t>Composición nutricional (</a:t>
                      </a:r>
                      <a:r>
                        <a:rPr lang="es-ES" i="1" dirty="0"/>
                        <a:t>Acheta </a:t>
                      </a:r>
                      <a:r>
                        <a:rPr lang="es-ES" i="1" dirty="0" err="1"/>
                        <a:t>domesticus</a:t>
                      </a:r>
                      <a:r>
                        <a:rPr lang="es-ES" dirty="0"/>
                        <a:t>)</a:t>
                      </a:r>
                    </a:p>
                  </a:txBody>
                  <a:tcPr/>
                </a:tc>
                <a:tc hMerge="1">
                  <a:txBody>
                    <a:bodyPr/>
                    <a:lstStyle/>
                    <a:p>
                      <a:endParaRPr lang="es-ES" dirty="0"/>
                    </a:p>
                  </a:txBody>
                  <a:tcPr/>
                </a:tc>
                <a:extLst>
                  <a:ext uri="{0D108BD9-81ED-4DB2-BD59-A6C34878D82A}">
                    <a16:rowId xmlns:a16="http://schemas.microsoft.com/office/drawing/2014/main" val="4018466952"/>
                  </a:ext>
                </a:extLst>
              </a:tr>
              <a:tr h="370840">
                <a:tc>
                  <a:txBody>
                    <a:bodyPr/>
                    <a:lstStyle/>
                    <a:p>
                      <a:r>
                        <a:rPr lang="es-ES" dirty="0"/>
                        <a:t>Proteína (g/100 g)</a:t>
                      </a:r>
                    </a:p>
                  </a:txBody>
                  <a:tcPr/>
                </a:tc>
                <a:tc>
                  <a:txBody>
                    <a:bodyPr/>
                    <a:lstStyle/>
                    <a:p>
                      <a:pPr algn="ctr"/>
                      <a:r>
                        <a:rPr lang="es-ES" dirty="0"/>
                        <a:t>64</a:t>
                      </a:r>
                    </a:p>
                  </a:txBody>
                  <a:tcPr/>
                </a:tc>
                <a:extLst>
                  <a:ext uri="{0D108BD9-81ED-4DB2-BD59-A6C34878D82A}">
                    <a16:rowId xmlns:a16="http://schemas.microsoft.com/office/drawing/2014/main" val="2344866316"/>
                  </a:ext>
                </a:extLst>
              </a:tr>
              <a:tr h="370840">
                <a:tc>
                  <a:txBody>
                    <a:bodyPr/>
                    <a:lstStyle/>
                    <a:p>
                      <a:r>
                        <a:rPr lang="es-ES" b="1" dirty="0"/>
                        <a:t>Grasa (g/100 g)</a:t>
                      </a:r>
                    </a:p>
                    <a:p>
                      <a:r>
                        <a:rPr lang="es-ES" dirty="0"/>
                        <a:t>Ácidos grasos saturados (%)</a:t>
                      </a:r>
                    </a:p>
                    <a:p>
                      <a:r>
                        <a:rPr lang="es-ES" b="0" dirty="0"/>
                        <a:t>Ácidos grasos monoinsaturados (%)</a:t>
                      </a:r>
                    </a:p>
                    <a:p>
                      <a:r>
                        <a:rPr lang="es-ES" b="0" dirty="0"/>
                        <a:t>Ácidos grasos poliinsaturados (omega-3 y 6) (%)</a:t>
                      </a:r>
                    </a:p>
                  </a:txBody>
                  <a:tcPr/>
                </a:tc>
                <a:tc>
                  <a:txBody>
                    <a:bodyPr/>
                    <a:lstStyle/>
                    <a:p>
                      <a:pPr algn="ctr"/>
                      <a:r>
                        <a:rPr lang="es-ES" dirty="0"/>
                        <a:t>23</a:t>
                      </a:r>
                    </a:p>
                    <a:p>
                      <a:pPr algn="ctr"/>
                      <a:r>
                        <a:rPr lang="es-ES" dirty="0"/>
                        <a:t>36</a:t>
                      </a:r>
                    </a:p>
                    <a:p>
                      <a:pPr algn="ctr"/>
                      <a:r>
                        <a:rPr lang="es-ES" dirty="0"/>
                        <a:t>25</a:t>
                      </a:r>
                    </a:p>
                    <a:p>
                      <a:pPr algn="ctr"/>
                      <a:r>
                        <a:rPr lang="es-ES" dirty="0"/>
                        <a:t>39</a:t>
                      </a:r>
                    </a:p>
                  </a:txBody>
                  <a:tcPr/>
                </a:tc>
                <a:extLst>
                  <a:ext uri="{0D108BD9-81ED-4DB2-BD59-A6C34878D82A}">
                    <a16:rowId xmlns:a16="http://schemas.microsoft.com/office/drawing/2014/main" val="1041407481"/>
                  </a:ext>
                </a:extLst>
              </a:tr>
              <a:tr h="370840">
                <a:tc>
                  <a:txBody>
                    <a:bodyPr/>
                    <a:lstStyle/>
                    <a:p>
                      <a:r>
                        <a:rPr lang="es-ES" dirty="0"/>
                        <a:t>Quitina (g/100 g)</a:t>
                      </a:r>
                    </a:p>
                  </a:txBody>
                  <a:tcPr/>
                </a:tc>
                <a:tc>
                  <a:txBody>
                    <a:bodyPr/>
                    <a:lstStyle/>
                    <a:p>
                      <a:pPr algn="ctr"/>
                      <a:r>
                        <a:rPr lang="es-ES" dirty="0"/>
                        <a:t>25</a:t>
                      </a:r>
                    </a:p>
                  </a:txBody>
                  <a:tcPr/>
                </a:tc>
                <a:extLst>
                  <a:ext uri="{0D108BD9-81ED-4DB2-BD59-A6C34878D82A}">
                    <a16:rowId xmlns:a16="http://schemas.microsoft.com/office/drawing/2014/main" val="2368280253"/>
                  </a:ext>
                </a:extLst>
              </a:tr>
              <a:tr h="370840">
                <a:tc>
                  <a:txBody>
                    <a:bodyPr/>
                    <a:lstStyle/>
                    <a:p>
                      <a:r>
                        <a:rPr lang="es-ES" dirty="0"/>
                        <a:t>Cenizas (g/100 g)</a:t>
                      </a:r>
                    </a:p>
                  </a:txBody>
                  <a:tcPr/>
                </a:tc>
                <a:tc>
                  <a:txBody>
                    <a:bodyPr/>
                    <a:lstStyle/>
                    <a:p>
                      <a:pPr algn="ctr"/>
                      <a:r>
                        <a:rPr lang="es-ES" dirty="0"/>
                        <a:t>5</a:t>
                      </a:r>
                    </a:p>
                  </a:txBody>
                  <a:tcPr/>
                </a:tc>
                <a:extLst>
                  <a:ext uri="{0D108BD9-81ED-4DB2-BD59-A6C34878D82A}">
                    <a16:rowId xmlns:a16="http://schemas.microsoft.com/office/drawing/2014/main" val="3021977496"/>
                  </a:ext>
                </a:extLst>
              </a:tr>
              <a:tr h="370840">
                <a:tc>
                  <a:txBody>
                    <a:bodyPr/>
                    <a:lstStyle/>
                    <a:p>
                      <a:r>
                        <a:rPr lang="es-ES" dirty="0"/>
                        <a:t>Vitamina B12 (µg/100 g)</a:t>
                      </a:r>
                    </a:p>
                  </a:txBody>
                  <a:tcPr/>
                </a:tc>
                <a:tc>
                  <a:txBody>
                    <a:bodyPr/>
                    <a:lstStyle/>
                    <a:p>
                      <a:pPr algn="ctr"/>
                      <a:r>
                        <a:rPr lang="es-ES" dirty="0"/>
                        <a:t>10</a:t>
                      </a:r>
                    </a:p>
                  </a:txBody>
                  <a:tcPr/>
                </a:tc>
                <a:extLst>
                  <a:ext uri="{0D108BD9-81ED-4DB2-BD59-A6C34878D82A}">
                    <a16:rowId xmlns:a16="http://schemas.microsoft.com/office/drawing/2014/main" val="2943028467"/>
                  </a:ext>
                </a:extLst>
              </a:tr>
            </a:tbl>
          </a:graphicData>
        </a:graphic>
      </p:graphicFrame>
      <p:sp>
        <p:nvSpPr>
          <p:cNvPr id="10" name="Rectángulo 9">
            <a:extLst>
              <a:ext uri="{FF2B5EF4-FFF2-40B4-BE49-F238E27FC236}">
                <a16:creationId xmlns:a16="http://schemas.microsoft.com/office/drawing/2014/main" id="{A2C6B75A-FA36-B768-F4B7-0BEF559B12FC}"/>
              </a:ext>
            </a:extLst>
          </p:cNvPr>
          <p:cNvSpPr/>
          <p:nvPr/>
        </p:nvSpPr>
        <p:spPr>
          <a:xfrm>
            <a:off x="838200" y="2280621"/>
            <a:ext cx="6853518" cy="355003"/>
          </a:xfrm>
          <a:prstGeom prst="rect">
            <a:avLst/>
          </a:prstGeom>
          <a:solidFill>
            <a:schemeClr val="accent5">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curvado 11">
            <a:extLst>
              <a:ext uri="{FF2B5EF4-FFF2-40B4-BE49-F238E27FC236}">
                <a16:creationId xmlns:a16="http://schemas.microsoft.com/office/drawing/2014/main" id="{54AF25B7-7D5C-D862-E594-D5B0EDD66F6A}"/>
              </a:ext>
            </a:extLst>
          </p:cNvPr>
          <p:cNvCxnSpPr>
            <a:cxnSpLocks/>
            <a:endCxn id="13" idx="1"/>
          </p:cNvCxnSpPr>
          <p:nvPr/>
        </p:nvCxnSpPr>
        <p:spPr>
          <a:xfrm flipV="1">
            <a:off x="7691718" y="2041941"/>
            <a:ext cx="962360" cy="44307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B8FAEB14-5000-F7C9-0182-90374183ACD7}"/>
              </a:ext>
            </a:extLst>
          </p:cNvPr>
          <p:cNvSpPr/>
          <p:nvPr/>
        </p:nvSpPr>
        <p:spPr>
          <a:xfrm>
            <a:off x="8654078" y="1114771"/>
            <a:ext cx="3233121" cy="18543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Digestibilidad proteica alta</a:t>
            </a:r>
          </a:p>
          <a:p>
            <a:pPr algn="ctr"/>
            <a:r>
              <a:rPr lang="es-ES" sz="1600" dirty="0">
                <a:solidFill>
                  <a:schemeClr val="tx1"/>
                </a:solidFill>
              </a:rPr>
              <a:t>84-90 %</a:t>
            </a:r>
          </a:p>
          <a:p>
            <a:pPr algn="ctr"/>
            <a:r>
              <a:rPr lang="es-ES" sz="1600" b="1" dirty="0">
                <a:solidFill>
                  <a:schemeClr val="tx1"/>
                </a:solidFill>
              </a:rPr>
              <a:t>Perfil aminoácidos</a:t>
            </a:r>
          </a:p>
          <a:p>
            <a:pPr algn="ctr"/>
            <a:r>
              <a:rPr lang="es-ES" sz="1600" dirty="0">
                <a:solidFill>
                  <a:schemeClr val="tx1"/>
                </a:solidFill>
              </a:rPr>
              <a:t>69-84 % de requerimientos nutricionales diarios en la dieta</a:t>
            </a:r>
          </a:p>
          <a:p>
            <a:pPr algn="ctr"/>
            <a:r>
              <a:rPr lang="es-ES" sz="1600" b="1" dirty="0">
                <a:solidFill>
                  <a:schemeClr val="tx1"/>
                </a:solidFill>
              </a:rPr>
              <a:t>ALTA CALIDAD PROTEICA</a:t>
            </a:r>
          </a:p>
        </p:txBody>
      </p:sp>
      <p:cxnSp>
        <p:nvCxnSpPr>
          <p:cNvPr id="15" name="Conector: curvado 14">
            <a:extLst>
              <a:ext uri="{FF2B5EF4-FFF2-40B4-BE49-F238E27FC236}">
                <a16:creationId xmlns:a16="http://schemas.microsoft.com/office/drawing/2014/main" id="{61A4BE1A-E674-D33B-F902-BFD0ACB14492}"/>
              </a:ext>
            </a:extLst>
          </p:cNvPr>
          <p:cNvCxnSpPr>
            <a:cxnSpLocks/>
            <a:stCxn id="21" idx="3"/>
            <a:endCxn id="16" idx="1"/>
          </p:cNvCxnSpPr>
          <p:nvPr/>
        </p:nvCxnSpPr>
        <p:spPr>
          <a:xfrm>
            <a:off x="7691718" y="3238052"/>
            <a:ext cx="962360" cy="47058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B039D85B-1F84-BCFF-661E-EBEBE44F3CF1}"/>
              </a:ext>
            </a:extLst>
          </p:cNvPr>
          <p:cNvSpPr/>
          <p:nvPr/>
        </p:nvSpPr>
        <p:spPr>
          <a:xfrm>
            <a:off x="8654078" y="3181549"/>
            <a:ext cx="3233121" cy="10541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Alto contenido en ácidos insaturados, incluyendo ácidos grasos </a:t>
            </a:r>
            <a:r>
              <a:rPr lang="es-ES" sz="1600" b="1" dirty="0">
                <a:solidFill>
                  <a:schemeClr val="tx1"/>
                </a:solidFill>
              </a:rPr>
              <a:t>omega-3 y 6</a:t>
            </a:r>
          </a:p>
        </p:txBody>
      </p:sp>
      <p:sp>
        <p:nvSpPr>
          <p:cNvPr id="21" name="Rectángulo 20">
            <a:extLst>
              <a:ext uri="{FF2B5EF4-FFF2-40B4-BE49-F238E27FC236}">
                <a16:creationId xmlns:a16="http://schemas.microsoft.com/office/drawing/2014/main" id="{F404FAFD-6B10-4890-252B-4C248BCA8450}"/>
              </a:ext>
            </a:extLst>
          </p:cNvPr>
          <p:cNvSpPr/>
          <p:nvPr/>
        </p:nvSpPr>
        <p:spPr>
          <a:xfrm>
            <a:off x="838200" y="2635624"/>
            <a:ext cx="6853518" cy="1204856"/>
          </a:xfrm>
          <a:prstGeom prst="rect">
            <a:avLst/>
          </a:prstGeom>
          <a:solidFill>
            <a:schemeClr val="accent5">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58663993-9C48-8DBE-2676-7F9D4A47D224}"/>
              </a:ext>
            </a:extLst>
          </p:cNvPr>
          <p:cNvSpPr/>
          <p:nvPr/>
        </p:nvSpPr>
        <p:spPr>
          <a:xfrm>
            <a:off x="838200" y="3840481"/>
            <a:ext cx="6853518" cy="367701"/>
          </a:xfrm>
          <a:prstGeom prst="rect">
            <a:avLst/>
          </a:prstGeom>
          <a:solidFill>
            <a:schemeClr val="accent5">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8C860106-B54C-35BA-2E87-CB27C403A7BC}"/>
              </a:ext>
            </a:extLst>
          </p:cNvPr>
          <p:cNvSpPr/>
          <p:nvPr/>
        </p:nvSpPr>
        <p:spPr>
          <a:xfrm>
            <a:off x="8654078" y="4448166"/>
            <a:ext cx="3233121" cy="13512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Fuente de quitosano (valorización): carbohidrato insoluble que contribuye al mantenimiento de niveles normales de colesterol en sangre</a:t>
            </a:r>
            <a:endParaRPr lang="es-ES" sz="1600" b="1" dirty="0">
              <a:solidFill>
                <a:schemeClr val="tx1"/>
              </a:solidFill>
            </a:endParaRPr>
          </a:p>
        </p:txBody>
      </p:sp>
      <p:cxnSp>
        <p:nvCxnSpPr>
          <p:cNvPr id="24" name="Conector: curvado 23">
            <a:extLst>
              <a:ext uri="{FF2B5EF4-FFF2-40B4-BE49-F238E27FC236}">
                <a16:creationId xmlns:a16="http://schemas.microsoft.com/office/drawing/2014/main" id="{ACB8A62C-258F-0A67-483B-7D55C847ADBF}"/>
              </a:ext>
            </a:extLst>
          </p:cNvPr>
          <p:cNvCxnSpPr>
            <a:cxnSpLocks/>
            <a:stCxn id="22" idx="3"/>
            <a:endCxn id="23" idx="1"/>
          </p:cNvCxnSpPr>
          <p:nvPr/>
        </p:nvCxnSpPr>
        <p:spPr>
          <a:xfrm>
            <a:off x="7691718" y="4024332"/>
            <a:ext cx="962360" cy="109947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ángulo 29">
            <a:extLst>
              <a:ext uri="{FF2B5EF4-FFF2-40B4-BE49-F238E27FC236}">
                <a16:creationId xmlns:a16="http://schemas.microsoft.com/office/drawing/2014/main" id="{E71FDCE9-CA36-B11F-93B9-7EB2B97569E7}"/>
              </a:ext>
            </a:extLst>
          </p:cNvPr>
          <p:cNvSpPr/>
          <p:nvPr/>
        </p:nvSpPr>
        <p:spPr>
          <a:xfrm>
            <a:off x="838200" y="4582759"/>
            <a:ext cx="6853518" cy="367701"/>
          </a:xfrm>
          <a:prstGeom prst="rect">
            <a:avLst/>
          </a:prstGeom>
          <a:solidFill>
            <a:schemeClr val="accent5">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3E7E2869-AC22-BE2B-9FFA-B3A22838EBA4}"/>
              </a:ext>
            </a:extLst>
          </p:cNvPr>
          <p:cNvSpPr/>
          <p:nvPr/>
        </p:nvSpPr>
        <p:spPr>
          <a:xfrm>
            <a:off x="8654077" y="6011876"/>
            <a:ext cx="3233121" cy="5774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Contribuye al metabolismo de las proteínas</a:t>
            </a:r>
            <a:endParaRPr lang="es-ES" sz="1600" b="1" dirty="0">
              <a:solidFill>
                <a:schemeClr val="tx1"/>
              </a:solidFill>
            </a:endParaRPr>
          </a:p>
        </p:txBody>
      </p:sp>
      <p:cxnSp>
        <p:nvCxnSpPr>
          <p:cNvPr id="32" name="Conector: curvado 31">
            <a:extLst>
              <a:ext uri="{FF2B5EF4-FFF2-40B4-BE49-F238E27FC236}">
                <a16:creationId xmlns:a16="http://schemas.microsoft.com/office/drawing/2014/main" id="{AB795371-EE2B-F336-4F37-A6837E9822C0}"/>
              </a:ext>
            </a:extLst>
          </p:cNvPr>
          <p:cNvCxnSpPr>
            <a:cxnSpLocks/>
            <a:stCxn id="30" idx="3"/>
            <a:endCxn id="31" idx="1"/>
          </p:cNvCxnSpPr>
          <p:nvPr/>
        </p:nvCxnSpPr>
        <p:spPr>
          <a:xfrm>
            <a:off x="7691718" y="4766610"/>
            <a:ext cx="962359" cy="153400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B795D70D-268C-AE98-0A21-B6EEA2DB5032}"/>
              </a:ext>
            </a:extLst>
          </p:cNvPr>
          <p:cNvSpPr/>
          <p:nvPr/>
        </p:nvSpPr>
        <p:spPr>
          <a:xfrm>
            <a:off x="838201" y="5305463"/>
            <a:ext cx="6853518" cy="9016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tx1"/>
                </a:solidFill>
              </a:rPr>
              <a:t>Otros componentes de interés (micronutrientes): hierro, manganeso, sodio, potasio, calcio, selenio, zinc, etc.</a:t>
            </a:r>
          </a:p>
        </p:txBody>
      </p:sp>
    </p:spTree>
    <p:extLst>
      <p:ext uri="{BB962C8B-B14F-4D97-AF65-F5344CB8AC3E}">
        <p14:creationId xmlns:p14="http://schemas.microsoft.com/office/powerpoint/2010/main" val="152405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21" grpId="0" animBg="1"/>
      <p:bldP spid="22" grpId="0" animBg="1"/>
      <p:bldP spid="23" grpId="0" animBg="1"/>
      <p:bldP spid="30" grpId="0" animBg="1"/>
      <p:bldP spid="31"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060C6-95BA-F1A7-63C7-E2AC9F31E05E}"/>
              </a:ext>
            </a:extLst>
          </p:cNvPr>
          <p:cNvSpPr>
            <a:spLocks noGrp="1"/>
          </p:cNvSpPr>
          <p:nvPr>
            <p:ph type="ctrTitle"/>
          </p:nvPr>
        </p:nvSpPr>
        <p:spPr/>
        <p:txBody>
          <a:bodyPr/>
          <a:lstStyle/>
          <a:p>
            <a:r>
              <a:rPr lang="es-ES" dirty="0"/>
              <a:t>Objetivo colaboración NUTRINSECT-CNTA</a:t>
            </a:r>
          </a:p>
        </p:txBody>
      </p:sp>
    </p:spTree>
    <p:extLst>
      <p:ext uri="{BB962C8B-B14F-4D97-AF65-F5344CB8AC3E}">
        <p14:creationId xmlns:p14="http://schemas.microsoft.com/office/powerpoint/2010/main" val="381648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 insecto con alas&#10;&#10;Descripción generada automáticamente">
            <a:extLst>
              <a:ext uri="{FF2B5EF4-FFF2-40B4-BE49-F238E27FC236}">
                <a16:creationId xmlns:a16="http://schemas.microsoft.com/office/drawing/2014/main" id="{309920F0-D766-6AB4-1040-6AE0D37A5616}"/>
              </a:ext>
            </a:extLst>
          </p:cNvPr>
          <p:cNvPicPr>
            <a:picLocks noChangeAspect="1"/>
          </p:cNvPicPr>
          <p:nvPr/>
        </p:nvPicPr>
        <p:blipFill>
          <a:blip r:embed="rId3">
            <a:duotone>
              <a:schemeClr val="accent6">
                <a:shade val="45000"/>
                <a:satMod val="135000"/>
              </a:schemeClr>
              <a:prstClr val="white"/>
            </a:duotone>
            <a:alphaModFix amt="50000"/>
          </a:blip>
          <a:stretch>
            <a:fillRect/>
          </a:stretch>
        </p:blipFill>
        <p:spPr>
          <a:xfrm>
            <a:off x="6134100" y="2819400"/>
            <a:ext cx="6057900" cy="4038600"/>
          </a:xfrm>
          <a:prstGeom prst="rect">
            <a:avLst/>
          </a:prstGeom>
        </p:spPr>
      </p:pic>
      <p:sp>
        <p:nvSpPr>
          <p:cNvPr id="2" name="Título 1">
            <a:extLst>
              <a:ext uri="{FF2B5EF4-FFF2-40B4-BE49-F238E27FC236}">
                <a16:creationId xmlns:a16="http://schemas.microsoft.com/office/drawing/2014/main" id="{F9E54855-3725-8F7B-5CB8-B0A3481AE027}"/>
              </a:ext>
            </a:extLst>
          </p:cNvPr>
          <p:cNvSpPr>
            <a:spLocks noGrp="1"/>
          </p:cNvSpPr>
          <p:nvPr>
            <p:ph type="title"/>
          </p:nvPr>
        </p:nvSpPr>
        <p:spPr/>
        <p:txBody>
          <a:bodyPr/>
          <a:lstStyle/>
          <a:p>
            <a:r>
              <a:rPr lang="es-ES" dirty="0"/>
              <a:t>Objetivo colaboración NUTRINSECT-CNTA</a:t>
            </a:r>
          </a:p>
        </p:txBody>
      </p:sp>
      <p:sp>
        <p:nvSpPr>
          <p:cNvPr id="5" name="Rectángulo: esquinas redondeadas 4">
            <a:extLst>
              <a:ext uri="{FF2B5EF4-FFF2-40B4-BE49-F238E27FC236}">
                <a16:creationId xmlns:a16="http://schemas.microsoft.com/office/drawing/2014/main" id="{F84C25E8-52F0-D508-4615-A3527E68FF41}"/>
              </a:ext>
            </a:extLst>
          </p:cNvPr>
          <p:cNvSpPr/>
          <p:nvPr/>
        </p:nvSpPr>
        <p:spPr>
          <a:xfrm>
            <a:off x="3818058" y="1300110"/>
            <a:ext cx="4131833" cy="7100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Propiedades nutricionales</a:t>
            </a:r>
          </a:p>
        </p:txBody>
      </p:sp>
      <p:sp>
        <p:nvSpPr>
          <p:cNvPr id="6" name="Rectángulo: esquinas redondeadas 5">
            <a:extLst>
              <a:ext uri="{FF2B5EF4-FFF2-40B4-BE49-F238E27FC236}">
                <a16:creationId xmlns:a16="http://schemas.microsoft.com/office/drawing/2014/main" id="{B8B57B85-EDFE-D36C-4203-D9E7AC1570CF}"/>
              </a:ext>
            </a:extLst>
          </p:cNvPr>
          <p:cNvSpPr/>
          <p:nvPr/>
        </p:nvSpPr>
        <p:spPr>
          <a:xfrm>
            <a:off x="3818059" y="2378335"/>
            <a:ext cx="4131833" cy="7100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Propiedades saludables</a:t>
            </a:r>
          </a:p>
        </p:txBody>
      </p:sp>
      <p:pic>
        <p:nvPicPr>
          <p:cNvPr id="8" name="Imagen 7" descr="Icono&#10;&#10;Descripción generada automáticamente">
            <a:extLst>
              <a:ext uri="{FF2B5EF4-FFF2-40B4-BE49-F238E27FC236}">
                <a16:creationId xmlns:a16="http://schemas.microsoft.com/office/drawing/2014/main" id="{8C3FDC13-FE72-A17F-D922-20A3E5FAF0BE}"/>
              </a:ext>
            </a:extLst>
          </p:cNvPr>
          <p:cNvPicPr>
            <a:picLocks noChangeAspect="1"/>
          </p:cNvPicPr>
          <p:nvPr/>
        </p:nvPicPr>
        <p:blipFill>
          <a:blip r:embed="rId4"/>
          <a:stretch>
            <a:fillRect/>
          </a:stretch>
        </p:blipFill>
        <p:spPr>
          <a:xfrm>
            <a:off x="8144578" y="1256509"/>
            <a:ext cx="797992" cy="797992"/>
          </a:xfrm>
          <a:prstGeom prst="rect">
            <a:avLst/>
          </a:prstGeom>
        </p:spPr>
      </p:pic>
      <p:pic>
        <p:nvPicPr>
          <p:cNvPr id="12" name="Imagen 11" descr="Icono&#10;&#10;Descripción generada automáticamente">
            <a:extLst>
              <a:ext uri="{FF2B5EF4-FFF2-40B4-BE49-F238E27FC236}">
                <a16:creationId xmlns:a16="http://schemas.microsoft.com/office/drawing/2014/main" id="{0D833E21-40B5-3863-DB93-7971E7D7A9DB}"/>
              </a:ext>
            </a:extLst>
          </p:cNvPr>
          <p:cNvPicPr>
            <a:picLocks noChangeAspect="1"/>
          </p:cNvPicPr>
          <p:nvPr/>
        </p:nvPicPr>
        <p:blipFill>
          <a:blip r:embed="rId5"/>
          <a:stretch>
            <a:fillRect/>
          </a:stretch>
        </p:blipFill>
        <p:spPr>
          <a:xfrm>
            <a:off x="8144578" y="2333599"/>
            <a:ext cx="799200" cy="799200"/>
          </a:xfrm>
          <a:prstGeom prst="rect">
            <a:avLst/>
          </a:prstGeom>
        </p:spPr>
      </p:pic>
      <p:sp>
        <p:nvSpPr>
          <p:cNvPr id="14" name="Rectángulo 13">
            <a:extLst>
              <a:ext uri="{FF2B5EF4-FFF2-40B4-BE49-F238E27FC236}">
                <a16:creationId xmlns:a16="http://schemas.microsoft.com/office/drawing/2014/main" id="{4A4ED2B9-53AD-18B6-FB56-A2D937789564}"/>
              </a:ext>
            </a:extLst>
          </p:cNvPr>
          <p:cNvSpPr/>
          <p:nvPr/>
        </p:nvSpPr>
        <p:spPr>
          <a:xfrm>
            <a:off x="838200" y="3937301"/>
            <a:ext cx="10500360" cy="1484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Evaluar la potencial funcionalidad (efecto saludable) de harinas de grillo común (</a:t>
            </a:r>
            <a:r>
              <a:rPr lang="es-ES" sz="2400" i="1" dirty="0">
                <a:solidFill>
                  <a:schemeClr val="tx1"/>
                </a:solidFill>
              </a:rPr>
              <a:t>Acheta </a:t>
            </a:r>
            <a:r>
              <a:rPr lang="es-ES" sz="2400" i="1" dirty="0" err="1">
                <a:solidFill>
                  <a:schemeClr val="tx1"/>
                </a:solidFill>
              </a:rPr>
              <a:t>domesticus</a:t>
            </a:r>
            <a:r>
              <a:rPr lang="es-ES" sz="2400" dirty="0">
                <a:solidFill>
                  <a:schemeClr val="tx1"/>
                </a:solidFill>
              </a:rPr>
              <a:t>) fabricadas por NUTRINSECT SPAIN, S.L. mediante técnicas </a:t>
            </a:r>
            <a:r>
              <a:rPr lang="es-ES" sz="2400" i="1" dirty="0">
                <a:solidFill>
                  <a:schemeClr val="tx1"/>
                </a:solidFill>
              </a:rPr>
              <a:t>in vitro</a:t>
            </a:r>
            <a:r>
              <a:rPr lang="es-ES" sz="2400" dirty="0">
                <a:solidFill>
                  <a:schemeClr val="tx1"/>
                </a:solidFill>
              </a:rPr>
              <a:t> y </a:t>
            </a:r>
            <a:r>
              <a:rPr lang="es-ES" sz="2400" i="1" dirty="0">
                <a:solidFill>
                  <a:schemeClr val="tx1"/>
                </a:solidFill>
              </a:rPr>
              <a:t>C. </a:t>
            </a:r>
            <a:r>
              <a:rPr lang="es-ES" sz="2400" i="1" dirty="0" err="1">
                <a:solidFill>
                  <a:schemeClr val="tx1"/>
                </a:solidFill>
              </a:rPr>
              <a:t>elegans</a:t>
            </a:r>
            <a:endParaRPr lang="es-ES" sz="2400" dirty="0">
              <a:solidFill>
                <a:schemeClr val="tx1"/>
              </a:solidFill>
            </a:endParaRPr>
          </a:p>
        </p:txBody>
      </p:sp>
      <p:sp>
        <p:nvSpPr>
          <p:cNvPr id="16" name="Flecha: hacia abajo 15">
            <a:extLst>
              <a:ext uri="{FF2B5EF4-FFF2-40B4-BE49-F238E27FC236}">
                <a16:creationId xmlns:a16="http://schemas.microsoft.com/office/drawing/2014/main" id="{1AA8D906-22A0-8B72-5C1C-6BD3F1970B06}"/>
              </a:ext>
            </a:extLst>
          </p:cNvPr>
          <p:cNvSpPr/>
          <p:nvPr/>
        </p:nvSpPr>
        <p:spPr>
          <a:xfrm>
            <a:off x="5539729" y="3281082"/>
            <a:ext cx="688489" cy="4885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304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060C6-95BA-F1A7-63C7-E2AC9F31E05E}"/>
              </a:ext>
            </a:extLst>
          </p:cNvPr>
          <p:cNvSpPr>
            <a:spLocks noGrp="1"/>
          </p:cNvSpPr>
          <p:nvPr>
            <p:ph type="ctrTitle"/>
          </p:nvPr>
        </p:nvSpPr>
        <p:spPr/>
        <p:txBody>
          <a:bodyPr/>
          <a:lstStyle/>
          <a:p>
            <a:r>
              <a:rPr lang="es-ES" dirty="0"/>
              <a:t>Plan de trabajo</a:t>
            </a:r>
          </a:p>
        </p:txBody>
      </p:sp>
    </p:spTree>
    <p:extLst>
      <p:ext uri="{BB962C8B-B14F-4D97-AF65-F5344CB8AC3E}">
        <p14:creationId xmlns:p14="http://schemas.microsoft.com/office/powerpoint/2010/main" val="286954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 insecto con alas&#10;&#10;Descripción generada automáticamente">
            <a:extLst>
              <a:ext uri="{FF2B5EF4-FFF2-40B4-BE49-F238E27FC236}">
                <a16:creationId xmlns:a16="http://schemas.microsoft.com/office/drawing/2014/main" id="{F6AE9FBC-ED4C-A072-F740-02DC2F3B2315}"/>
              </a:ext>
            </a:extLst>
          </p:cNvPr>
          <p:cNvPicPr>
            <a:picLocks noChangeAspect="1"/>
          </p:cNvPicPr>
          <p:nvPr/>
        </p:nvPicPr>
        <p:blipFill>
          <a:blip r:embed="rId3">
            <a:duotone>
              <a:schemeClr val="accent6">
                <a:shade val="45000"/>
                <a:satMod val="135000"/>
              </a:schemeClr>
              <a:prstClr val="white"/>
            </a:duotone>
            <a:alphaModFix amt="50000"/>
          </a:blip>
          <a:stretch>
            <a:fillRect/>
          </a:stretch>
        </p:blipFill>
        <p:spPr>
          <a:xfrm>
            <a:off x="6134100" y="2819400"/>
            <a:ext cx="6057900" cy="4038600"/>
          </a:xfrm>
          <a:prstGeom prst="rect">
            <a:avLst/>
          </a:prstGeom>
        </p:spPr>
      </p:pic>
      <p:sp>
        <p:nvSpPr>
          <p:cNvPr id="2" name="Título 1">
            <a:extLst>
              <a:ext uri="{FF2B5EF4-FFF2-40B4-BE49-F238E27FC236}">
                <a16:creationId xmlns:a16="http://schemas.microsoft.com/office/drawing/2014/main" id="{B359FE1A-372A-456E-97EF-001376B5A504}"/>
              </a:ext>
            </a:extLst>
          </p:cNvPr>
          <p:cNvSpPr>
            <a:spLocks noGrp="1"/>
          </p:cNvSpPr>
          <p:nvPr>
            <p:ph type="title"/>
          </p:nvPr>
        </p:nvSpPr>
        <p:spPr/>
        <p:txBody>
          <a:bodyPr/>
          <a:lstStyle/>
          <a:p>
            <a:r>
              <a:rPr lang="es-ES" dirty="0"/>
              <a:t>4. Plan de trabajo</a:t>
            </a:r>
          </a:p>
        </p:txBody>
      </p:sp>
      <p:sp>
        <p:nvSpPr>
          <p:cNvPr id="5" name="Rectángulo: esquinas redondeadas 4">
            <a:extLst>
              <a:ext uri="{FF2B5EF4-FFF2-40B4-BE49-F238E27FC236}">
                <a16:creationId xmlns:a16="http://schemas.microsoft.com/office/drawing/2014/main" id="{AE8190BF-B5E8-40CA-9C2F-264BD7DB600A}"/>
              </a:ext>
            </a:extLst>
          </p:cNvPr>
          <p:cNvSpPr/>
          <p:nvPr/>
        </p:nvSpPr>
        <p:spPr>
          <a:xfrm>
            <a:off x="655170" y="3373103"/>
            <a:ext cx="3053764"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Segoe UI" panose="020B0502040204020203" pitchFamily="34" charset="0"/>
                <a:cs typeface="Segoe UI" panose="020B0502040204020203" pitchFamily="34" charset="0"/>
              </a:rPr>
              <a:t>FASE 0. Fabricación harinas de grillo común</a:t>
            </a:r>
          </a:p>
        </p:txBody>
      </p:sp>
      <p:sp>
        <p:nvSpPr>
          <p:cNvPr id="8" name="Rectángulo: esquinas redondeadas 7">
            <a:extLst>
              <a:ext uri="{FF2B5EF4-FFF2-40B4-BE49-F238E27FC236}">
                <a16:creationId xmlns:a16="http://schemas.microsoft.com/office/drawing/2014/main" id="{26D3C2C5-26BC-4BD6-A513-A8C73B085DB1}"/>
              </a:ext>
            </a:extLst>
          </p:cNvPr>
          <p:cNvSpPr/>
          <p:nvPr/>
        </p:nvSpPr>
        <p:spPr>
          <a:xfrm>
            <a:off x="4792876" y="1153900"/>
            <a:ext cx="4192031" cy="765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latin typeface="Segoe UI" panose="020B0502040204020203" pitchFamily="34" charset="0"/>
                <a:cs typeface="Segoe UI" panose="020B0502040204020203" pitchFamily="34" charset="0"/>
              </a:rPr>
              <a:t>FASE 1. Acondicionamiento de harinas</a:t>
            </a:r>
          </a:p>
        </p:txBody>
      </p:sp>
      <p:sp>
        <p:nvSpPr>
          <p:cNvPr id="6" name="Rectángulo: esquinas redondeadas 5">
            <a:extLst>
              <a:ext uri="{FF2B5EF4-FFF2-40B4-BE49-F238E27FC236}">
                <a16:creationId xmlns:a16="http://schemas.microsoft.com/office/drawing/2014/main" id="{1ECF8362-7293-E913-6E8F-191DDA56BCB3}"/>
              </a:ext>
            </a:extLst>
          </p:cNvPr>
          <p:cNvSpPr/>
          <p:nvPr/>
        </p:nvSpPr>
        <p:spPr>
          <a:xfrm>
            <a:off x="4792876" y="2263487"/>
            <a:ext cx="4192031" cy="765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latin typeface="Segoe UI" panose="020B0502040204020203" pitchFamily="34" charset="0"/>
                <a:cs typeface="Segoe UI" panose="020B0502040204020203" pitchFamily="34" charset="0"/>
              </a:rPr>
              <a:t>FASE 2. Sistema inmune</a:t>
            </a:r>
          </a:p>
          <a:p>
            <a:r>
              <a:rPr lang="es-ES" dirty="0">
                <a:solidFill>
                  <a:schemeClr val="tx1"/>
                </a:solidFill>
                <a:latin typeface="Segoe UI" panose="020B0502040204020203" pitchFamily="34" charset="0"/>
                <a:cs typeface="Segoe UI" panose="020B0502040204020203" pitchFamily="34" charset="0"/>
              </a:rPr>
              <a:t>(respuesta </a:t>
            </a:r>
            <a:r>
              <a:rPr lang="es-ES" dirty="0" err="1">
                <a:solidFill>
                  <a:schemeClr val="tx1"/>
                </a:solidFill>
                <a:latin typeface="Segoe UI" panose="020B0502040204020203" pitchFamily="34" charset="0"/>
                <a:cs typeface="Segoe UI" panose="020B0502040204020203" pitchFamily="34" charset="0"/>
              </a:rPr>
              <a:t>anti-inflamatoria</a:t>
            </a:r>
            <a:r>
              <a:rPr lang="es-ES" dirty="0">
                <a:solidFill>
                  <a:schemeClr val="tx1"/>
                </a:solidFill>
                <a:latin typeface="Segoe UI" panose="020B0502040204020203" pitchFamily="34" charset="0"/>
                <a:cs typeface="Segoe UI" panose="020B0502040204020203" pitchFamily="34" charset="0"/>
              </a:rPr>
              <a:t>)</a:t>
            </a:r>
          </a:p>
        </p:txBody>
      </p:sp>
      <p:sp>
        <p:nvSpPr>
          <p:cNvPr id="16" name="Rectángulo: esquinas redondeadas 15">
            <a:extLst>
              <a:ext uri="{FF2B5EF4-FFF2-40B4-BE49-F238E27FC236}">
                <a16:creationId xmlns:a16="http://schemas.microsoft.com/office/drawing/2014/main" id="{5D76DF1F-510F-A718-BCC5-1C0559A64668}"/>
              </a:ext>
            </a:extLst>
          </p:cNvPr>
          <p:cNvSpPr/>
          <p:nvPr/>
        </p:nvSpPr>
        <p:spPr>
          <a:xfrm>
            <a:off x="4792876" y="3373074"/>
            <a:ext cx="4192031" cy="765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latin typeface="Segoe UI" panose="020B0502040204020203" pitchFamily="34" charset="0"/>
                <a:cs typeface="Segoe UI" panose="020B0502040204020203" pitchFamily="34" charset="0"/>
              </a:rPr>
              <a:t>FASE 3. Absorción lípidos</a:t>
            </a:r>
          </a:p>
        </p:txBody>
      </p:sp>
      <p:sp>
        <p:nvSpPr>
          <p:cNvPr id="17" name="Rectángulo: esquinas redondeadas 16">
            <a:extLst>
              <a:ext uri="{FF2B5EF4-FFF2-40B4-BE49-F238E27FC236}">
                <a16:creationId xmlns:a16="http://schemas.microsoft.com/office/drawing/2014/main" id="{D4CEBF92-371A-387B-4EBC-7A100E016BAF}"/>
              </a:ext>
            </a:extLst>
          </p:cNvPr>
          <p:cNvSpPr/>
          <p:nvPr/>
        </p:nvSpPr>
        <p:spPr>
          <a:xfrm>
            <a:off x="4792876" y="5592247"/>
            <a:ext cx="4192031" cy="765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latin typeface="Segoe UI" panose="020B0502040204020203" pitchFamily="34" charset="0"/>
                <a:cs typeface="Segoe UI" panose="020B0502040204020203" pitchFamily="34" charset="0"/>
              </a:rPr>
              <a:t>FASE 5. Aptitud prebiótica</a:t>
            </a:r>
          </a:p>
        </p:txBody>
      </p:sp>
      <p:sp>
        <p:nvSpPr>
          <p:cNvPr id="18" name="Rectángulo: esquinas redondeadas 17">
            <a:extLst>
              <a:ext uri="{FF2B5EF4-FFF2-40B4-BE49-F238E27FC236}">
                <a16:creationId xmlns:a16="http://schemas.microsoft.com/office/drawing/2014/main" id="{FA1BD39B-6CBD-AA4B-BDAE-650D704BD160}"/>
              </a:ext>
            </a:extLst>
          </p:cNvPr>
          <p:cNvSpPr/>
          <p:nvPr/>
        </p:nvSpPr>
        <p:spPr>
          <a:xfrm>
            <a:off x="4792876" y="4482661"/>
            <a:ext cx="4192031" cy="765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latin typeface="Segoe UI" panose="020B0502040204020203" pitchFamily="34" charset="0"/>
                <a:cs typeface="Segoe UI" panose="020B0502040204020203" pitchFamily="34" charset="0"/>
              </a:rPr>
              <a:t>FASE 4. Estrés oxidativo</a:t>
            </a:r>
          </a:p>
        </p:txBody>
      </p:sp>
      <p:pic>
        <p:nvPicPr>
          <p:cNvPr id="21" name="Imagen 20" descr="Texto, Logotipo&#10;&#10;Descripción generada automáticamente">
            <a:extLst>
              <a:ext uri="{FF2B5EF4-FFF2-40B4-BE49-F238E27FC236}">
                <a16:creationId xmlns:a16="http://schemas.microsoft.com/office/drawing/2014/main" id="{8389908C-5C2E-1E34-77BF-8E7A8379A0E3}"/>
              </a:ext>
            </a:extLst>
          </p:cNvPr>
          <p:cNvPicPr>
            <a:picLocks noChangeAspect="1"/>
          </p:cNvPicPr>
          <p:nvPr/>
        </p:nvPicPr>
        <p:blipFill>
          <a:blip r:embed="rId4"/>
          <a:stretch>
            <a:fillRect/>
          </a:stretch>
        </p:blipFill>
        <p:spPr>
          <a:xfrm>
            <a:off x="5596182" y="24221"/>
            <a:ext cx="2558695" cy="1258322"/>
          </a:xfrm>
          <a:prstGeom prst="rect">
            <a:avLst/>
          </a:prstGeom>
        </p:spPr>
      </p:pic>
      <p:cxnSp>
        <p:nvCxnSpPr>
          <p:cNvPr id="25" name="Conector: angular 24">
            <a:extLst>
              <a:ext uri="{FF2B5EF4-FFF2-40B4-BE49-F238E27FC236}">
                <a16:creationId xmlns:a16="http://schemas.microsoft.com/office/drawing/2014/main" id="{15DBBE4F-6F6A-CF4E-519B-97104773556A}"/>
              </a:ext>
            </a:extLst>
          </p:cNvPr>
          <p:cNvCxnSpPr>
            <a:stCxn id="5" idx="3"/>
            <a:endCxn id="21" idx="1"/>
          </p:cNvCxnSpPr>
          <p:nvPr/>
        </p:nvCxnSpPr>
        <p:spPr>
          <a:xfrm flipV="1">
            <a:off x="3708934" y="653382"/>
            <a:ext cx="1887248" cy="3103121"/>
          </a:xfrm>
          <a:prstGeom prst="bentConnector3">
            <a:avLst>
              <a:gd name="adj1" fmla="val 2833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8E0D962D-5B77-5A8F-B08A-BD440DCC1431}"/>
              </a:ext>
            </a:extLst>
          </p:cNvPr>
          <p:cNvCxnSpPr>
            <a:cxnSpLocks/>
            <a:stCxn id="8" idx="2"/>
            <a:endCxn id="6" idx="0"/>
          </p:cNvCxnSpPr>
          <p:nvPr/>
        </p:nvCxnSpPr>
        <p:spPr>
          <a:xfrm>
            <a:off x="6888892" y="1919135"/>
            <a:ext cx="0" cy="344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2EC80CBF-4D42-FB6A-704F-91595ECCB042}"/>
              </a:ext>
            </a:extLst>
          </p:cNvPr>
          <p:cNvCxnSpPr>
            <a:cxnSpLocks/>
          </p:cNvCxnSpPr>
          <p:nvPr/>
        </p:nvCxnSpPr>
        <p:spPr>
          <a:xfrm>
            <a:off x="6888892" y="3028751"/>
            <a:ext cx="0" cy="344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A23EA5AA-711C-1501-4153-239BBCBFAF67}"/>
              </a:ext>
            </a:extLst>
          </p:cNvPr>
          <p:cNvCxnSpPr>
            <a:cxnSpLocks/>
          </p:cNvCxnSpPr>
          <p:nvPr/>
        </p:nvCxnSpPr>
        <p:spPr>
          <a:xfrm>
            <a:off x="6888892" y="4139903"/>
            <a:ext cx="0" cy="344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61921CE3-10B1-FC75-30EA-4436410E729B}"/>
              </a:ext>
            </a:extLst>
          </p:cNvPr>
          <p:cNvCxnSpPr>
            <a:cxnSpLocks/>
            <a:endCxn id="17" idx="0"/>
          </p:cNvCxnSpPr>
          <p:nvPr/>
        </p:nvCxnSpPr>
        <p:spPr>
          <a:xfrm>
            <a:off x="6888892" y="5260612"/>
            <a:ext cx="0" cy="331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ángulo 47">
            <a:extLst>
              <a:ext uri="{FF2B5EF4-FFF2-40B4-BE49-F238E27FC236}">
                <a16:creationId xmlns:a16="http://schemas.microsoft.com/office/drawing/2014/main" id="{D6CB436E-9C2B-D01D-1FE2-4543162B249E}"/>
              </a:ext>
            </a:extLst>
          </p:cNvPr>
          <p:cNvSpPr/>
          <p:nvPr/>
        </p:nvSpPr>
        <p:spPr>
          <a:xfrm>
            <a:off x="9317020" y="1225946"/>
            <a:ext cx="2628000" cy="6211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Digestión </a:t>
            </a:r>
            <a:r>
              <a:rPr lang="es-ES" sz="1400" i="1" dirty="0">
                <a:solidFill>
                  <a:schemeClr val="tx1"/>
                </a:solidFill>
              </a:rPr>
              <a:t>in vitro</a:t>
            </a:r>
          </a:p>
          <a:p>
            <a:pPr algn="ctr"/>
            <a:r>
              <a:rPr lang="es-ES" sz="1400" dirty="0">
                <a:solidFill>
                  <a:schemeClr val="tx1"/>
                </a:solidFill>
              </a:rPr>
              <a:t>Solubilización/dispersión </a:t>
            </a:r>
          </a:p>
        </p:txBody>
      </p:sp>
      <p:sp>
        <p:nvSpPr>
          <p:cNvPr id="49" name="Rectángulo 48">
            <a:extLst>
              <a:ext uri="{FF2B5EF4-FFF2-40B4-BE49-F238E27FC236}">
                <a16:creationId xmlns:a16="http://schemas.microsoft.com/office/drawing/2014/main" id="{8D65BBB5-ED88-D0A0-B8D0-51D66D5253C1}"/>
              </a:ext>
            </a:extLst>
          </p:cNvPr>
          <p:cNvSpPr/>
          <p:nvPr/>
        </p:nvSpPr>
        <p:spPr>
          <a:xfrm>
            <a:off x="9317020" y="2335533"/>
            <a:ext cx="2628000" cy="6211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Ensayo </a:t>
            </a:r>
            <a:r>
              <a:rPr lang="es-ES" sz="1400" i="1" dirty="0">
                <a:solidFill>
                  <a:schemeClr val="tx1"/>
                </a:solidFill>
              </a:rPr>
              <a:t>in vitro</a:t>
            </a:r>
            <a:r>
              <a:rPr lang="es-ES" sz="1400" dirty="0">
                <a:solidFill>
                  <a:schemeClr val="tx1"/>
                </a:solidFill>
              </a:rPr>
              <a:t> (cultivo celular)</a:t>
            </a:r>
          </a:p>
          <a:p>
            <a:pPr algn="ctr"/>
            <a:r>
              <a:rPr lang="es-ES" sz="1400" dirty="0">
                <a:solidFill>
                  <a:schemeClr val="tx1"/>
                </a:solidFill>
              </a:rPr>
              <a:t>(biomarcador: IL-8 en HT-29)</a:t>
            </a:r>
          </a:p>
        </p:txBody>
      </p:sp>
      <p:sp>
        <p:nvSpPr>
          <p:cNvPr id="50" name="Rectángulo 49">
            <a:extLst>
              <a:ext uri="{FF2B5EF4-FFF2-40B4-BE49-F238E27FC236}">
                <a16:creationId xmlns:a16="http://schemas.microsoft.com/office/drawing/2014/main" id="{966999CD-3137-0FED-DB09-67CA4DE9D412}"/>
              </a:ext>
            </a:extLst>
          </p:cNvPr>
          <p:cNvSpPr/>
          <p:nvPr/>
        </p:nvSpPr>
        <p:spPr>
          <a:xfrm>
            <a:off x="9317020" y="3182387"/>
            <a:ext cx="2628000" cy="7466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Ensayos en cultivo celular</a:t>
            </a:r>
          </a:p>
          <a:p>
            <a:pPr algn="ctr"/>
            <a:r>
              <a:rPr lang="es-ES" sz="1400" dirty="0">
                <a:solidFill>
                  <a:schemeClr val="tx1"/>
                </a:solidFill>
              </a:rPr>
              <a:t>Inducción lipolisis</a:t>
            </a:r>
          </a:p>
          <a:p>
            <a:pPr algn="ctr"/>
            <a:r>
              <a:rPr lang="es-ES" sz="1400" dirty="0">
                <a:solidFill>
                  <a:schemeClr val="tx1"/>
                </a:solidFill>
              </a:rPr>
              <a:t>Inhibición adipogénesis</a:t>
            </a:r>
          </a:p>
        </p:txBody>
      </p:sp>
      <p:sp>
        <p:nvSpPr>
          <p:cNvPr id="51" name="Rectángulo 50">
            <a:extLst>
              <a:ext uri="{FF2B5EF4-FFF2-40B4-BE49-F238E27FC236}">
                <a16:creationId xmlns:a16="http://schemas.microsoft.com/office/drawing/2014/main" id="{C5A6FBAC-E233-DDBF-B7B8-624AA638DE3A}"/>
              </a:ext>
            </a:extLst>
          </p:cNvPr>
          <p:cNvSpPr/>
          <p:nvPr/>
        </p:nvSpPr>
        <p:spPr>
          <a:xfrm>
            <a:off x="9317020" y="4048595"/>
            <a:ext cx="2628000" cy="33912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Ensayo en </a:t>
            </a:r>
            <a:r>
              <a:rPr lang="es-ES" sz="1400" i="1" dirty="0">
                <a:solidFill>
                  <a:schemeClr val="tx1"/>
                </a:solidFill>
              </a:rPr>
              <a:t>C. </a:t>
            </a:r>
            <a:r>
              <a:rPr lang="es-ES" sz="1400" i="1" dirty="0" err="1">
                <a:solidFill>
                  <a:schemeClr val="tx1"/>
                </a:solidFill>
              </a:rPr>
              <a:t>elegans</a:t>
            </a:r>
            <a:endParaRPr lang="es-ES" sz="1400" i="1" dirty="0">
              <a:solidFill>
                <a:schemeClr val="tx1"/>
              </a:solidFill>
            </a:endParaRPr>
          </a:p>
        </p:txBody>
      </p:sp>
      <p:sp>
        <p:nvSpPr>
          <p:cNvPr id="52" name="Rectángulo 51">
            <a:extLst>
              <a:ext uri="{FF2B5EF4-FFF2-40B4-BE49-F238E27FC236}">
                <a16:creationId xmlns:a16="http://schemas.microsoft.com/office/drawing/2014/main" id="{4A3B2E21-7CD8-FA1E-CAEF-CF2925A40560}"/>
              </a:ext>
            </a:extLst>
          </p:cNvPr>
          <p:cNvSpPr/>
          <p:nvPr/>
        </p:nvSpPr>
        <p:spPr>
          <a:xfrm>
            <a:off x="9317020" y="4636973"/>
            <a:ext cx="2628000" cy="33912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Ensayo </a:t>
            </a:r>
            <a:r>
              <a:rPr lang="es-ES" sz="1400" i="1" dirty="0">
                <a:solidFill>
                  <a:schemeClr val="tx1"/>
                </a:solidFill>
              </a:rPr>
              <a:t>in vitro </a:t>
            </a:r>
            <a:r>
              <a:rPr lang="es-ES" sz="1400" dirty="0">
                <a:solidFill>
                  <a:schemeClr val="tx1"/>
                </a:solidFill>
              </a:rPr>
              <a:t>(químico)</a:t>
            </a:r>
            <a:endParaRPr lang="es-ES" sz="1400" i="1" dirty="0">
              <a:solidFill>
                <a:schemeClr val="tx1"/>
              </a:solidFill>
            </a:endParaRPr>
          </a:p>
        </p:txBody>
      </p:sp>
      <p:sp>
        <p:nvSpPr>
          <p:cNvPr id="53" name="Rectángulo 52">
            <a:extLst>
              <a:ext uri="{FF2B5EF4-FFF2-40B4-BE49-F238E27FC236}">
                <a16:creationId xmlns:a16="http://schemas.microsoft.com/office/drawing/2014/main" id="{B2F5B573-1C18-5C67-1297-129DEC617FD7}"/>
              </a:ext>
            </a:extLst>
          </p:cNvPr>
          <p:cNvSpPr/>
          <p:nvPr/>
        </p:nvSpPr>
        <p:spPr>
          <a:xfrm>
            <a:off x="9317020" y="5088708"/>
            <a:ext cx="2628000" cy="33912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Ensayo en </a:t>
            </a:r>
            <a:r>
              <a:rPr lang="es-ES" sz="1400" i="1" dirty="0">
                <a:solidFill>
                  <a:schemeClr val="tx1"/>
                </a:solidFill>
              </a:rPr>
              <a:t>C. </a:t>
            </a:r>
            <a:r>
              <a:rPr lang="es-ES" sz="1400" i="1" dirty="0" err="1">
                <a:solidFill>
                  <a:schemeClr val="tx1"/>
                </a:solidFill>
              </a:rPr>
              <a:t>elegans</a:t>
            </a:r>
            <a:endParaRPr lang="es-ES" sz="1400" i="1" dirty="0">
              <a:solidFill>
                <a:schemeClr val="tx1"/>
              </a:solidFill>
            </a:endParaRPr>
          </a:p>
        </p:txBody>
      </p:sp>
      <p:sp>
        <p:nvSpPr>
          <p:cNvPr id="54" name="Rectángulo 53">
            <a:extLst>
              <a:ext uri="{FF2B5EF4-FFF2-40B4-BE49-F238E27FC236}">
                <a16:creationId xmlns:a16="http://schemas.microsoft.com/office/drawing/2014/main" id="{04ACD307-C7CD-38A2-EBCB-1FE7837F3E08}"/>
              </a:ext>
            </a:extLst>
          </p:cNvPr>
          <p:cNvSpPr/>
          <p:nvPr/>
        </p:nvSpPr>
        <p:spPr>
          <a:xfrm>
            <a:off x="9317020" y="5771221"/>
            <a:ext cx="2628000" cy="4789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Ensayo </a:t>
            </a:r>
            <a:r>
              <a:rPr lang="es-ES" sz="1400" i="1" dirty="0">
                <a:solidFill>
                  <a:schemeClr val="tx1"/>
                </a:solidFill>
              </a:rPr>
              <a:t>in vitro </a:t>
            </a:r>
            <a:r>
              <a:rPr lang="es-ES" sz="1400" dirty="0">
                <a:solidFill>
                  <a:schemeClr val="tx1"/>
                </a:solidFill>
              </a:rPr>
              <a:t>(microbiológico)</a:t>
            </a:r>
            <a:endParaRPr lang="es-ES" sz="1400" i="1" dirty="0">
              <a:solidFill>
                <a:schemeClr val="tx1"/>
              </a:solidFill>
            </a:endParaRPr>
          </a:p>
        </p:txBody>
      </p:sp>
      <p:cxnSp>
        <p:nvCxnSpPr>
          <p:cNvPr id="56" name="Conector recto de flecha 55">
            <a:extLst>
              <a:ext uri="{FF2B5EF4-FFF2-40B4-BE49-F238E27FC236}">
                <a16:creationId xmlns:a16="http://schemas.microsoft.com/office/drawing/2014/main" id="{A4473B8A-F9D4-4462-1DEF-F1BBAEEAEA53}"/>
              </a:ext>
            </a:extLst>
          </p:cNvPr>
          <p:cNvCxnSpPr>
            <a:cxnSpLocks/>
            <a:stCxn id="8" idx="3"/>
            <a:endCxn id="48" idx="1"/>
          </p:cNvCxnSpPr>
          <p:nvPr/>
        </p:nvCxnSpPr>
        <p:spPr>
          <a:xfrm flipV="1">
            <a:off x="8984907" y="1536517"/>
            <a:ext cx="33211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a:extLst>
              <a:ext uri="{FF2B5EF4-FFF2-40B4-BE49-F238E27FC236}">
                <a16:creationId xmlns:a16="http://schemas.microsoft.com/office/drawing/2014/main" id="{0D360411-1F9A-CAA3-E51D-802603FFF412}"/>
              </a:ext>
            </a:extLst>
          </p:cNvPr>
          <p:cNvCxnSpPr>
            <a:cxnSpLocks/>
            <a:stCxn id="6" idx="3"/>
            <a:endCxn id="49" idx="1"/>
          </p:cNvCxnSpPr>
          <p:nvPr/>
        </p:nvCxnSpPr>
        <p:spPr>
          <a:xfrm flipV="1">
            <a:off x="8984907" y="2646104"/>
            <a:ext cx="33211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angular 68">
            <a:extLst>
              <a:ext uri="{FF2B5EF4-FFF2-40B4-BE49-F238E27FC236}">
                <a16:creationId xmlns:a16="http://schemas.microsoft.com/office/drawing/2014/main" id="{DBF4FE06-725D-7E8E-2CF8-A1816FD7CC45}"/>
              </a:ext>
            </a:extLst>
          </p:cNvPr>
          <p:cNvCxnSpPr>
            <a:stCxn id="16" idx="3"/>
            <a:endCxn id="50" idx="1"/>
          </p:cNvCxnSpPr>
          <p:nvPr/>
        </p:nvCxnSpPr>
        <p:spPr>
          <a:xfrm flipV="1">
            <a:off x="8984907" y="3555705"/>
            <a:ext cx="332113" cy="1999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ector: angular 69">
            <a:extLst>
              <a:ext uri="{FF2B5EF4-FFF2-40B4-BE49-F238E27FC236}">
                <a16:creationId xmlns:a16="http://schemas.microsoft.com/office/drawing/2014/main" id="{7773874D-85F1-258A-0B4D-983D55F68666}"/>
              </a:ext>
            </a:extLst>
          </p:cNvPr>
          <p:cNvCxnSpPr>
            <a:cxnSpLocks/>
            <a:stCxn id="16" idx="3"/>
            <a:endCxn id="51" idx="1"/>
          </p:cNvCxnSpPr>
          <p:nvPr/>
        </p:nvCxnSpPr>
        <p:spPr>
          <a:xfrm>
            <a:off x="8984907" y="3755692"/>
            <a:ext cx="332113" cy="4624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ector: angular 72">
            <a:extLst>
              <a:ext uri="{FF2B5EF4-FFF2-40B4-BE49-F238E27FC236}">
                <a16:creationId xmlns:a16="http://schemas.microsoft.com/office/drawing/2014/main" id="{9AEA2360-407E-C79E-93AD-71CBC5D14197}"/>
              </a:ext>
            </a:extLst>
          </p:cNvPr>
          <p:cNvCxnSpPr>
            <a:cxnSpLocks/>
            <a:stCxn id="18" idx="3"/>
            <a:endCxn id="53" idx="1"/>
          </p:cNvCxnSpPr>
          <p:nvPr/>
        </p:nvCxnSpPr>
        <p:spPr>
          <a:xfrm>
            <a:off x="8984907" y="4865279"/>
            <a:ext cx="332113" cy="3929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ector: angular 73">
            <a:extLst>
              <a:ext uri="{FF2B5EF4-FFF2-40B4-BE49-F238E27FC236}">
                <a16:creationId xmlns:a16="http://schemas.microsoft.com/office/drawing/2014/main" id="{66388410-E173-65D7-CB7E-7F7AD8054E74}"/>
              </a:ext>
            </a:extLst>
          </p:cNvPr>
          <p:cNvCxnSpPr>
            <a:cxnSpLocks/>
            <a:stCxn id="18" idx="3"/>
            <a:endCxn id="52" idx="1"/>
          </p:cNvCxnSpPr>
          <p:nvPr/>
        </p:nvCxnSpPr>
        <p:spPr>
          <a:xfrm flipV="1">
            <a:off x="8984907" y="4806535"/>
            <a:ext cx="332113" cy="587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a16="http://schemas.microsoft.com/office/drawing/2014/main" id="{13AEE1C9-FE92-249E-7594-F3315AA665C2}"/>
              </a:ext>
            </a:extLst>
          </p:cNvPr>
          <p:cNvCxnSpPr>
            <a:cxnSpLocks/>
          </p:cNvCxnSpPr>
          <p:nvPr/>
        </p:nvCxnSpPr>
        <p:spPr>
          <a:xfrm flipV="1">
            <a:off x="8983336" y="6011603"/>
            <a:ext cx="33211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Imagen 2" descr="Logotipo&#10;&#10;Descripción generada automáticamente">
            <a:extLst>
              <a:ext uri="{FF2B5EF4-FFF2-40B4-BE49-F238E27FC236}">
                <a16:creationId xmlns:a16="http://schemas.microsoft.com/office/drawing/2014/main" id="{E4F89EFC-6340-8BE7-CA8F-0C6BBD1F21CC}"/>
              </a:ext>
            </a:extLst>
          </p:cNvPr>
          <p:cNvPicPr>
            <a:picLocks noChangeAspect="1"/>
          </p:cNvPicPr>
          <p:nvPr/>
        </p:nvPicPr>
        <p:blipFill>
          <a:blip r:embed="rId5"/>
          <a:stretch>
            <a:fillRect/>
          </a:stretch>
        </p:blipFill>
        <p:spPr>
          <a:xfrm rot="2226930">
            <a:off x="9267164" y="5099123"/>
            <a:ext cx="636816" cy="636816"/>
          </a:xfrm>
          <a:prstGeom prst="rect">
            <a:avLst/>
          </a:prstGeom>
        </p:spPr>
      </p:pic>
      <p:pic>
        <p:nvPicPr>
          <p:cNvPr id="19" name="Imagen 18">
            <a:extLst>
              <a:ext uri="{FF2B5EF4-FFF2-40B4-BE49-F238E27FC236}">
                <a16:creationId xmlns:a16="http://schemas.microsoft.com/office/drawing/2014/main" id="{16CB31C8-850C-9874-362F-80AF3A9AC8D6}"/>
              </a:ext>
            </a:extLst>
          </p:cNvPr>
          <p:cNvPicPr>
            <a:picLocks noChangeAspect="1"/>
          </p:cNvPicPr>
          <p:nvPr/>
        </p:nvPicPr>
        <p:blipFill rotWithShape="1">
          <a:blip r:embed="rId6"/>
          <a:srcRect b="18760"/>
          <a:stretch/>
        </p:blipFill>
        <p:spPr>
          <a:xfrm>
            <a:off x="700615" y="4139903"/>
            <a:ext cx="3008319" cy="2026472"/>
          </a:xfrm>
          <a:prstGeom prst="rect">
            <a:avLst/>
          </a:prstGeom>
          <a:ln>
            <a:noFill/>
          </a:ln>
          <a:effectLst>
            <a:softEdge rad="112500"/>
          </a:effectLst>
        </p:spPr>
      </p:pic>
      <p:grpSp>
        <p:nvGrpSpPr>
          <p:cNvPr id="24" name="Grupo 23">
            <a:extLst>
              <a:ext uri="{FF2B5EF4-FFF2-40B4-BE49-F238E27FC236}">
                <a16:creationId xmlns:a16="http://schemas.microsoft.com/office/drawing/2014/main" id="{4A889325-C34D-9E6B-14A3-3FD505BC9F27}"/>
              </a:ext>
            </a:extLst>
          </p:cNvPr>
          <p:cNvGrpSpPr/>
          <p:nvPr/>
        </p:nvGrpSpPr>
        <p:grpSpPr>
          <a:xfrm>
            <a:off x="171701" y="1443822"/>
            <a:ext cx="4068879" cy="1760057"/>
            <a:chOff x="171701" y="1443822"/>
            <a:chExt cx="4068879" cy="1760057"/>
          </a:xfrm>
        </p:grpSpPr>
        <p:pic>
          <p:nvPicPr>
            <p:cNvPr id="1032" name="Picture 8">
              <a:extLst>
                <a:ext uri="{FF2B5EF4-FFF2-40B4-BE49-F238E27FC236}">
                  <a16:creationId xmlns:a16="http://schemas.microsoft.com/office/drawing/2014/main" id="{06DA4D82-0D82-F978-279D-694F5230F3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595" y="1454818"/>
              <a:ext cx="1191287" cy="119128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A736971E-0ACC-3F67-4FA8-FA7E3128302A}"/>
                </a:ext>
              </a:extLst>
            </p:cNvPr>
            <p:cNvGrpSpPr/>
            <p:nvPr/>
          </p:nvGrpSpPr>
          <p:grpSpPr>
            <a:xfrm>
              <a:off x="2014378" y="1443822"/>
              <a:ext cx="2226202" cy="1191287"/>
              <a:chOff x="2101218" y="1919135"/>
              <a:chExt cx="2226202" cy="1191287"/>
            </a:xfrm>
          </p:grpSpPr>
          <p:pic>
            <p:nvPicPr>
              <p:cNvPr id="10" name="Picture 8">
                <a:extLst>
                  <a:ext uri="{FF2B5EF4-FFF2-40B4-BE49-F238E27FC236}">
                    <a16:creationId xmlns:a16="http://schemas.microsoft.com/office/drawing/2014/main" id="{01753975-85D4-DE5E-2D69-602C7D9A0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1218" y="1919135"/>
                <a:ext cx="1191287" cy="119128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descr="Patrón de fondo&#10;&#10;Descripción generada automáticamente">
                <a:extLst>
                  <a:ext uri="{FF2B5EF4-FFF2-40B4-BE49-F238E27FC236}">
                    <a16:creationId xmlns:a16="http://schemas.microsoft.com/office/drawing/2014/main" id="{2FA7DAA3-4266-75B9-C478-358B9EA8E839}"/>
                  </a:ext>
                </a:extLst>
              </p:cNvPr>
              <p:cNvPicPr>
                <a:picLocks noChangeAspect="1"/>
              </p:cNvPicPr>
              <p:nvPr/>
            </p:nvPicPr>
            <p:blipFill>
              <a:blip r:embed="rId8"/>
              <a:stretch>
                <a:fillRect/>
              </a:stretch>
            </p:blipFill>
            <p:spPr>
              <a:xfrm>
                <a:off x="3249830" y="2191439"/>
                <a:ext cx="1077590" cy="765236"/>
              </a:xfrm>
              <a:prstGeom prst="rect">
                <a:avLst/>
              </a:prstGeom>
            </p:spPr>
          </p:pic>
        </p:grpSp>
        <p:sp>
          <p:nvSpPr>
            <p:cNvPr id="20" name="CuadroTexto 19">
              <a:extLst>
                <a:ext uri="{FF2B5EF4-FFF2-40B4-BE49-F238E27FC236}">
                  <a16:creationId xmlns:a16="http://schemas.microsoft.com/office/drawing/2014/main" id="{9D8D7470-5AF7-C15E-18F0-B9967C5CD435}"/>
                </a:ext>
              </a:extLst>
            </p:cNvPr>
            <p:cNvSpPr txBox="1"/>
            <p:nvPr/>
          </p:nvSpPr>
          <p:spPr>
            <a:xfrm>
              <a:off x="171701" y="2701826"/>
              <a:ext cx="2013214" cy="307777"/>
            </a:xfrm>
            <a:prstGeom prst="rect">
              <a:avLst/>
            </a:prstGeom>
            <a:noFill/>
          </p:spPr>
          <p:txBody>
            <a:bodyPr wrap="square" rtlCol="0">
              <a:spAutoFit/>
            </a:bodyPr>
            <a:lstStyle/>
            <a:p>
              <a:pPr algn="ctr"/>
              <a:r>
                <a:rPr lang="es-ES" sz="1400" b="1" dirty="0"/>
                <a:t>Pienso convencional</a:t>
              </a:r>
            </a:p>
          </p:txBody>
        </p:sp>
        <p:sp>
          <p:nvSpPr>
            <p:cNvPr id="22" name="CuadroTexto 21">
              <a:extLst>
                <a:ext uri="{FF2B5EF4-FFF2-40B4-BE49-F238E27FC236}">
                  <a16:creationId xmlns:a16="http://schemas.microsoft.com/office/drawing/2014/main" id="{3FD0CD12-E560-3F3E-801D-35761ADA70D8}"/>
                </a:ext>
              </a:extLst>
            </p:cNvPr>
            <p:cNvSpPr txBox="1"/>
            <p:nvPr/>
          </p:nvSpPr>
          <p:spPr>
            <a:xfrm>
              <a:off x="2099922" y="2680659"/>
              <a:ext cx="2013214" cy="523220"/>
            </a:xfrm>
            <a:prstGeom prst="rect">
              <a:avLst/>
            </a:prstGeom>
            <a:noFill/>
          </p:spPr>
          <p:txBody>
            <a:bodyPr wrap="square" rtlCol="0">
              <a:spAutoFit/>
            </a:bodyPr>
            <a:lstStyle/>
            <a:p>
              <a:pPr algn="ctr"/>
              <a:r>
                <a:rPr lang="es-ES" sz="1400" b="1" dirty="0"/>
                <a:t>Pienso suplementado residuo oliva</a:t>
              </a:r>
            </a:p>
          </p:txBody>
        </p:sp>
      </p:grpSp>
      <p:pic>
        <p:nvPicPr>
          <p:cNvPr id="7" name="Imagen 6" descr="Logotipo&#10;&#10;Descripción generada automáticamente">
            <a:extLst>
              <a:ext uri="{FF2B5EF4-FFF2-40B4-BE49-F238E27FC236}">
                <a16:creationId xmlns:a16="http://schemas.microsoft.com/office/drawing/2014/main" id="{704D65D1-773D-B69D-6EAA-2E49AC54F6D0}"/>
              </a:ext>
            </a:extLst>
          </p:cNvPr>
          <p:cNvPicPr>
            <a:picLocks noChangeAspect="1"/>
          </p:cNvPicPr>
          <p:nvPr/>
        </p:nvPicPr>
        <p:blipFill>
          <a:blip r:embed="rId5"/>
          <a:stretch>
            <a:fillRect/>
          </a:stretch>
        </p:blipFill>
        <p:spPr>
          <a:xfrm rot="2226930">
            <a:off x="9267162" y="6041877"/>
            <a:ext cx="636816" cy="636816"/>
          </a:xfrm>
          <a:prstGeom prst="rect">
            <a:avLst/>
          </a:prstGeom>
        </p:spPr>
      </p:pic>
    </p:spTree>
    <p:extLst>
      <p:ext uri="{BB962C8B-B14F-4D97-AF65-F5344CB8AC3E}">
        <p14:creationId xmlns:p14="http://schemas.microsoft.com/office/powerpoint/2010/main" val="31875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7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6" grpId="0" animBg="1"/>
      <p:bldP spid="17" grpId="0" animBg="1"/>
      <p:bldP spid="18" grpId="0" animBg="1"/>
      <p:bldP spid="48" grpId="0" animBg="1"/>
      <p:bldP spid="49" grpId="0" animBg="1"/>
      <p:bldP spid="50" grpId="0" animBg="1"/>
      <p:bldP spid="51" grpId="0" animBg="1"/>
      <p:bldP spid="52" grpId="0" animBg="1"/>
      <p:bldP spid="53"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060C6-95BA-F1A7-63C7-E2AC9F31E05E}"/>
              </a:ext>
            </a:extLst>
          </p:cNvPr>
          <p:cNvSpPr>
            <a:spLocks noGrp="1"/>
          </p:cNvSpPr>
          <p:nvPr>
            <p:ph type="ctrTitle"/>
          </p:nvPr>
        </p:nvSpPr>
        <p:spPr/>
        <p:txBody>
          <a:bodyPr/>
          <a:lstStyle/>
          <a:p>
            <a:r>
              <a:rPr lang="es-ES" dirty="0"/>
              <a:t>Metodología</a:t>
            </a:r>
          </a:p>
        </p:txBody>
      </p:sp>
    </p:spTree>
    <p:extLst>
      <p:ext uri="{BB962C8B-B14F-4D97-AF65-F5344CB8AC3E}">
        <p14:creationId xmlns:p14="http://schemas.microsoft.com/office/powerpoint/2010/main" val="2202770867"/>
      </p:ext>
    </p:extLst>
  </p:cSld>
  <p:clrMapOvr>
    <a:masterClrMapping/>
  </p:clrMapOvr>
</p:sld>
</file>

<file path=ppt/theme/theme1.xml><?xml version="1.0" encoding="utf-8"?>
<a:theme xmlns:a="http://schemas.openxmlformats.org/drawingml/2006/main" name="Tema de Office">
  <a:themeElements>
    <a:clrScheme name="Personalizar 3">
      <a:dk1>
        <a:srgbClr val="000000"/>
      </a:dk1>
      <a:lt1>
        <a:srgbClr val="FFFFFF"/>
      </a:lt1>
      <a:dk2>
        <a:srgbClr val="455F51"/>
      </a:dk2>
      <a:lt2>
        <a:srgbClr val="E3DED1"/>
      </a:lt2>
      <a:accent1>
        <a:srgbClr val="93D600"/>
      </a:accent1>
      <a:accent2>
        <a:srgbClr val="83B900"/>
      </a:accent2>
      <a:accent3>
        <a:srgbClr val="6D9903"/>
      </a:accent3>
      <a:accent4>
        <a:srgbClr val="E3E4E3"/>
      </a:accent4>
      <a:accent5>
        <a:srgbClr val="D2D3D2"/>
      </a:accent5>
      <a:accent6>
        <a:srgbClr val="BDBEBD"/>
      </a:accent6>
      <a:hlink>
        <a:srgbClr val="6B9F25"/>
      </a:hlink>
      <a:folHlink>
        <a:srgbClr val="BA6906"/>
      </a:folHlink>
    </a:clrScheme>
    <a:fontScheme name="Personalizado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PT CNTA 2018" id="{A50093A0-B9B4-BC4A-8567-0CEB56C41D08}" vid="{43FF4092-7ECA-1348-A79A-71141A55093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76F147FBCC777478F1D055ACF5672C4" ma:contentTypeVersion="14" ma:contentTypeDescription="Crear nuevo documento." ma:contentTypeScope="" ma:versionID="fcd46a2ea8eb1fefe456d9875003eed6">
  <xsd:schema xmlns:xsd="http://www.w3.org/2001/XMLSchema" xmlns:xs="http://www.w3.org/2001/XMLSchema" xmlns:p="http://schemas.microsoft.com/office/2006/metadata/properties" xmlns:ns3="82ff9e31-df08-426d-a98d-52cd36ff4025" xmlns:ns4="8aa0f474-2b29-44b2-b9db-99d87a9ea7a1" targetNamespace="http://schemas.microsoft.com/office/2006/metadata/properties" ma:root="true" ma:fieldsID="4d662d0268193f940c900cc2008b6265" ns3:_="" ns4:_="">
    <xsd:import namespace="82ff9e31-df08-426d-a98d-52cd36ff4025"/>
    <xsd:import namespace="8aa0f474-2b29-44b2-b9db-99d87a9ea7a1"/>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4:MediaServiceAutoTags" minOccurs="0"/>
                <xsd:element ref="ns4:MediaServiceOCR" minOccurs="0"/>
                <xsd:element ref="ns3:SharedWithDetails" minOccurs="0"/>
                <xsd:element ref="ns3:SharingHintHash" minOccurs="0"/>
                <xsd:element ref="ns4:MediaServiceAutoKeyPoints" minOccurs="0"/>
                <xsd:element ref="ns4:MediaServiceKeyPoints" minOccurs="0"/>
                <xsd:element ref="ns4:MediaLengthInSecond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ff9e31-df08-426d-a98d-52cd36ff4025"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a0f474-2b29-44b2-b9db-99d87a9ea7a1"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E617C3-58C8-48F8-BE9A-328CB1B29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ff9e31-df08-426d-a98d-52cd36ff4025"/>
    <ds:schemaRef ds:uri="8aa0f474-2b29-44b2-b9db-99d87a9ea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8C7358-F4B5-4C87-B326-24E16D1F949E}">
  <ds:schemaRefs>
    <ds:schemaRef ds:uri="http://schemas.microsoft.com/sharepoint/v3/contenttype/forms"/>
  </ds:schemaRefs>
</ds:datastoreItem>
</file>

<file path=customXml/itemProps3.xml><?xml version="1.0" encoding="utf-8"?>
<ds:datastoreItem xmlns:ds="http://schemas.openxmlformats.org/officeDocument/2006/customXml" ds:itemID="{31AB4B0A-F215-4B73-8AB6-D54F974D6D35}">
  <ds:schemaRefs>
    <ds:schemaRef ds:uri="http://schemas.microsoft.com/office/2006/documentManagement/types"/>
    <ds:schemaRef ds:uri="http://www.w3.org/XML/1998/namespace"/>
    <ds:schemaRef ds:uri="http://schemas.microsoft.com/office/2006/metadata/properties"/>
    <ds:schemaRef ds:uri="http://purl.org/dc/terms/"/>
    <ds:schemaRef ds:uri="8aa0f474-2b29-44b2-b9db-99d87a9ea7a1"/>
    <ds:schemaRef ds:uri="http://purl.org/dc/elements/1.1/"/>
    <ds:schemaRef ds:uri="http://schemas.microsoft.com/office/infopath/2007/PartnerControls"/>
    <ds:schemaRef ds:uri="http://schemas.openxmlformats.org/package/2006/metadata/core-properties"/>
    <ds:schemaRef ds:uri="82ff9e31-df08-426d-a98d-52cd36ff402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Plantilla PPT CNTA</Template>
  <TotalTime>1048</TotalTime>
  <Words>1264</Words>
  <Application>Microsoft Office PowerPoint</Application>
  <PresentationFormat>Panorámica</PresentationFormat>
  <Paragraphs>220</Paragraphs>
  <Slides>30</Slides>
  <Notes>24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Segoe UI</vt:lpstr>
      <vt:lpstr>ZapfDingbatsITC</vt:lpstr>
      <vt:lpstr>Tema de Office</vt:lpstr>
      <vt:lpstr>Evaluación del potencial saludable de harinas de grillo común (Acheta domesticus) mediante técnicas in vitro e in vivo (C. elegans)  Proyecto SMART GREEN INSECT</vt:lpstr>
      <vt:lpstr>Presentación de PowerPoint</vt:lpstr>
      <vt:lpstr>Introducción</vt:lpstr>
      <vt:lpstr>Introducción</vt:lpstr>
      <vt:lpstr>Objetivo colaboración NUTRINSECT-CNTA</vt:lpstr>
      <vt:lpstr>Objetivo colaboración NUTRINSECT-CNTA</vt:lpstr>
      <vt:lpstr>Plan de trabajo</vt:lpstr>
      <vt:lpstr>4. Plan de trabajo</vt:lpstr>
      <vt:lpstr>Metodología</vt:lpstr>
      <vt:lpstr>Metodología</vt:lpstr>
      <vt:lpstr>Metodología</vt:lpstr>
      <vt:lpstr>Metodología</vt:lpstr>
      <vt:lpstr>Resultados</vt:lpstr>
      <vt:lpstr>Sistema inmune (respuesta anti-inflamatoria)</vt:lpstr>
      <vt:lpstr>Sistema inmune (respuesta anti-inflamatoria)</vt:lpstr>
      <vt:lpstr>Absorción de lípidos</vt:lpstr>
      <vt:lpstr>Absorción de lípidos (cultivo celular)</vt:lpstr>
      <vt:lpstr>Absorción de lípidos (cultivo celular)</vt:lpstr>
      <vt:lpstr>Absorción de lípidos (C. elegans)</vt:lpstr>
      <vt:lpstr>Absorción de lípidos (C. elegans)</vt:lpstr>
      <vt:lpstr>Absorción de lípidos (C. elegans)</vt:lpstr>
      <vt:lpstr>Absorción de lípidos (C. elegans)</vt:lpstr>
      <vt:lpstr>Estrés oxidativo</vt:lpstr>
      <vt:lpstr>In vitro (capacidad antioxidante total, CAT) [DPPH]</vt:lpstr>
      <vt:lpstr>In vitro (capacidad antioxidante total, DPPH)</vt:lpstr>
      <vt:lpstr>In vitro (capacidad antioxidante total, DPPH)</vt:lpstr>
      <vt:lpstr>In vitro (capacidad antioxidante total, DPPH)</vt:lpstr>
      <vt:lpstr>Conclusiones</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Instrucciones</dc:title>
  <dc:creator>Carolina González Ferrero</dc:creator>
  <cp:lastModifiedBy>Carolina González Ferrero</cp:lastModifiedBy>
  <cp:revision>50</cp:revision>
  <dcterms:created xsi:type="dcterms:W3CDTF">2022-10-31T13:39:57Z</dcterms:created>
  <dcterms:modified xsi:type="dcterms:W3CDTF">2022-11-08T07:22:01Z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0x010100B76F147FBCC777478F1D055ACF5672C4</vt:lpwstr>
  </property>
</Properties>
</file>