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76" r:id="rId7"/>
    <p:sldId id="277" r:id="rId8"/>
    <p:sldId id="278" r:id="rId9"/>
    <p:sldId id="261" r:id="rId10"/>
    <p:sldId id="272" r:id="rId11"/>
    <p:sldId id="273" r:id="rId12"/>
    <p:sldId id="274" r:id="rId13"/>
    <p:sldId id="275" r:id="rId14"/>
    <p:sldId id="25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  <p:sldId id="299" r:id="rId42"/>
    <p:sldId id="295" r:id="rId43"/>
    <p:sldId id="296" r:id="rId44"/>
    <p:sldId id="297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>
        <p:scale>
          <a:sx n="80" d="100"/>
          <a:sy n="80" d="100"/>
        </p:scale>
        <p:origin x="16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7AB5DE-54C3-594B-ACE8-E9898108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D5F569C-605F-8347-8134-A761750E0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66CC747-8ED7-3C49-B20E-D47FB257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94C4B5-9C87-0B48-9312-36FF5C8D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7A6616-63C0-5A43-96F7-747E7BA6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69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D25E5E-0994-594B-B6EB-BCAB47AA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85FF4D1-92E0-DE42-8DA6-DA8FD982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2A7EE84-78CB-604C-8C27-B1AFAD6B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C0EE32-2914-424E-ACE8-8FC81F47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638C6A-2468-A549-BF67-BEF110EF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8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C11F2AB-7A84-7048-998F-88A649049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ED5F100-4FE4-1441-9DDC-A9473A2A6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B89BAB-92D5-7B48-99B7-7E06DCF0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4CE244-AC08-5347-BA3A-7BCEEBF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1CB37E-0BFC-C94A-A61B-21C925C6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21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11D54D-12EC-C040-AE95-F2B3A385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57E6C-3B48-A440-94CA-74603394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A0549D-A044-7B41-8EFC-77A7937C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A7BC56-1029-9240-AB8F-5C4EE182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1F88DB-2FA1-204D-8D5D-B05C764B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45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E6EDF7-5351-544E-8211-82D33204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EA3E57B-42F8-9E4D-BDD9-1F72EDD1B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786C79E-D89F-5E4A-B12D-EBA4C998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118591-34AF-0943-B0F4-4039DF74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ABF8F7-5280-D847-875E-887E476C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21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0FF0BC-486E-BD4B-8D6B-95F167AF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3BC2B4-497E-1B4A-A69E-896E0516F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E036855-8AA7-A44E-9265-9BA48FD78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9DEEC58-B856-F54E-A6B0-F8A0328B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666FFAC-025C-C640-8359-6AF5CEC6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0653354-4E3C-884B-98EC-F7BC6101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02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90A9CA-B5AA-9144-8DD8-D2BCA664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D0E6F6E-42A3-144B-82BE-D82C8B89B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B724523-33B5-CC42-B91D-B713C214E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70F7267-A3FE-6D44-837E-E2E6C3CCE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7AC9708-6864-8749-98DD-723BDDBF8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A1235CB-D64A-2143-9E19-368E0882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229FD29-C150-B54B-BE67-325FA8AB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41D089-EB38-5C4C-A262-57EFD1B1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45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C9234D-84A6-674B-9C9F-1806A11A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DCBCF5F-0208-7B41-9DCF-38740104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F285C03-448E-E846-98CA-83BA3201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D7B4CE0-F155-324C-9678-3E6599B7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97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E13C3E2-8E2B-4B47-BAEF-08EA74D9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8461BC-66A0-5D4E-96B6-50452B55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DBB4974-F4A4-C14E-A381-6CF716B9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46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5162A2-81F7-0042-A0EA-41A37A7B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DAEF3C-83FD-814A-9BEF-0E3E0C5E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443FFB6-091B-234D-95FF-E7898D31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6BEF707-3A22-524B-BB16-27E9D784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1FA61A9-2489-2246-8B0A-1492778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8A9E3B-81A1-F147-AEE2-0D414D12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95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16CF65-B066-6448-B3EC-C5ACEE85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E14EFA7-C052-0D43-9C52-51F214935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00F49C7-C43C-8340-8EF7-5CBAEF3B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2A0EA6F-8788-F841-B7ED-E0CB99A1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FA003EC-F94E-914D-ACF0-080F2247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9AE91F1-E435-474D-8AFC-683389E8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2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3915CFF-E1E6-D24D-AE33-1B535732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6F3C624-7DF9-404D-893E-37A49F18C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9E3744-74B2-7047-A2AD-8CF85F5E1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F9C8-CB86-7048-84B1-B390C8A9F584}" type="datetimeFigureOut">
              <a:rPr lang="es-ES" smtClean="0"/>
              <a:t>22/02/2021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AD482B-B4C2-AD4F-A9D5-721148D61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B226BE8-09A2-4142-AF13-CDADA6C2E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FB77-7FCF-2645-AF2F-B3BE7386F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40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ga.es/es/ayudas-directas-y-desarrollo-rural/consultaderechos-pago-basic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LA POLITICA AGRARIA COMUNITARIA 2021 y +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311" y="2022897"/>
            <a:ext cx="9144000" cy="3330146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ES" sz="1800" b="1" dirty="0" smtClean="0">
                <a:solidFill>
                  <a:schemeClr val="accent6">
                    <a:lumMod val="75000"/>
                  </a:schemeClr>
                </a:solidFill>
              </a:rPr>
              <a:t>CAMPAÑA PAC 2021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Novedades 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Claves 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Ayudas asociadas  y Plan de Desarrollo Rural de Navarra ( Medidas PDR )</a:t>
            </a:r>
          </a:p>
          <a:p>
            <a:pPr algn="l"/>
            <a:endParaRPr lang="es-ES_tradnl" sz="18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PERIODO TRANSITORIO</a:t>
            </a:r>
          </a:p>
          <a:p>
            <a:pPr marL="342900" indent="-342900" algn="l">
              <a:buFont typeface="+mj-lt"/>
              <a:buAutoNum type="arabicPeriod"/>
            </a:pPr>
            <a:endParaRPr lang="es-ES_tradnl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REFORMA DE LA PAC</a:t>
            </a:r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61787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7"/>
            <a:ext cx="9144000" cy="3580323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Jóvenes Agricultores:</a:t>
            </a:r>
          </a:p>
          <a:p>
            <a:pPr algn="l"/>
            <a:r>
              <a:rPr lang="es-ES" sz="1800" dirty="0"/>
              <a:t>Se entiende por joven agricultor:</a:t>
            </a:r>
          </a:p>
          <a:p>
            <a:pPr algn="l"/>
            <a:r>
              <a:rPr lang="es-ES" sz="1800" dirty="0"/>
              <a:t>A la persona física que </a:t>
            </a:r>
            <a:r>
              <a:rPr lang="es-ES" sz="1800" b="1" dirty="0">
                <a:solidFill>
                  <a:schemeClr val="accent6"/>
                </a:solidFill>
              </a:rPr>
              <a:t>no tenga más de 40 años en el año </a:t>
            </a:r>
            <a:r>
              <a:rPr lang="es-ES" sz="1800" b="1" dirty="0" smtClean="0">
                <a:solidFill>
                  <a:schemeClr val="accent6"/>
                </a:solidFill>
              </a:rPr>
              <a:t>de presentación </a:t>
            </a:r>
            <a:r>
              <a:rPr lang="es-ES" sz="1800" b="1" dirty="0">
                <a:solidFill>
                  <a:schemeClr val="accent6"/>
                </a:solidFill>
              </a:rPr>
              <a:t>de la solicitud </a:t>
            </a:r>
            <a:r>
              <a:rPr lang="es-ES" sz="1800" dirty="0"/>
              <a:t>y que:</a:t>
            </a:r>
          </a:p>
          <a:p>
            <a:pPr algn="l"/>
            <a:r>
              <a:rPr lang="es-ES" sz="1800" dirty="0"/>
              <a:t>• Disponga de un </a:t>
            </a:r>
            <a:r>
              <a:rPr lang="es-ES" sz="1800" b="1" dirty="0">
                <a:solidFill>
                  <a:schemeClr val="accent6"/>
                </a:solidFill>
              </a:rPr>
              <a:t>expediente favorable </a:t>
            </a:r>
            <a:r>
              <a:rPr lang="es-ES" sz="1800" dirty="0"/>
              <a:t>de ayuda en un plan </a:t>
            </a:r>
            <a:r>
              <a:rPr lang="es-ES" sz="1800" dirty="0" smtClean="0"/>
              <a:t>de primera </a:t>
            </a:r>
            <a:r>
              <a:rPr lang="es-ES" sz="1800" dirty="0"/>
              <a:t>instalación en el ámbito de un PDR </a:t>
            </a:r>
            <a:endParaRPr lang="es-ES" sz="1800" dirty="0" smtClean="0"/>
          </a:p>
          <a:p>
            <a:pPr algn="l"/>
            <a:r>
              <a:rPr lang="es-ES" sz="1800" dirty="0" smtClean="0"/>
              <a:t>o</a:t>
            </a:r>
            <a:endParaRPr lang="es-ES" sz="1800" dirty="0"/>
          </a:p>
          <a:p>
            <a:pPr algn="l"/>
            <a:r>
              <a:rPr lang="es-ES" sz="1800" dirty="0"/>
              <a:t>• </a:t>
            </a:r>
            <a:r>
              <a:rPr lang="es-ES" sz="1800" b="1" dirty="0">
                <a:solidFill>
                  <a:schemeClr val="accent6"/>
                </a:solidFill>
              </a:rPr>
              <a:t>Acredite la formación y capacitación </a:t>
            </a:r>
            <a:r>
              <a:rPr lang="es-ES" sz="1800" dirty="0"/>
              <a:t>en el ámbito </a:t>
            </a:r>
            <a:r>
              <a:rPr lang="es-ES" sz="1800" dirty="0" smtClean="0"/>
              <a:t>agrario acordes </a:t>
            </a:r>
            <a:r>
              <a:rPr lang="es-ES" sz="1800" dirty="0"/>
              <a:t>a las exigidas en los PDR autonómicos.</a:t>
            </a:r>
          </a:p>
          <a:p>
            <a:pPr algn="l"/>
            <a:r>
              <a:rPr lang="es-ES" sz="1800" dirty="0"/>
              <a:t>Se entenderá que los jóvenes titulares de una </a:t>
            </a:r>
            <a:r>
              <a:rPr lang="es-ES" sz="1800" b="1" dirty="0" smtClean="0">
                <a:solidFill>
                  <a:schemeClr val="accent6"/>
                </a:solidFill>
              </a:rPr>
              <a:t>explotación prioritaria </a:t>
            </a:r>
            <a:r>
              <a:rPr lang="es-ES" sz="1800" dirty="0"/>
              <a:t>cumplen el criterio de formación y capacitación.</a:t>
            </a:r>
          </a:p>
          <a:p>
            <a:pPr algn="l"/>
            <a:r>
              <a:rPr lang="es-ES" sz="1800" dirty="0"/>
              <a:t>A la persona jurídica cuyo control efectivo a largo plazo </a:t>
            </a:r>
            <a:r>
              <a:rPr lang="es-ES" sz="1800" dirty="0" smtClean="0"/>
              <a:t>corresponda a </a:t>
            </a:r>
            <a:r>
              <a:rPr lang="es-ES" sz="1800" dirty="0"/>
              <a:t>un joven agricultor: la participación en el capital social de </a:t>
            </a:r>
            <a:r>
              <a:rPr lang="es-ES" sz="1800" dirty="0" smtClean="0"/>
              <a:t>la entidad </a:t>
            </a:r>
            <a:r>
              <a:rPr lang="es-ES" sz="1800" dirty="0"/>
              <a:t>correspondiente al joven (o grupo de jóvenes) será </a:t>
            </a:r>
            <a:r>
              <a:rPr lang="es-ES" sz="1800" dirty="0" smtClean="0"/>
              <a:t>más de </a:t>
            </a:r>
            <a:r>
              <a:rPr lang="es-ES" sz="1800" dirty="0"/>
              <a:t>la mitad del capital social total.</a:t>
            </a:r>
          </a:p>
        </p:txBody>
      </p:sp>
    </p:spTree>
    <p:extLst>
      <p:ext uri="{BB962C8B-B14F-4D97-AF65-F5344CB8AC3E}">
        <p14:creationId xmlns:p14="http://schemas.microsoft.com/office/powerpoint/2010/main" val="179937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/>
                </a:solidFill>
              </a:rPr>
              <a:t>Jóvenes Agricultores:</a:t>
            </a:r>
          </a:p>
          <a:p>
            <a:pPr algn="l"/>
            <a:r>
              <a:rPr lang="es-ES" sz="1800" dirty="0"/>
              <a:t>Condiciones: </a:t>
            </a:r>
            <a:r>
              <a:rPr lang="es-ES" sz="1600" dirty="0"/>
              <a:t>(a fecha fin de plazo de modificación SU:31/05/2021)</a:t>
            </a:r>
          </a:p>
          <a:p>
            <a:pPr algn="l"/>
            <a:r>
              <a:rPr lang="es-ES" sz="1800" dirty="0"/>
              <a:t>• Estar dado de alta en la </a:t>
            </a:r>
            <a:r>
              <a:rPr lang="es-ES" sz="1800" dirty="0">
                <a:solidFill>
                  <a:schemeClr val="accent6"/>
                </a:solidFill>
              </a:rPr>
              <a:t>seguridad social </a:t>
            </a:r>
            <a:r>
              <a:rPr lang="es-ES" sz="1800" dirty="0"/>
              <a:t>por la actividad agraria.</a:t>
            </a:r>
          </a:p>
          <a:p>
            <a:pPr algn="l"/>
            <a:r>
              <a:rPr lang="es-ES" sz="1800" dirty="0"/>
              <a:t>• Haberse </a:t>
            </a:r>
            <a:r>
              <a:rPr lang="es-ES" sz="1800" dirty="0">
                <a:solidFill>
                  <a:schemeClr val="accent6"/>
                </a:solidFill>
              </a:rPr>
              <a:t>instalado dentro de los 5 años anteriores a la </a:t>
            </a:r>
            <a:r>
              <a:rPr lang="es-ES" sz="1800" dirty="0" smtClean="0">
                <a:solidFill>
                  <a:schemeClr val="accent6"/>
                </a:solidFill>
              </a:rPr>
              <a:t>primera presentación </a:t>
            </a:r>
            <a:r>
              <a:rPr lang="es-ES" sz="1800" dirty="0"/>
              <a:t>de una solicitud de PB.</a:t>
            </a:r>
          </a:p>
          <a:p>
            <a:pPr algn="l"/>
            <a:r>
              <a:rPr lang="es-ES" sz="1800" dirty="0"/>
              <a:t>Se considerará como instalación la fecha de alta en el régimen </a:t>
            </a:r>
            <a:r>
              <a:rPr lang="es-ES" sz="1800" dirty="0" smtClean="0"/>
              <a:t>de Seguridad </a:t>
            </a:r>
            <a:r>
              <a:rPr lang="es-ES" sz="1800" dirty="0"/>
              <a:t>Social correspondiente a la actividad agraria.</a:t>
            </a:r>
          </a:p>
          <a:p>
            <a:pPr algn="l"/>
            <a:r>
              <a:rPr lang="es-ES" sz="1800" dirty="0"/>
              <a:t>No obstante si se constata actividad agraria previa se </a:t>
            </a:r>
            <a:r>
              <a:rPr lang="es-ES" sz="1800" dirty="0" smtClean="0"/>
              <a:t>podrá determinar </a:t>
            </a:r>
            <a:r>
              <a:rPr lang="es-ES" sz="1800" dirty="0"/>
              <a:t>que el momento de primera instalación se </a:t>
            </a:r>
            <a:r>
              <a:rPr lang="es-ES" sz="1800" dirty="0" smtClean="0"/>
              <a:t>corresponde con </a:t>
            </a:r>
            <a:r>
              <a:rPr lang="es-ES" sz="1800" dirty="0"/>
              <a:t>el inicio de dicha actividad.</a:t>
            </a:r>
          </a:p>
          <a:p>
            <a:pPr algn="l"/>
            <a:r>
              <a:rPr lang="es-ES" sz="1800" dirty="0"/>
              <a:t>• No haber recibido anteriormente DPB de la reserva de </a:t>
            </a:r>
            <a:r>
              <a:rPr lang="es-ES" sz="1800" dirty="0" smtClean="0"/>
              <a:t>pago básico</a:t>
            </a:r>
            <a:r>
              <a:rPr lang="es-ES" sz="1800" dirty="0"/>
              <a:t>, salvo si se instala en base a un plan de primera </a:t>
            </a:r>
            <a:r>
              <a:rPr lang="es-ES" sz="1800" dirty="0" smtClean="0"/>
              <a:t>instalación ejecutado </a:t>
            </a:r>
            <a:r>
              <a:rPr lang="es-ES" sz="1800" dirty="0"/>
              <a:t>en fases.</a:t>
            </a:r>
            <a:endParaRPr lang="es-ES_tradn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25461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/>
                </a:solidFill>
              </a:rPr>
              <a:t>NUEVOS Agricultores:</a:t>
            </a:r>
          </a:p>
          <a:p>
            <a:pPr algn="l"/>
            <a:r>
              <a:rPr lang="es-ES" sz="1800" dirty="0" smtClean="0"/>
              <a:t>Se </a:t>
            </a:r>
            <a:r>
              <a:rPr lang="es-ES" sz="1800" dirty="0"/>
              <a:t>entiende por agricultor que inicia la actividad agrícola</a:t>
            </a:r>
          </a:p>
          <a:p>
            <a:pPr algn="l"/>
            <a:r>
              <a:rPr lang="es-ES" sz="1800" dirty="0"/>
              <a:t>(nuevo agricultor):</a:t>
            </a:r>
          </a:p>
          <a:p>
            <a:pPr algn="l"/>
            <a:r>
              <a:rPr lang="es-ES" sz="1800" b="1" dirty="0"/>
              <a:t>Persona física</a:t>
            </a:r>
            <a:r>
              <a:rPr lang="es-ES" sz="1800" dirty="0"/>
              <a:t>:</a:t>
            </a:r>
          </a:p>
          <a:p>
            <a:pPr algn="l"/>
            <a:r>
              <a:rPr lang="es-ES" sz="1800" dirty="0"/>
              <a:t>• Aquel que </a:t>
            </a:r>
            <a:r>
              <a:rPr lang="es-ES" sz="1800" dirty="0">
                <a:solidFill>
                  <a:schemeClr val="accent6"/>
                </a:solidFill>
              </a:rPr>
              <a:t>acredite la formación y capacitación </a:t>
            </a:r>
            <a:r>
              <a:rPr lang="es-ES" sz="1800" dirty="0"/>
              <a:t>en </a:t>
            </a:r>
            <a:r>
              <a:rPr lang="es-ES" sz="1800" dirty="0" smtClean="0"/>
              <a:t>el ámbito </a:t>
            </a:r>
            <a:r>
              <a:rPr lang="es-ES" sz="1800" dirty="0"/>
              <a:t>agrario acordes a las exigidas en los </a:t>
            </a:r>
            <a:r>
              <a:rPr lang="es-ES" sz="1800" dirty="0" smtClean="0"/>
              <a:t>PDR autonómicos </a:t>
            </a:r>
            <a:r>
              <a:rPr lang="es-ES" sz="1800" dirty="0"/>
              <a:t>y</a:t>
            </a:r>
          </a:p>
          <a:p>
            <a:pPr algn="l"/>
            <a:r>
              <a:rPr lang="es-ES" sz="1800" b="1" dirty="0"/>
              <a:t>Persona jurídica:</a:t>
            </a:r>
          </a:p>
          <a:p>
            <a:pPr algn="l"/>
            <a:r>
              <a:rPr lang="es-ES" sz="1800" dirty="0"/>
              <a:t>• Aquella cuyo control efectivo a largo plazo corresponda </a:t>
            </a:r>
            <a:r>
              <a:rPr lang="es-ES" sz="1800" dirty="0" smtClean="0"/>
              <a:t>a un </a:t>
            </a:r>
            <a:r>
              <a:rPr lang="es-ES" sz="1800" dirty="0"/>
              <a:t>nuevo agricultor: la participación en el capital social </a:t>
            </a:r>
            <a:r>
              <a:rPr lang="es-ES" sz="1800" dirty="0" smtClean="0"/>
              <a:t>de la </a:t>
            </a:r>
            <a:r>
              <a:rPr lang="es-ES" sz="1800" dirty="0"/>
              <a:t>entidad correspondiente al nuevo (o </a:t>
            </a:r>
            <a:r>
              <a:rPr lang="es-ES" sz="1800" dirty="0" smtClean="0"/>
              <a:t>grupo de nuevos) será más de la mitad del capital social total</a:t>
            </a:r>
            <a:endParaRPr lang="es-ES_tradn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65537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 fontScale="925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NUEVOS Agricultores:</a:t>
            </a:r>
          </a:p>
          <a:p>
            <a:pPr algn="l"/>
            <a:r>
              <a:rPr lang="es-ES" sz="1800" dirty="0"/>
              <a:t>Condiciones: </a:t>
            </a:r>
            <a:r>
              <a:rPr lang="es-ES" sz="1600" dirty="0"/>
              <a:t>(a fecha fin de plazo de modificación SU:31/05/2021)</a:t>
            </a:r>
          </a:p>
          <a:p>
            <a:pPr algn="l"/>
            <a:r>
              <a:rPr lang="es-ES" sz="1800" dirty="0"/>
              <a:t>• Estar dado de alta en la </a:t>
            </a:r>
            <a:r>
              <a:rPr lang="es-ES" sz="1800" dirty="0">
                <a:solidFill>
                  <a:schemeClr val="accent6"/>
                </a:solidFill>
              </a:rPr>
              <a:t>seguridad social en la </a:t>
            </a:r>
            <a:r>
              <a:rPr lang="es-ES" sz="1800" dirty="0" smtClean="0">
                <a:solidFill>
                  <a:schemeClr val="accent6"/>
                </a:solidFill>
              </a:rPr>
              <a:t>actividad agraria</a:t>
            </a:r>
            <a:r>
              <a:rPr lang="es-ES" sz="1800" dirty="0"/>
              <a:t>.</a:t>
            </a:r>
          </a:p>
          <a:p>
            <a:pPr algn="l"/>
            <a:r>
              <a:rPr lang="es-ES" sz="1800" dirty="0"/>
              <a:t>• Presentar la solicitud de reserva nacional a </a:t>
            </a:r>
            <a:r>
              <a:rPr lang="es-ES" sz="1800" dirty="0">
                <a:solidFill>
                  <a:schemeClr val="accent6"/>
                </a:solidFill>
              </a:rPr>
              <a:t>más tardar </a:t>
            </a:r>
            <a:r>
              <a:rPr lang="es-ES" sz="1800" dirty="0" smtClean="0">
                <a:solidFill>
                  <a:schemeClr val="accent6"/>
                </a:solidFill>
              </a:rPr>
              <a:t>dos años </a:t>
            </a:r>
            <a:r>
              <a:rPr lang="es-ES" sz="1800" dirty="0">
                <a:solidFill>
                  <a:schemeClr val="accent6"/>
                </a:solidFill>
              </a:rPr>
              <a:t>después del año natural en el que haya iniciado </a:t>
            </a:r>
            <a:r>
              <a:rPr lang="es-ES" sz="1800" dirty="0" smtClean="0">
                <a:solidFill>
                  <a:schemeClr val="accent6"/>
                </a:solidFill>
              </a:rPr>
              <a:t>su actividad </a:t>
            </a:r>
            <a:r>
              <a:rPr lang="es-ES" sz="1800" dirty="0"/>
              <a:t>agrícola.</a:t>
            </a:r>
          </a:p>
          <a:p>
            <a:pPr algn="l"/>
            <a:r>
              <a:rPr lang="es-ES" sz="1800" dirty="0"/>
              <a:t>• </a:t>
            </a:r>
            <a:r>
              <a:rPr lang="es-ES" sz="1800" dirty="0">
                <a:solidFill>
                  <a:schemeClr val="accent6"/>
                </a:solidFill>
              </a:rPr>
              <a:t>No haber ejercido la actividad agraria en las 5 </a:t>
            </a:r>
            <a:r>
              <a:rPr lang="es-ES" sz="1800" dirty="0" smtClean="0">
                <a:solidFill>
                  <a:schemeClr val="accent6"/>
                </a:solidFill>
              </a:rPr>
              <a:t>campañas anteriores</a:t>
            </a:r>
            <a:r>
              <a:rPr lang="es-ES" sz="1800" dirty="0" smtClean="0"/>
              <a:t> </a:t>
            </a:r>
            <a:r>
              <a:rPr lang="es-ES" sz="1800" dirty="0"/>
              <a:t>a la considerada como la de su instalación.</a:t>
            </a:r>
          </a:p>
          <a:p>
            <a:pPr algn="l"/>
            <a:r>
              <a:rPr lang="es-ES" sz="1800" dirty="0"/>
              <a:t>• No haber recibido DPB de la reserva nacional</a:t>
            </a:r>
            <a:r>
              <a:rPr lang="es-ES" sz="1800" dirty="0" smtClean="0"/>
              <a:t>.</a:t>
            </a:r>
          </a:p>
          <a:p>
            <a:pPr algn="l"/>
            <a:r>
              <a:rPr lang="es-ES_tradnl" sz="1800" b="1" dirty="0" smtClean="0"/>
              <a:t>¿Cuándo? </a:t>
            </a:r>
            <a:r>
              <a:rPr lang="es-ES_tradnl" sz="1800" b="1" dirty="0" smtClean="0">
                <a:sym typeface="Wingdings" panose="05000000000000000000" pitchFamily="2" charset="2"/>
              </a:rPr>
              <a:t> </a:t>
            </a:r>
            <a:r>
              <a:rPr lang="es-ES" sz="1800" dirty="0" smtClean="0"/>
              <a:t>Durante </a:t>
            </a:r>
            <a:r>
              <a:rPr lang="es-ES" sz="1800" dirty="0"/>
              <a:t>el mismo periodo que la solicitud única: del 1 </a:t>
            </a:r>
            <a:r>
              <a:rPr lang="es-ES" sz="1800" dirty="0" smtClean="0"/>
              <a:t>de febrero </a:t>
            </a:r>
            <a:r>
              <a:rPr lang="es-ES" sz="1800" dirty="0"/>
              <a:t>al 30 de abril de 2021</a:t>
            </a:r>
            <a:r>
              <a:rPr lang="es-ES" sz="1800" dirty="0" smtClean="0"/>
              <a:t>.</a:t>
            </a:r>
          </a:p>
          <a:p>
            <a:pPr algn="l"/>
            <a:r>
              <a:rPr lang="es-ES_tradnl" sz="1800" b="1" dirty="0"/>
              <a:t>¿Dónde? </a:t>
            </a:r>
            <a:r>
              <a:rPr lang="es-ES_tradnl" sz="1800" b="1" dirty="0">
                <a:sym typeface="Wingdings" panose="05000000000000000000" pitchFamily="2" charset="2"/>
              </a:rPr>
              <a:t> </a:t>
            </a:r>
            <a:r>
              <a:rPr lang="es-ES_tradnl" sz="1800" dirty="0" smtClean="0">
                <a:sym typeface="Wingdings" panose="05000000000000000000" pitchFamily="2" charset="2"/>
              </a:rPr>
              <a:t>Oficinas </a:t>
            </a:r>
            <a:r>
              <a:rPr lang="es-ES_tradnl" sz="1800" dirty="0" err="1" smtClean="0">
                <a:sym typeface="Wingdings" panose="05000000000000000000" pitchFamily="2" charset="2"/>
              </a:rPr>
              <a:t>Dpto</a:t>
            </a:r>
            <a:r>
              <a:rPr lang="es-ES_tradnl" sz="1800" dirty="0" smtClean="0">
                <a:sym typeface="Wingdings" panose="05000000000000000000" pitchFamily="2" charset="2"/>
              </a:rPr>
              <a:t> Desarrollo Rural</a:t>
            </a:r>
            <a:endParaRPr lang="es-ES_tradnl" sz="1800" dirty="0" smtClean="0"/>
          </a:p>
        </p:txBody>
      </p:sp>
    </p:spTree>
    <p:extLst>
      <p:ext uri="{BB962C8B-B14F-4D97-AF65-F5344CB8AC3E}">
        <p14:creationId xmlns:p14="http://schemas.microsoft.com/office/powerpoint/2010/main" val="16599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906" y="2107957"/>
            <a:ext cx="9516094" cy="3497195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/>
                </a:solidFill>
              </a:rPr>
              <a:t>DPB / GREENING</a:t>
            </a:r>
          </a:p>
          <a:p>
            <a:pPr algn="l"/>
            <a:r>
              <a:rPr lang="es-ES" sz="2000" b="1" dirty="0"/>
              <a:t>Importe</a:t>
            </a:r>
            <a:r>
              <a:rPr lang="es-ES" sz="1600" dirty="0"/>
              <a:t>: </a:t>
            </a:r>
            <a:r>
              <a:rPr lang="es-ES" sz="1800" dirty="0"/>
              <a:t>Porcentaje del valor total de los derechos de pago básico que haya activado cada agricultor.</a:t>
            </a:r>
          </a:p>
          <a:p>
            <a:pPr algn="l"/>
            <a:r>
              <a:rPr lang="es-ES" sz="1800" dirty="0"/>
              <a:t>El pago por reverdecimiento corresponderá a un </a:t>
            </a:r>
            <a:r>
              <a:rPr lang="es-ES" sz="2300" dirty="0"/>
              <a:t>51,593515 %</a:t>
            </a:r>
            <a:r>
              <a:rPr lang="es-ES" sz="3600" dirty="0"/>
              <a:t> </a:t>
            </a:r>
            <a:r>
              <a:rPr lang="es-ES" sz="1800" dirty="0"/>
              <a:t>del valor </a:t>
            </a:r>
            <a:r>
              <a:rPr lang="es-ES" sz="1800" dirty="0" smtClean="0"/>
              <a:t>correspondiente de </a:t>
            </a:r>
            <a:r>
              <a:rPr lang="es-ES" sz="1800" dirty="0"/>
              <a:t>los DPB activados.</a:t>
            </a:r>
          </a:p>
          <a:p>
            <a:pPr algn="l"/>
            <a:r>
              <a:rPr lang="es-ES" sz="2000" b="1" dirty="0"/>
              <a:t>Excluidos cumplimiento:</a:t>
            </a:r>
          </a:p>
          <a:p>
            <a:pPr algn="l"/>
            <a:r>
              <a:rPr lang="es-ES" sz="1800" dirty="0"/>
              <a:t>•Superficies de producción </a:t>
            </a:r>
            <a:r>
              <a:rPr lang="es-ES" sz="1800" b="1" dirty="0"/>
              <a:t>ecológica. Marcada la casilla y recogidos en CPAEN. </a:t>
            </a:r>
            <a:r>
              <a:rPr lang="es-ES" sz="1800" b="1" dirty="0" smtClean="0"/>
              <a:t>Marcar Certificada</a:t>
            </a:r>
            <a:r>
              <a:rPr lang="es-ES" sz="1800" b="1" dirty="0"/>
              <a:t>, conversión o sin certificar</a:t>
            </a:r>
          </a:p>
          <a:p>
            <a:pPr algn="l"/>
            <a:r>
              <a:rPr lang="es-ES" sz="1800" dirty="0"/>
              <a:t>•Superficies de </a:t>
            </a:r>
            <a:r>
              <a:rPr lang="es-ES" sz="1800" b="1" dirty="0"/>
              <a:t>cultivos permanentes</a:t>
            </a:r>
          </a:p>
          <a:p>
            <a:pPr algn="l"/>
            <a:r>
              <a:rPr lang="es-ES" sz="1800" dirty="0"/>
              <a:t>•Explotaciones acogidas al </a:t>
            </a:r>
            <a:r>
              <a:rPr lang="es-ES" sz="1800" b="1" dirty="0"/>
              <a:t>Régimen de Pequeños Agricultores</a:t>
            </a:r>
          </a:p>
          <a:p>
            <a:pPr algn="l"/>
            <a:r>
              <a:rPr lang="es-ES" sz="1800" dirty="0"/>
              <a:t>•</a:t>
            </a:r>
            <a:r>
              <a:rPr lang="es-ES" sz="1800" b="1" dirty="0"/>
              <a:t>Explotaciones menores de 10 ha</a:t>
            </a:r>
          </a:p>
          <a:p>
            <a:pPr algn="l"/>
            <a:r>
              <a:rPr lang="es-ES" sz="2000" b="1" dirty="0"/>
              <a:t>Requisitos: </a:t>
            </a:r>
            <a:r>
              <a:rPr lang="es-ES" sz="1800" dirty="0"/>
              <a:t>Cumplimiento de las Practicas que les correspondan:</a:t>
            </a:r>
          </a:p>
          <a:p>
            <a:pPr algn="l"/>
            <a:r>
              <a:rPr lang="es-ES" sz="1800" dirty="0"/>
              <a:t>-Diversificación de cultivos</a:t>
            </a:r>
          </a:p>
          <a:p>
            <a:pPr algn="l"/>
            <a:r>
              <a:rPr lang="es-ES" sz="1800" dirty="0"/>
              <a:t>-Mantenimiento de pastos permanentes existentes</a:t>
            </a:r>
          </a:p>
          <a:p>
            <a:pPr algn="l"/>
            <a:r>
              <a:rPr lang="es-ES" sz="1800" dirty="0"/>
              <a:t>-Contar con superficies de interés ecológico en sus explotaciones</a:t>
            </a:r>
            <a:endParaRPr lang="es-ES_tradnl" sz="1800" dirty="0" smtClean="0">
              <a:sym typeface="Wingdings" panose="05000000000000000000" pitchFamily="2" charset="2"/>
            </a:endParaRPr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64135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/>
                </a:solidFill>
              </a:rPr>
              <a:t>DPB / GREENING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Diversificación de cultivos:</a:t>
            </a:r>
          </a:p>
          <a:p>
            <a:pPr marL="285750" indent="-285750" algn="l">
              <a:buFontTx/>
              <a:buChar char="-"/>
            </a:pPr>
            <a:r>
              <a:rPr lang="es-ES" sz="1800" dirty="0"/>
              <a:t>Tierra de cultivo de la explotación que cubra entre 10 y 30 has: mínimo 2 cultivos. El cultivo principal ≤ 75% de la tierra de cultivo.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Tierra de cultivo de las explotaciones que cubra más de 30 has: mínimo 3 cultivos. El cultivo principal ≤ 75% y los dos cultivos principales juntos ≤ 95% de la tierra de cultivo.</a:t>
            </a:r>
            <a:endParaRPr lang="es-ES_tradnl" sz="1800" dirty="0" smtClean="0"/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Mismo género = 1 cultivo Ejemplo Trigo duro / trigo blando ; veza / </a:t>
            </a:r>
            <a:r>
              <a:rPr lang="es-ES_tradnl" sz="1800" dirty="0" err="1" smtClean="0"/>
              <a:t>alberja</a:t>
            </a:r>
            <a:r>
              <a:rPr lang="es-ES_tradnl" sz="1800" dirty="0" smtClean="0"/>
              <a:t> ; brócoli / coliflor; Pimiento / guindilla</a:t>
            </a:r>
          </a:p>
          <a:p>
            <a:pPr marL="285750" indent="-285750" algn="l">
              <a:buFontTx/>
              <a:buChar char="-"/>
            </a:pPr>
            <a:r>
              <a:rPr lang="es-ES" sz="1800" dirty="0"/>
              <a:t>Para el cálculo de los porcentajes de los diferentes cultivos, la superficie de cada recinto se contabilizará una sola vez por año de solicitud</a:t>
            </a:r>
            <a:r>
              <a:rPr lang="es-ES" sz="1800" dirty="0" smtClean="0"/>
              <a:t>.</a:t>
            </a:r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El </a:t>
            </a:r>
            <a:r>
              <a:rPr lang="es-ES" sz="1800" dirty="0"/>
              <a:t>cultivo principal deberá estar en el terreno entre el 1 de mayo y el 31 de julio (periodo para verificar el número de cultivos principales y sus correspondientes porcentajes).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Los restos de cultivo se deberán dejar sobre el terreno: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Cultivos de invierno: hasta el 30 de junio.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Cultivos de verano: hasta el 10 septiembre.</a:t>
            </a: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88481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/>
                </a:solidFill>
              </a:rPr>
              <a:t>DPB / SIE</a:t>
            </a:r>
          </a:p>
          <a:p>
            <a:pPr marL="285750" indent="-285750" algn="l">
              <a:buFontTx/>
              <a:buChar char="-"/>
            </a:pPr>
            <a:r>
              <a:rPr lang="es-ES" sz="1800" dirty="0"/>
              <a:t>Explotaciones con una superficie de cultivo &gt; 15 ha, al menos el 5% debe ser SIE.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Se calcula el 5% sobre: tierra de cultivo total declarada + Superficies forestadas en el marco de programas de desarrollo rural.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NO será de aplicación en los siguientes casos: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Cuando más del 75% de la tierra de cultivo se dedique a hierba u otros forrajes, o barbecho, o leguminosas o combinación de estos usos.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Cuando más del 75% de la superficie agrícola admisible se dedique a pastos permanentes o hierba u otros forrajes o cultivos bajo agua o combinación de estos </a:t>
            </a:r>
            <a:r>
              <a:rPr lang="es-ES" sz="1800" dirty="0" smtClean="0"/>
              <a:t>usos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SE CONSIDERA SIE: </a:t>
            </a:r>
            <a:r>
              <a:rPr lang="es-ES_tradnl" sz="1800" dirty="0" smtClean="0">
                <a:solidFill>
                  <a:schemeClr val="accent6">
                    <a:lumMod val="75000"/>
                  </a:schemeClr>
                </a:solidFill>
              </a:rPr>
              <a:t>barbechos sin producción, CFN, Mezclas de CFN y otros cultivos,  superficies forestadas, barbechos con pt </a:t>
            </a:r>
            <a:r>
              <a:rPr lang="es-ES_tradnl" sz="1800" dirty="0" err="1" smtClean="0">
                <a:solidFill>
                  <a:schemeClr val="accent6">
                    <a:lumMod val="75000"/>
                  </a:schemeClr>
                </a:solidFill>
              </a:rPr>
              <a:t>melífereas</a:t>
            </a:r>
            <a:r>
              <a:rPr lang="es-ES_tradnl" sz="1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ES_tradnl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03147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DPB / SIE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Limitaciones</a:t>
            </a:r>
          </a:p>
          <a:p>
            <a:pPr marL="285750" indent="-285750" algn="l">
              <a:buFontTx/>
              <a:buChar char="-"/>
            </a:pPr>
            <a:r>
              <a:rPr lang="es-ES" sz="1800" dirty="0"/>
              <a:t>Barbecho sin producción: no deben dedicarse a la producción agraria durante 6 meses consecutivos, período comprendido e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ntre el 1 de enero y el 30 de septiembre del año de la solicitud. Tampoco pueden ser pastados. </a:t>
            </a:r>
            <a:endParaRPr lang="es-E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 </a:t>
            </a:r>
            <a:r>
              <a:rPr lang="es-ES" sz="1800" dirty="0"/>
              <a:t>Cultivos fijadores de nitrógeno: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mantener en el terreno hasta el inicio de floración. </a:t>
            </a:r>
            <a:endParaRPr lang="es-E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s-ES" sz="1800" dirty="0"/>
              <a:t>Superficies de barbecho que pretendan computar como SIE, no deberán haber estado precedidas por ningún CFN (hubiesen computado o no como SIE el año anterior). </a:t>
            </a:r>
            <a:endParaRPr lang="es-ES" sz="1800" dirty="0" smtClean="0"/>
          </a:p>
          <a:p>
            <a:pPr marL="285750" indent="-285750" algn="l">
              <a:buFontTx/>
              <a:buChar char="-"/>
            </a:pPr>
            <a:r>
              <a:rPr lang="es-ES" sz="1800" dirty="0"/>
              <a:t>CFN que pretendan computarse como SIE, no podrán ir seguidas en la rotación de cultivos de la explotación por tierras en barbecho (hubiesen computado o no como SIE el año anterior</a:t>
            </a:r>
            <a:r>
              <a:rPr lang="es-ES" sz="1800" dirty="0" smtClean="0"/>
              <a:t>).</a:t>
            </a:r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62801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DPB / SIE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Limitaciones</a:t>
            </a:r>
          </a:p>
          <a:p>
            <a:pPr marL="285750" indent="-285750" algn="l">
              <a:buFontTx/>
              <a:buChar char="-"/>
            </a:pP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Prohibido el USO de productos fitosanitarios en la superficie de barbecho y </a:t>
            </a: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de cultivo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fijados de nitrógeno que vayan a computar como SIE durante 6 </a:t>
            </a: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meses consecutivos</a:t>
            </a:r>
            <a:r>
              <a:rPr lang="es-ES" sz="1800" dirty="0"/>
              <a:t>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ES" sz="1800" dirty="0" smtClean="0"/>
              <a:t> </a:t>
            </a:r>
            <a:r>
              <a:rPr lang="es-ES" sz="1800" dirty="0"/>
              <a:t>Barbechos y barbechos melíferos: limitación entre el 1 de enero y el 30 </a:t>
            </a:r>
            <a:r>
              <a:rPr lang="es-ES" sz="1800" dirty="0" smtClean="0"/>
              <a:t>de septiembre</a:t>
            </a:r>
            <a:r>
              <a:rPr lang="es-ES" sz="1800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ES" sz="1800" dirty="0" smtClean="0"/>
              <a:t>CFN </a:t>
            </a:r>
            <a:r>
              <a:rPr lang="es-ES" sz="1800" dirty="0"/>
              <a:t>anuales: desde las labores de preparación de siembra hasta </a:t>
            </a:r>
            <a:r>
              <a:rPr lang="es-ES" sz="1800" dirty="0" smtClean="0"/>
              <a:t>la cosecha</a:t>
            </a:r>
            <a:r>
              <a:rPr lang="es-ES" sz="1800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ES" sz="1800" dirty="0" smtClean="0"/>
              <a:t>CFN </a:t>
            </a:r>
            <a:r>
              <a:rPr lang="es-ES" sz="1800" dirty="0"/>
              <a:t>plurianuales desde el 1 de enero hasta la cosecha si se lleva a </a:t>
            </a:r>
            <a:r>
              <a:rPr lang="es-ES" sz="1800" dirty="0" smtClean="0"/>
              <a:t>cabo este </a:t>
            </a:r>
            <a:r>
              <a:rPr lang="es-ES" sz="1800" dirty="0"/>
              <a:t>año o si no hasta final de año. </a:t>
            </a:r>
          </a:p>
        </p:txBody>
      </p:sp>
    </p:spTree>
    <p:extLst>
      <p:ext uri="{BB962C8B-B14F-4D97-AF65-F5344CB8AC3E}">
        <p14:creationId xmlns:p14="http://schemas.microsoft.com/office/powerpoint/2010/main" val="81463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AYUDAS ASOCIADAS A SUPERFICIES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_tradnl" sz="1800" b="1" dirty="0" smtClean="0"/>
              <a:t>Cultivo del arroz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_tradnl" sz="1800" b="1" dirty="0" smtClean="0"/>
              <a:t>Cultivos proteicos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_tradnl" sz="1800" b="1" dirty="0" smtClean="0"/>
              <a:t>Frutos de cáscara y algarrobas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_tradnl" sz="1800" b="1" dirty="0" smtClean="0"/>
              <a:t>Legumbres de calidad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_tradnl" sz="1800" b="1" dirty="0" smtClean="0"/>
              <a:t>Remolacha azucarera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_tradnl" sz="1800" b="1" dirty="0" smtClean="0"/>
              <a:t>Tomate para industria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Imprescindible solicitarlas expresamente en la SU</a:t>
            </a:r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Estas </a:t>
            </a:r>
            <a:r>
              <a:rPr lang="es-ES" sz="1800" dirty="0"/>
              <a:t>ayudas sólo se concederán a Agricultores </a:t>
            </a:r>
            <a:r>
              <a:rPr lang="es-ES" sz="1800" dirty="0" err="1" smtClean="0"/>
              <a:t>Activos.Solo</a:t>
            </a:r>
            <a:r>
              <a:rPr lang="es-ES" sz="1800" dirty="0" smtClean="0"/>
              <a:t> </a:t>
            </a:r>
            <a:r>
              <a:rPr lang="es-ES" sz="1800" dirty="0"/>
              <a:t>se puede solicitar una ayuda asociada en la misma superficie en una campaña</a:t>
            </a:r>
            <a:endParaRPr lang="es-ES_tradnl" sz="1800" b="1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96790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Claves a tener en cuenta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Agricultor activo / actividad agraria. NO se recibirán pagos &lt; 300 €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Cesiones de derechos: cedente  y cesionario calificados como agricultor activo. Los agricultores que se incorporen por 1º vez tendrán 2 años para demostrar que cumplen con la definición  de agricultor activo y el control de la actividad agraria.</a:t>
            </a:r>
          </a:p>
          <a:p>
            <a:pPr algn="l"/>
            <a:r>
              <a:rPr lang="es-ES" sz="1800" dirty="0">
                <a:solidFill>
                  <a:srgbClr val="000000"/>
                </a:solidFill>
                <a:latin typeface="Helvetica"/>
              </a:rPr>
              <a:t>El control previo consiste en la comprobación de la </a:t>
            </a:r>
            <a:r>
              <a:rPr lang="es-ES" sz="1800" b="1" dirty="0">
                <a:solidFill>
                  <a:srgbClr val="000000"/>
                </a:solidFill>
                <a:latin typeface="Helvetica-Bold"/>
              </a:rPr>
              <a:t>Regla 80/20: Realiza </a:t>
            </a:r>
            <a:r>
              <a:rPr lang="es-ES" sz="1800" b="1" dirty="0" smtClean="0">
                <a:solidFill>
                  <a:srgbClr val="000000"/>
                </a:solidFill>
                <a:latin typeface="Helvetica-Bold"/>
              </a:rPr>
              <a:t>una actividad </a:t>
            </a:r>
            <a:r>
              <a:rPr lang="es-ES" sz="1800" b="1" dirty="0">
                <a:solidFill>
                  <a:srgbClr val="000000"/>
                </a:solidFill>
                <a:latin typeface="Helvetica-Bold"/>
              </a:rPr>
              <a:t>agraria </a:t>
            </a:r>
            <a:r>
              <a:rPr lang="es-ES" sz="1800" dirty="0">
                <a:solidFill>
                  <a:srgbClr val="000000"/>
                </a:solidFill>
                <a:latin typeface="Helvetica"/>
              </a:rPr>
              <a:t>el Titular, las persona físicas o jurídicas, con Pagos </a:t>
            </a:r>
            <a:r>
              <a:rPr lang="es-ES" sz="1800" dirty="0" smtClean="0">
                <a:solidFill>
                  <a:srgbClr val="000000"/>
                </a:solidFill>
                <a:latin typeface="Helvetica"/>
              </a:rPr>
              <a:t>Directos &lt; </a:t>
            </a:r>
            <a:r>
              <a:rPr lang="es-ES" sz="1800" dirty="0">
                <a:solidFill>
                  <a:srgbClr val="000000"/>
                </a:solidFill>
                <a:latin typeface="Helvetica"/>
              </a:rPr>
              <a:t>80% de los ingresos agrarios totales.</a:t>
            </a:r>
          </a:p>
          <a:p>
            <a:pPr algn="l"/>
            <a:r>
              <a:rPr lang="es-ES" sz="1800" dirty="0">
                <a:solidFill>
                  <a:srgbClr val="33339A"/>
                </a:solidFill>
                <a:latin typeface="Helvetica"/>
              </a:rPr>
              <a:t>Verificación sobre la </a:t>
            </a:r>
            <a:r>
              <a:rPr lang="es-ES" sz="1800" b="1" dirty="0">
                <a:solidFill>
                  <a:srgbClr val="33339A"/>
                </a:solidFill>
                <a:latin typeface="Helvetica-Bold"/>
              </a:rPr>
              <a:t>Declaración de la Renta </a:t>
            </a:r>
            <a:r>
              <a:rPr lang="es-ES" sz="1800" dirty="0">
                <a:solidFill>
                  <a:srgbClr val="33339A"/>
                </a:solidFill>
                <a:latin typeface="Helvetica"/>
              </a:rPr>
              <a:t>en el caso de Personas físicas y </a:t>
            </a:r>
            <a:r>
              <a:rPr lang="es-ES" sz="1800" dirty="0" smtClean="0">
                <a:solidFill>
                  <a:srgbClr val="33339A"/>
                </a:solidFill>
                <a:latin typeface="Helvetica"/>
              </a:rPr>
              <a:t>para Sociedades </a:t>
            </a:r>
            <a:r>
              <a:rPr lang="es-ES" sz="1800" dirty="0">
                <a:solidFill>
                  <a:srgbClr val="33339A"/>
                </a:solidFill>
                <a:latin typeface="Helvetica"/>
              </a:rPr>
              <a:t>en régimen de atribución de rentas. Ejercicios fiscales 2020, 2019 </a:t>
            </a:r>
            <a:r>
              <a:rPr lang="es-ES" sz="1800" dirty="0" smtClean="0">
                <a:solidFill>
                  <a:srgbClr val="33339A"/>
                </a:solidFill>
                <a:latin typeface="Helvetica"/>
              </a:rPr>
              <a:t>y 2018</a:t>
            </a:r>
            <a:r>
              <a:rPr lang="es-ES" sz="1800" dirty="0">
                <a:solidFill>
                  <a:srgbClr val="33339A"/>
                </a:solidFill>
                <a:latin typeface="Helvetica"/>
              </a:rPr>
              <a:t>. </a:t>
            </a:r>
            <a:r>
              <a:rPr lang="es-ES" sz="1800" b="1" dirty="0">
                <a:solidFill>
                  <a:srgbClr val="FF0000"/>
                </a:solidFill>
                <a:latin typeface="Helvetica-Bold"/>
              </a:rPr>
              <a:t>Cuidado con la imputación de los IA correctamente como </a:t>
            </a:r>
            <a:r>
              <a:rPr lang="es-ES" sz="1800" b="1" dirty="0" smtClean="0">
                <a:solidFill>
                  <a:srgbClr val="FF0000"/>
                </a:solidFill>
                <a:latin typeface="Helvetica-Bold"/>
              </a:rPr>
              <a:t>actividad agrícola</a:t>
            </a:r>
            <a:r>
              <a:rPr lang="es-ES" sz="1800" b="1" dirty="0">
                <a:solidFill>
                  <a:srgbClr val="FF0000"/>
                </a:solidFill>
                <a:latin typeface="Helvetica-Bold"/>
              </a:rPr>
              <a:t>, ganadera y forestal.</a:t>
            </a:r>
          </a:p>
          <a:p>
            <a:pPr algn="l"/>
            <a:r>
              <a:rPr lang="es-ES" sz="1800" dirty="0">
                <a:solidFill>
                  <a:srgbClr val="33339A"/>
                </a:solidFill>
                <a:latin typeface="Helvetica"/>
              </a:rPr>
              <a:t>Todas la Personas Jurídicas deben declarar los ingresos agrarios en la Solicitud.</a:t>
            </a:r>
          </a:p>
          <a:p>
            <a:pPr algn="l"/>
            <a:r>
              <a:rPr lang="es-ES" sz="1800" b="1" dirty="0">
                <a:solidFill>
                  <a:srgbClr val="33339A"/>
                </a:solidFill>
                <a:latin typeface="Verdana,Bold"/>
              </a:rPr>
              <a:t>Si no cumple la regla 80:20, se le considerar</a:t>
            </a:r>
            <a:r>
              <a:rPr lang="es-ES" sz="1800" b="1" dirty="0">
                <a:solidFill>
                  <a:srgbClr val="33339A"/>
                </a:solidFill>
                <a:latin typeface="Helvetica-Bold"/>
              </a:rPr>
              <a:t>á </a:t>
            </a:r>
            <a:r>
              <a:rPr lang="es-ES" sz="1800" b="1" dirty="0">
                <a:solidFill>
                  <a:srgbClr val="33339A"/>
                </a:solidFill>
                <a:latin typeface="Verdana,Bold"/>
              </a:rPr>
              <a:t>Agricultor </a:t>
            </a:r>
            <a:r>
              <a:rPr lang="es-ES" sz="1800" b="1" dirty="0" smtClean="0">
                <a:solidFill>
                  <a:srgbClr val="33339A"/>
                </a:solidFill>
                <a:latin typeface="Verdana,Bold"/>
              </a:rPr>
              <a:t>Activo </a:t>
            </a:r>
            <a:r>
              <a:rPr lang="es-ES" sz="1800" dirty="0" smtClean="0">
                <a:solidFill>
                  <a:srgbClr val="33339A"/>
                </a:solidFill>
                <a:latin typeface="Verdana"/>
              </a:rPr>
              <a:t>siempre </a:t>
            </a:r>
            <a:r>
              <a:rPr lang="es-ES" sz="1800" dirty="0">
                <a:solidFill>
                  <a:srgbClr val="33339A"/>
                </a:solidFill>
                <a:latin typeface="Verdana"/>
              </a:rPr>
              <a:t>que demuestre asume el riesgo empresarial y realiza en </a:t>
            </a:r>
            <a:r>
              <a:rPr lang="es-ES" sz="1800" dirty="0" smtClean="0">
                <a:solidFill>
                  <a:srgbClr val="33339A"/>
                </a:solidFill>
                <a:latin typeface="Verdana"/>
              </a:rPr>
              <a:t>las parcelas </a:t>
            </a:r>
            <a:r>
              <a:rPr lang="es-ES" sz="1800" b="1" dirty="0">
                <a:solidFill>
                  <a:srgbClr val="33339A"/>
                </a:solidFill>
                <a:latin typeface="Verdana,Bold"/>
              </a:rPr>
              <a:t>Actividad Agraria en 2021 </a:t>
            </a:r>
            <a:r>
              <a:rPr lang="es-ES" sz="1800" dirty="0">
                <a:solidFill>
                  <a:srgbClr val="33339A"/>
                </a:solidFill>
                <a:latin typeface="Verdana"/>
              </a:rPr>
              <a:t>: Registros agrarios (</a:t>
            </a:r>
            <a:r>
              <a:rPr lang="es-ES" sz="1800" dirty="0" smtClean="0">
                <a:solidFill>
                  <a:srgbClr val="33339A"/>
                </a:solidFill>
                <a:latin typeface="Verdana"/>
              </a:rPr>
              <a:t>EVENA; REGA</a:t>
            </a:r>
            <a:r>
              <a:rPr lang="es-ES" sz="1800" dirty="0">
                <a:solidFill>
                  <a:srgbClr val="33339A"/>
                </a:solidFill>
                <a:latin typeface="Verdana"/>
              </a:rPr>
              <a:t>; CPAEN), facturas con justificante bancario con importe </a:t>
            </a:r>
            <a:r>
              <a:rPr lang="es-ES" sz="1800" dirty="0" smtClean="0">
                <a:solidFill>
                  <a:srgbClr val="33339A"/>
                </a:solidFill>
                <a:latin typeface="Verdana"/>
              </a:rPr>
              <a:t>mínimo para </a:t>
            </a:r>
            <a:r>
              <a:rPr lang="es-ES" sz="1800" dirty="0">
                <a:solidFill>
                  <a:srgbClr val="33339A"/>
                </a:solidFill>
                <a:latin typeface="Verdana"/>
              </a:rPr>
              <a:t>cumplir con la regla…</a:t>
            </a: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522784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684" y="2107958"/>
            <a:ext cx="9909544" cy="3330146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AYUDAS ASOCIADAS A GANADEROS</a:t>
            </a:r>
          </a:p>
          <a:p>
            <a:pPr marL="285750" indent="-285750" algn="l">
              <a:buFontTx/>
              <a:buChar char="-"/>
            </a:pPr>
            <a:r>
              <a:rPr lang="es-ES" sz="1900" dirty="0"/>
              <a:t>Un animal cumple con los requisitos de identificación y registro si los reúne en las siguientes fechas: </a:t>
            </a:r>
            <a:endParaRPr lang="es-ES" sz="1900" dirty="0" smtClean="0"/>
          </a:p>
          <a:p>
            <a:pPr marL="285750" indent="-285750" algn="l">
              <a:buFontTx/>
              <a:buChar char="-"/>
            </a:pPr>
            <a:r>
              <a:rPr lang="es-ES" sz="1900" dirty="0" smtClean="0"/>
              <a:t> </a:t>
            </a:r>
            <a:r>
              <a:rPr lang="es-ES" sz="1900" dirty="0"/>
              <a:t>El 1 de enero del año de solicitud para todas las ayudas asociadas excepto para las ayudas explotaciones de vacuno de cebo y para los ganaderos de vacuno de cebo que mantuvieron derechos especiales en 2014 y no disponen de hectáreas admisibles para la activación de DPB. </a:t>
            </a:r>
            <a:endParaRPr lang="es-ES" sz="1900" dirty="0" smtClean="0"/>
          </a:p>
          <a:p>
            <a:pPr marL="285750" indent="-285750" algn="l">
              <a:buFontTx/>
              <a:buChar char="-"/>
            </a:pPr>
            <a:r>
              <a:rPr lang="es-ES" sz="1900" dirty="0" smtClean="0"/>
              <a:t> </a:t>
            </a:r>
            <a:r>
              <a:rPr lang="es-ES" sz="1900" dirty="0"/>
              <a:t>El 1 de octubre del año anterior al de solicitud para vacuno de cebo y para los ganaderos de vacuno de cebo que mantuvieron derechos especiales en 2014 y no disponen de hectáreas admisibles para la </a:t>
            </a:r>
            <a:r>
              <a:rPr lang="es-ES" sz="1900" dirty="0" smtClean="0"/>
              <a:t>activación </a:t>
            </a:r>
            <a:r>
              <a:rPr lang="es-ES" sz="1900" dirty="0"/>
              <a:t>de DPB. </a:t>
            </a:r>
            <a:endParaRPr lang="es-ES" sz="1900" dirty="0" smtClean="0"/>
          </a:p>
          <a:p>
            <a:pPr marL="285750" indent="-285750" algn="l">
              <a:buFontTx/>
              <a:buChar char="-"/>
            </a:pPr>
            <a:r>
              <a:rPr lang="es-ES" sz="1900" dirty="0"/>
              <a:t>Los ganaderos deberán mantener la titularidad de la </a:t>
            </a:r>
            <a:r>
              <a:rPr lang="es-ES" sz="1900" dirty="0" smtClean="0"/>
              <a:t>explotación, Durante </a:t>
            </a:r>
            <a:r>
              <a:rPr lang="es-ES" sz="1900" dirty="0"/>
              <a:t>las fechas fijadas para determinar los animales susceptibles a la ayuda y hasta la fecha final del plazo de modificación de la SU (31 de mayo de 2021) </a:t>
            </a:r>
            <a:endParaRPr lang="es-ES" sz="1900" dirty="0" smtClean="0"/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EXPLOTACIÓN DE ALTA EN EL REGA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 vaca nodriza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 vacuno de cebo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 vacuno de leche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 ovino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 caprino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 vacuno de leche , vacuno de cebo, ovino y caprino  ( </a:t>
            </a:r>
            <a:r>
              <a:rPr lang="es-ES_tradnl" sz="1800" b="1" dirty="0" err="1" smtClean="0"/>
              <a:t>dº</a:t>
            </a:r>
            <a:r>
              <a:rPr lang="es-ES_tradnl" sz="1800" b="1" dirty="0" smtClean="0"/>
              <a:t> especiales ) </a:t>
            </a:r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58004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684" y="2107958"/>
            <a:ext cx="9909544" cy="3330146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ACTIVIDAD AGRARIA EN PASTOS</a:t>
            </a:r>
          </a:p>
          <a:p>
            <a:pPr algn="l"/>
            <a:r>
              <a:rPr lang="es-ES" sz="1800" dirty="0">
                <a:solidFill>
                  <a:srgbClr val="404040"/>
                </a:solidFill>
                <a:latin typeface="TrebuchetMS"/>
              </a:rPr>
              <a:t>Especies compatibles con pastos (vacuno, ovino, caprino, equino de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producción y reproducción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y porcino en extensivo o mixto).</a:t>
            </a:r>
          </a:p>
          <a:p>
            <a:pPr algn="l"/>
            <a:r>
              <a:rPr lang="es-ES" sz="1600" dirty="0">
                <a:solidFill>
                  <a:srgbClr val="91C326"/>
                </a:solidFill>
                <a:latin typeface="Wingdings3"/>
              </a:rPr>
              <a:t>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Si no se alcanza dicha densidad el agricultor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deberá </a:t>
            </a:r>
            <a:r>
              <a:rPr lang="es-ES" sz="1800" b="1" dirty="0">
                <a:solidFill>
                  <a:srgbClr val="404040"/>
                </a:solidFill>
                <a:latin typeface="TrebuchetMS,Bold"/>
              </a:rPr>
              <a:t>demostrar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que realiza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alguna de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las siguientes practicas:</a:t>
            </a:r>
          </a:p>
          <a:p>
            <a:pPr algn="l"/>
            <a:r>
              <a:rPr lang="es-ES" sz="1800" dirty="0">
                <a:solidFill>
                  <a:srgbClr val="404040"/>
                </a:solidFill>
                <a:latin typeface="TrebuchetMS"/>
              </a:rPr>
              <a:t>- Siega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producción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(con ganado propio o factura de venta de hierba).</a:t>
            </a:r>
          </a:p>
          <a:p>
            <a:pPr algn="l"/>
            <a:r>
              <a:rPr lang="es-ES" sz="1800" dirty="0">
                <a:solidFill>
                  <a:srgbClr val="404040"/>
                </a:solidFill>
                <a:latin typeface="TrebuchetMS"/>
              </a:rPr>
              <a:t>- Siega mantenimiento (con maquinaria propia o factura de trabajos).</a:t>
            </a:r>
          </a:p>
          <a:p>
            <a:pPr algn="l"/>
            <a:r>
              <a:rPr lang="es-ES" sz="1800" dirty="0">
                <a:solidFill>
                  <a:srgbClr val="404040"/>
                </a:solidFill>
                <a:latin typeface="TrebuchetMS"/>
              </a:rPr>
              <a:t>- Desbroce</a:t>
            </a:r>
          </a:p>
          <a:p>
            <a:pPr algn="l"/>
            <a:r>
              <a:rPr lang="es-ES" sz="1800" dirty="0">
                <a:solidFill>
                  <a:srgbClr val="404040"/>
                </a:solidFill>
                <a:latin typeface="TrebuchetMS"/>
              </a:rPr>
              <a:t>- Mantenimiento de un adecuado drenaje.</a:t>
            </a:r>
          </a:p>
          <a:p>
            <a:pPr algn="l"/>
            <a:r>
              <a:rPr lang="es-ES" sz="1800" dirty="0">
                <a:solidFill>
                  <a:srgbClr val="404040"/>
                </a:solidFill>
                <a:latin typeface="TrebuchetMS"/>
              </a:rPr>
              <a:t>- Estercolado o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fertilización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con fines exclusivos de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mantenimiento homogéneo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del pasto.</a:t>
            </a:r>
          </a:p>
          <a:p>
            <a:pPr algn="l"/>
            <a:r>
              <a:rPr lang="es-ES" sz="1800" dirty="0">
                <a:solidFill>
                  <a:srgbClr val="404040"/>
                </a:solidFill>
                <a:latin typeface="TrebuchetMS"/>
              </a:rPr>
              <a:t>- Que dispone de superficie de pastos en condiciones productivas adecuadas</a:t>
            </a:r>
          </a:p>
          <a:p>
            <a:pPr algn="l"/>
            <a:r>
              <a:rPr lang="es-ES" sz="1800" dirty="0">
                <a:solidFill>
                  <a:srgbClr val="404040"/>
                </a:solidFill>
                <a:latin typeface="TrebuchetMS"/>
              </a:rPr>
              <a:t>para ser pastoreadas.</a:t>
            </a:r>
          </a:p>
          <a:p>
            <a:pPr algn="l"/>
            <a:r>
              <a:rPr lang="es-ES" sz="1600" dirty="0">
                <a:solidFill>
                  <a:srgbClr val="91C326"/>
                </a:solidFill>
                <a:latin typeface="Wingdings3"/>
              </a:rPr>
              <a:t>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*Se acepta el pastoreo en parcelas de TA que tengan cultivo de hierbas en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una rotación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de cultivos por un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máximo 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de dos </a:t>
            </a:r>
            <a:r>
              <a:rPr lang="es-ES" sz="1800" dirty="0" smtClean="0">
                <a:solidFill>
                  <a:srgbClr val="404040"/>
                </a:solidFill>
                <a:latin typeface="TrebuchetMS"/>
              </a:rPr>
              <a:t>años</a:t>
            </a:r>
            <a:r>
              <a:rPr lang="es-ES" sz="1800" dirty="0">
                <a:solidFill>
                  <a:srgbClr val="404040"/>
                </a:solidFill>
                <a:latin typeface="TrebuchetMS"/>
              </a:rPr>
              <a:t>.</a:t>
            </a:r>
          </a:p>
          <a:p>
            <a:pPr algn="l"/>
            <a:r>
              <a:rPr lang="es-ES" sz="1800" dirty="0">
                <a:solidFill>
                  <a:srgbClr val="FF0000"/>
                </a:solidFill>
                <a:latin typeface="TrebuchetMS"/>
              </a:rPr>
              <a:t>*A las explotaciones de cebo o vacuno de leche intensivas se les </a:t>
            </a:r>
            <a:r>
              <a:rPr lang="es-ES" sz="1800" dirty="0" smtClean="0">
                <a:solidFill>
                  <a:srgbClr val="FF0000"/>
                </a:solidFill>
                <a:latin typeface="TrebuchetMS"/>
              </a:rPr>
              <a:t>exigirán </a:t>
            </a:r>
            <a:r>
              <a:rPr lang="es-ES" sz="1800" dirty="0" smtClean="0">
                <a:solidFill>
                  <a:srgbClr val="FF0000"/>
                </a:solidFill>
                <a:latin typeface="TrebuchetMS"/>
              </a:rPr>
              <a:t>pruebas documentales </a:t>
            </a:r>
            <a:r>
              <a:rPr lang="es-ES" sz="1800" dirty="0">
                <a:solidFill>
                  <a:srgbClr val="FF0000"/>
                </a:solidFill>
                <a:latin typeface="TrebuchetMS"/>
              </a:rPr>
              <a:t>del mantenimiento de los pastos (OF </a:t>
            </a:r>
            <a:r>
              <a:rPr lang="es-ES" sz="1800" dirty="0" err="1">
                <a:solidFill>
                  <a:srgbClr val="FF0000"/>
                </a:solidFill>
                <a:latin typeface="TrebuchetMS"/>
              </a:rPr>
              <a:t>xxxx</a:t>
            </a:r>
            <a:r>
              <a:rPr lang="es-ES" sz="1800" dirty="0">
                <a:solidFill>
                  <a:srgbClr val="FF0000"/>
                </a:solidFill>
                <a:latin typeface="TrebuchetMS"/>
              </a:rPr>
              <a:t>/2021 de convocatoria)</a:t>
            </a: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523025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58795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PLAN DE DESARROLLO RURAL DE NAVARRA – AYUDAS</a:t>
            </a:r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466753"/>
            <a:ext cx="6071191" cy="362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9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PLAN DE DESARROLLO RURAL DE NAVARRA – AYUDAS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Prorrogadas en 2021- validez para 1 año y es voluntaria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No son convocatorias nuevas </a:t>
            </a:r>
            <a:r>
              <a:rPr lang="es-ES_tradnl" sz="1800" b="1" dirty="0" smtClean="0">
                <a:sym typeface="Wingdings" panose="05000000000000000000" pitchFamily="2" charset="2"/>
              </a:rPr>
              <a:t> NO es una apertura a nuevos solicitantes. Continuidad .</a:t>
            </a:r>
          </a:p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ym typeface="Wingdings" panose="05000000000000000000" pitchFamily="2" charset="2"/>
              </a:rPr>
              <a:t>Se mantienen importes , superficies / UGM. No se pueden hacer aumentos ni disminuciones*.</a:t>
            </a:r>
          </a:p>
          <a:p>
            <a:pPr marL="285750" indent="-285750" algn="l">
              <a:buFontTx/>
              <a:buChar char="-"/>
            </a:pPr>
            <a:r>
              <a:rPr lang="es-ES_tradnl" sz="1100" i="1" dirty="0"/>
              <a:t>*SIGPAC, Concentraciones, expropiación, fuerza mayor</a:t>
            </a:r>
            <a:endParaRPr lang="es-ES" sz="1100" i="1" dirty="0"/>
          </a:p>
          <a:p>
            <a:pPr marL="285750" indent="-285750" algn="l">
              <a:buFontTx/>
              <a:buChar char="-"/>
            </a:pPr>
            <a:endParaRPr lang="es-ES_tradnl" sz="1800" b="1" dirty="0" smtClean="0">
              <a:sym typeface="Wingdings" panose="05000000000000000000" pitchFamily="2" charset="2"/>
            </a:endParaRPr>
          </a:p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ym typeface="Wingdings" panose="05000000000000000000" pitchFamily="2" charset="2"/>
              </a:rPr>
              <a:t>Sí se pueden TRASPASAR.</a:t>
            </a:r>
            <a:endParaRPr lang="es-ES_tradnl" sz="1800" b="1" dirty="0" smtClean="0"/>
          </a:p>
          <a:p>
            <a:pPr marL="285750" indent="-285750" algn="l">
              <a:buFontTx/>
              <a:buChar char="-"/>
            </a:pPr>
            <a:r>
              <a:rPr lang="es-ES_tradnl" sz="1800" b="1" dirty="0" smtClean="0"/>
              <a:t>Ayudas ZLN , zona transitoria </a:t>
            </a:r>
            <a:r>
              <a:rPr lang="es-ES_tradnl" sz="1800" b="1" dirty="0" err="1" smtClean="0"/>
              <a:t>tb</a:t>
            </a:r>
            <a:r>
              <a:rPr lang="es-ES_tradnl" sz="1800" b="1" dirty="0" smtClean="0"/>
              <a:t> en 2021.</a:t>
            </a:r>
          </a:p>
          <a:p>
            <a:pPr algn="l"/>
            <a:r>
              <a:rPr lang="es-ES_tradnl" sz="1400" dirty="0" smtClean="0"/>
              <a:t>(</a:t>
            </a:r>
            <a:r>
              <a:rPr lang="es-ES" sz="1400" dirty="0" err="1"/>
              <a:t>Abaigar</a:t>
            </a:r>
            <a:r>
              <a:rPr lang="es-ES" sz="1400" dirty="0"/>
              <a:t>, </a:t>
            </a:r>
            <a:r>
              <a:rPr lang="es-ES" sz="1400" dirty="0" err="1"/>
              <a:t>Aibar</a:t>
            </a:r>
            <a:r>
              <a:rPr lang="es-ES" sz="1400" dirty="0"/>
              <a:t>, </a:t>
            </a:r>
            <a:r>
              <a:rPr lang="es-ES" sz="1400" dirty="0" err="1"/>
              <a:t>Berbinzana</a:t>
            </a:r>
            <a:r>
              <a:rPr lang="es-ES" sz="1400" dirty="0"/>
              <a:t>, </a:t>
            </a:r>
            <a:r>
              <a:rPr lang="es-ES" sz="1400" dirty="0" err="1"/>
              <a:t>Mendavia</a:t>
            </a:r>
            <a:r>
              <a:rPr lang="es-ES" sz="1400" dirty="0"/>
              <a:t>, </a:t>
            </a:r>
            <a:r>
              <a:rPr lang="es-ES" sz="1400" dirty="0" err="1"/>
              <a:t>Murieta</a:t>
            </a:r>
            <a:r>
              <a:rPr lang="es-ES" sz="1400" dirty="0"/>
              <a:t>, Murillo el </a:t>
            </a:r>
            <a:r>
              <a:rPr lang="es-ES" sz="1400" dirty="0" err="1"/>
              <a:t>Cuende</a:t>
            </a:r>
            <a:r>
              <a:rPr lang="es-ES" sz="1400" dirty="0"/>
              <a:t>, Murillo el Fruto, </a:t>
            </a:r>
            <a:r>
              <a:rPr lang="es-ES" sz="1400" dirty="0" err="1"/>
              <a:t>Oco</a:t>
            </a:r>
            <a:r>
              <a:rPr lang="es-ES" sz="1400" dirty="0"/>
              <a:t> y Sangüesa</a:t>
            </a:r>
            <a:r>
              <a:rPr lang="es-ES" sz="1400" dirty="0" smtClean="0"/>
              <a:t>.)</a:t>
            </a:r>
            <a:endParaRPr lang="es-ES_tradnl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28" y="3603330"/>
            <a:ext cx="220806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7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PERIODO TRANSITORIO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/>
          </a:bodyPr>
          <a:lstStyle/>
          <a:p>
            <a:pPr algn="l"/>
            <a:r>
              <a:rPr lang="es-ES" sz="1400" dirty="0">
                <a:latin typeface="Verdana"/>
              </a:rPr>
              <a:t>Periodo 2015-2020:</a:t>
            </a:r>
          </a:p>
          <a:p>
            <a:pPr algn="l"/>
            <a:r>
              <a:rPr lang="es-ES" sz="1400" dirty="0">
                <a:latin typeface="Verdana"/>
              </a:rPr>
              <a:t>Por debajo del VMR: Convergencia al alza hacia el 90%VMR y como mínimo </a:t>
            </a:r>
            <a:r>
              <a:rPr lang="es-ES" sz="1400" dirty="0" smtClean="0">
                <a:latin typeface="Verdana"/>
              </a:rPr>
              <a:t>al 60</a:t>
            </a:r>
            <a:r>
              <a:rPr lang="es-ES" sz="1400" dirty="0">
                <a:latin typeface="Verdana"/>
              </a:rPr>
              <a:t>% VMR</a:t>
            </a:r>
          </a:p>
          <a:p>
            <a:pPr algn="l"/>
            <a:r>
              <a:rPr lang="es-ES" sz="1400" dirty="0">
                <a:latin typeface="Verdana"/>
              </a:rPr>
              <a:t>Por encima del VMR: Convergencia a la baja con </a:t>
            </a:r>
            <a:r>
              <a:rPr lang="es-ES" sz="1400" dirty="0" err="1">
                <a:latin typeface="Verdana"/>
              </a:rPr>
              <a:t>máx</a:t>
            </a:r>
            <a:r>
              <a:rPr lang="es-ES" sz="1400" dirty="0">
                <a:latin typeface="Verdana"/>
              </a:rPr>
              <a:t> perdida del 30% del </a:t>
            </a:r>
            <a:r>
              <a:rPr lang="es-ES" sz="1400" dirty="0" smtClean="0">
                <a:latin typeface="Verdana"/>
              </a:rPr>
              <a:t>valor  del DPB</a:t>
            </a:r>
          </a:p>
          <a:p>
            <a:pPr algn="l"/>
            <a:endParaRPr lang="es-ES_tradnl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3251016"/>
            <a:ext cx="4709080" cy="207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121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PERIODO TRANSITORIO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400" b="1" i="1" dirty="0">
                <a:solidFill>
                  <a:schemeClr val="accent6">
                    <a:lumMod val="75000"/>
                  </a:schemeClr>
                </a:solidFill>
              </a:rPr>
              <a:t>Ajuste lineal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sz="1400" dirty="0"/>
              <a:t>El nuevo límite máximo nacional 2021 para el </a:t>
            </a:r>
            <a:r>
              <a:rPr lang="es-ES" sz="1400" dirty="0" smtClean="0"/>
              <a:t>régimen del </a:t>
            </a:r>
            <a:r>
              <a:rPr lang="es-ES" sz="1400" dirty="0"/>
              <a:t>Pago Básico obliga a un ajuste lineal del valor de todos </a:t>
            </a:r>
            <a:r>
              <a:rPr lang="es-ES" sz="1400" dirty="0" smtClean="0"/>
              <a:t>los derechos </a:t>
            </a:r>
            <a:r>
              <a:rPr lang="es-ES" sz="1400" dirty="0"/>
              <a:t>existentes</a:t>
            </a:r>
            <a:r>
              <a:rPr lang="es-ES" sz="1400" dirty="0" smtClean="0"/>
              <a:t>.</a:t>
            </a:r>
          </a:p>
          <a:p>
            <a:pPr algn="l"/>
            <a:r>
              <a:rPr lang="es-ES" sz="1400" b="1" i="1" dirty="0">
                <a:solidFill>
                  <a:schemeClr val="accent6">
                    <a:lumMod val="75000"/>
                  </a:schemeClr>
                </a:solidFill>
              </a:rPr>
              <a:t>Convergencia 2021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sz="1400" dirty="0"/>
              <a:t>Se continúa con la convergencia del valor </a:t>
            </a:r>
            <a:r>
              <a:rPr lang="es-ES" sz="1400" dirty="0" smtClean="0"/>
              <a:t>de cada </a:t>
            </a:r>
            <a:r>
              <a:rPr lang="es-ES" sz="1400" dirty="0"/>
              <a:t>derecho hacia el valor medio regional:</a:t>
            </a:r>
          </a:p>
          <a:p>
            <a:pPr algn="l"/>
            <a:r>
              <a:rPr lang="es-ES" sz="1400" dirty="0" smtClean="0"/>
              <a:t>Si </a:t>
            </a:r>
            <a:r>
              <a:rPr lang="es-ES" sz="1400" dirty="0"/>
              <a:t>el valor del derecho es inferior al valor medio de la región:</a:t>
            </a:r>
          </a:p>
          <a:p>
            <a:pPr algn="l"/>
            <a:r>
              <a:rPr lang="es-ES" sz="1400" dirty="0"/>
              <a:t>• Incrementa su valor ¼ de la diferencia entre el valor </a:t>
            </a:r>
            <a:r>
              <a:rPr lang="es-ES" sz="1400" dirty="0" smtClean="0"/>
              <a:t>del derecho </a:t>
            </a:r>
            <a:r>
              <a:rPr lang="es-ES" sz="1400" dirty="0"/>
              <a:t>y el valor medio.</a:t>
            </a:r>
          </a:p>
          <a:p>
            <a:pPr algn="l"/>
            <a:r>
              <a:rPr lang="es-ES" sz="1400" dirty="0"/>
              <a:t>• Alcanzará por lo menos el 70% del valor medio </a:t>
            </a:r>
            <a:r>
              <a:rPr lang="es-ES" sz="1400" dirty="0" smtClean="0"/>
              <a:t>regional.</a:t>
            </a:r>
          </a:p>
          <a:p>
            <a:pPr algn="l"/>
            <a:endParaRPr lang="es-ES_tradnl" sz="1400" dirty="0"/>
          </a:p>
          <a:p>
            <a:pPr algn="l"/>
            <a:r>
              <a:rPr lang="es-ES" sz="1400" dirty="0"/>
              <a:t>Si el valor del derecho es superior al valor medio de la región:</a:t>
            </a:r>
          </a:p>
          <a:p>
            <a:pPr algn="l"/>
            <a:r>
              <a:rPr lang="es-ES" sz="1400" dirty="0"/>
              <a:t>• Disminuirá su valor lo necesario para poder compensar </a:t>
            </a:r>
            <a:r>
              <a:rPr lang="es-ES" sz="1400" dirty="0" smtClean="0"/>
              <a:t>entre  todos </a:t>
            </a:r>
            <a:r>
              <a:rPr lang="es-ES" sz="1400" dirty="0"/>
              <a:t>el aumento del valor de los derechos con valores</a:t>
            </a:r>
          </a:p>
          <a:p>
            <a:pPr algn="l"/>
            <a:r>
              <a:rPr lang="es-ES" sz="1400" dirty="0"/>
              <a:t>inferiores a la media</a:t>
            </a:r>
          </a:p>
          <a:p>
            <a:pPr algn="l"/>
            <a:r>
              <a:rPr lang="es-ES" sz="1400" dirty="0"/>
              <a:t>• No hay ningún límite en la bajada del valor</a:t>
            </a:r>
            <a:endParaRPr lang="es-ES_tradnl" sz="1400" dirty="0" smtClean="0"/>
          </a:p>
        </p:txBody>
      </p:sp>
    </p:spTree>
    <p:extLst>
      <p:ext uri="{BB962C8B-B14F-4D97-AF65-F5344CB8AC3E}">
        <p14:creationId xmlns:p14="http://schemas.microsoft.com/office/powerpoint/2010/main" val="3287157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PERIODO TRANSITORIO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400" b="1" i="1" dirty="0">
                <a:solidFill>
                  <a:srgbClr val="009A9A"/>
                </a:solidFill>
                <a:latin typeface="Verdana,BoldItalic"/>
              </a:rPr>
              <a:t>Adecuación de la reserva nacional a los valores </a:t>
            </a:r>
            <a:r>
              <a:rPr lang="es-ES" sz="1400" b="1" i="1" dirty="0" smtClean="0">
                <a:solidFill>
                  <a:srgbClr val="009A9A"/>
                </a:solidFill>
                <a:latin typeface="Verdana,BoldItalic"/>
              </a:rPr>
              <a:t>medios regionales </a:t>
            </a:r>
            <a:r>
              <a:rPr lang="es-ES" sz="1400" b="1" i="1" dirty="0">
                <a:solidFill>
                  <a:srgbClr val="009A9A"/>
                </a:solidFill>
                <a:latin typeface="Verdana,BoldItalic"/>
              </a:rPr>
              <a:t>2021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: Como consecuencia de haber establecido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unos nuevos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valores medios regionales, será necesario calcular y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aplicar el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ajuste de todos los derechos con importes de reserva nacional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de campañas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anteriores a los nuevos VMR 2021.</a:t>
            </a:r>
          </a:p>
          <a:p>
            <a:pPr algn="l"/>
            <a:r>
              <a:rPr lang="es-ES" sz="1400" b="1" i="1" dirty="0">
                <a:solidFill>
                  <a:srgbClr val="009A9A"/>
                </a:solidFill>
                <a:latin typeface="Verdana,BoldItalic"/>
              </a:rPr>
              <a:t>Régimen de Pequeños Agricultores: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Los DPB mantienen su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valor, salvo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que el beneficiario decida salir del Régimen, en cuyo caso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se actualizará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el valor con el ajuste lineal y la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convergencia correspondiente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.</a:t>
            </a:r>
          </a:p>
          <a:p>
            <a:pPr algn="l"/>
            <a:r>
              <a:rPr lang="es-ES" sz="1400" b="1" i="1" dirty="0">
                <a:solidFill>
                  <a:srgbClr val="009A9A"/>
                </a:solidFill>
                <a:latin typeface="Verdana,BoldItalic"/>
              </a:rPr>
              <a:t>Calendario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:</a:t>
            </a:r>
          </a:p>
          <a:p>
            <a:pPr algn="l"/>
            <a:r>
              <a:rPr lang="es-ES" sz="1400" dirty="0">
                <a:solidFill>
                  <a:srgbClr val="000000"/>
                </a:solidFill>
                <a:latin typeface="Helvetica"/>
              </a:rPr>
              <a:t>•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Antes del 1 de febrero 2021: consulta pública del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resultado provisional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.</a:t>
            </a:r>
          </a:p>
          <a:p>
            <a:pPr algn="l"/>
            <a:r>
              <a:rPr lang="es-ES" sz="1400" dirty="0">
                <a:solidFill>
                  <a:srgbClr val="000000"/>
                </a:solidFill>
                <a:latin typeface="Helvetica"/>
              </a:rPr>
              <a:t>•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Desde 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el 15 de marzo 2021: establecimiento valores definitivos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.</a:t>
            </a:r>
          </a:p>
          <a:p>
            <a:pPr algn="l"/>
            <a:endParaRPr lang="es-ES_tradnl" sz="1400" dirty="0">
              <a:solidFill>
                <a:srgbClr val="009A9A"/>
              </a:solidFill>
              <a:latin typeface="Verdana"/>
            </a:endParaRPr>
          </a:p>
          <a:p>
            <a:pPr algn="l"/>
            <a:r>
              <a:rPr lang="es-ES_tradnl" sz="1400" b="1" dirty="0" smtClean="0">
                <a:solidFill>
                  <a:srgbClr val="009A9A"/>
                </a:solidFill>
                <a:latin typeface="Verdana"/>
              </a:rPr>
              <a:t>Ojo!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Atención en las cesiones que se hagan hasta entonces ya que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no figurará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el importe de los derechos trasmitidos. Consulta previa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en la </a:t>
            </a:r>
            <a:r>
              <a:rPr lang="es-ES" sz="1400" dirty="0">
                <a:solidFill>
                  <a:srgbClr val="009A9A"/>
                </a:solidFill>
                <a:latin typeface="Verdana"/>
              </a:rPr>
              <a:t>consulta pública del </a:t>
            </a:r>
            <a:r>
              <a:rPr lang="es-ES" sz="1400" dirty="0" smtClean="0">
                <a:solidFill>
                  <a:srgbClr val="009A9A"/>
                </a:solidFill>
                <a:latin typeface="Verdana"/>
              </a:rPr>
              <a:t>FEGA:</a:t>
            </a:r>
          </a:p>
          <a:p>
            <a:pPr algn="l"/>
            <a:r>
              <a:rPr lang="es-ES" sz="1400" dirty="0" smtClean="0">
                <a:hlinkClick r:id="rId3"/>
              </a:rPr>
              <a:t>https</a:t>
            </a:r>
            <a:r>
              <a:rPr lang="es-ES" sz="1400" dirty="0">
                <a:hlinkClick r:id="rId3"/>
              </a:rPr>
              <a:t>://</a:t>
            </a:r>
            <a:r>
              <a:rPr lang="es-ES" sz="1400" dirty="0" smtClean="0">
                <a:hlinkClick r:id="rId3"/>
              </a:rPr>
              <a:t>www.fega.es/es/ayudas-directas-y-desarrollo-rural/consultaderechos-pago-basico</a:t>
            </a:r>
            <a:endParaRPr lang="es-ES" sz="1400" dirty="0" smtClean="0"/>
          </a:p>
          <a:p>
            <a:pPr algn="l"/>
            <a:endParaRPr lang="es-ES_tradnl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664" y="4649418"/>
            <a:ext cx="2170588" cy="10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174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PERIODO TRANSITORIO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/>
          </a:bodyPr>
          <a:lstStyle/>
          <a:p>
            <a:pPr algn="l"/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Ejemplo:</a:t>
            </a:r>
          </a:p>
          <a:p>
            <a:pPr algn="l"/>
            <a:r>
              <a:rPr lang="es-ES_tradnl" sz="1400" dirty="0" smtClean="0"/>
              <a:t>VMR= 400 €</a:t>
            </a:r>
          </a:p>
          <a:p>
            <a:pPr algn="l"/>
            <a:r>
              <a:rPr lang="es-ES_tradnl" sz="1400" dirty="0" smtClean="0"/>
              <a:t>SUPUESTO: Es necesario reducir un 25% los importes de la región X por encima del VMR = 400 para financiar los que convergen al alza</a:t>
            </a:r>
          </a:p>
          <a:p>
            <a:pPr algn="l"/>
            <a:r>
              <a:rPr lang="es-ES_tradnl" sz="1400" dirty="0" smtClean="0"/>
              <a:t>Explotación 1 , valor Derecho = 500 €</a:t>
            </a:r>
          </a:p>
          <a:p>
            <a:pPr algn="l"/>
            <a:r>
              <a:rPr lang="es-ES_tradnl" sz="1400" dirty="0" smtClean="0"/>
              <a:t>El excedente sobre  la VMR es 100 ( 500-400) , por lo que se reduce su importe un 25% ( 100 x 25% ) . Dando como resultado 25 €, es decir un 5% sobre el valor inicial del derecho</a:t>
            </a:r>
          </a:p>
          <a:p>
            <a:pPr algn="l"/>
            <a:endParaRPr lang="es-ES_tradnl" sz="1400" dirty="0"/>
          </a:p>
          <a:p>
            <a:pPr algn="l"/>
            <a:r>
              <a:rPr lang="es-ES_tradnl" sz="1400" dirty="0" smtClean="0"/>
              <a:t>Explotación 2, valor derecho 2000 €</a:t>
            </a:r>
          </a:p>
          <a:p>
            <a:pPr algn="l"/>
            <a:r>
              <a:rPr lang="es-ES_tradnl" sz="1400" dirty="0" smtClean="0"/>
              <a:t>El excedente sobre la VMR es 1.600 ( 2000-400) , por lo que se reduce su importe un 25% ( 1600 x 25% ) . Dando como resultado 400 € , es decir un 20% sobre el valor inicial del derecho.</a:t>
            </a:r>
          </a:p>
        </p:txBody>
      </p:sp>
    </p:spTree>
    <p:extLst>
      <p:ext uri="{BB962C8B-B14F-4D97-AF65-F5344CB8AC3E}">
        <p14:creationId xmlns:p14="http://schemas.microsoft.com/office/powerpoint/2010/main" val="333101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PERIODO TRANSITORIO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/>
          </a:bodyPr>
          <a:lstStyle/>
          <a:p>
            <a:pPr algn="l"/>
            <a:r>
              <a:rPr lang="es-ES_tradnl" sz="1400" dirty="0" smtClean="0"/>
              <a:t>CUAL </a:t>
            </a:r>
            <a:r>
              <a:rPr lang="es-ES_tradnl" sz="1400" dirty="0" smtClean="0"/>
              <a:t>ES NUESTRA DIFERENCIA MEDIA REGIONAL SOBRE EL NUEVO VMR?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35434"/>
              </p:ext>
            </p:extLst>
          </p:nvPr>
        </p:nvGraphicFramePr>
        <p:xfrm>
          <a:off x="1612900" y="2858294"/>
          <a:ext cx="4483100" cy="2286000"/>
        </p:xfrm>
        <a:graphic>
          <a:graphicData uri="http://schemas.openxmlformats.org/drawingml/2006/table">
            <a:tbl>
              <a:tblPr/>
              <a:tblGrid>
                <a:gridCol w="762000"/>
                <a:gridCol w="1854200"/>
                <a:gridCol w="11049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CODIGO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MEDIO REGIONAL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VMR ( €/HA)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DIFERENCIA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8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/>
          </a:bodyPr>
          <a:lstStyle/>
          <a:p>
            <a:pPr algn="l"/>
            <a:r>
              <a:rPr lang="es-ES_tradnl" sz="1400" b="1" dirty="0" smtClean="0"/>
              <a:t>Aplicación en 2023</a:t>
            </a:r>
          </a:p>
          <a:p>
            <a:pPr algn="l"/>
            <a:r>
              <a:rPr lang="es-ES" sz="1400" dirty="0"/>
              <a:t>Introduce un cambio profundo en la manera en la que deben diseñarse sus instrumentos, pues </a:t>
            </a:r>
            <a:r>
              <a:rPr lang="es-ES" sz="1400" b="1" dirty="0">
                <a:solidFill>
                  <a:schemeClr val="accent6"/>
                </a:solidFill>
              </a:rPr>
              <a:t>pasa de ser una política basada en la descripción de los requisitos</a:t>
            </a:r>
            <a:r>
              <a:rPr lang="es-ES" sz="1400" dirty="0"/>
              <a:t> que deben cumplir los beneficiarios finales de las ayudas, a </a:t>
            </a:r>
            <a:r>
              <a:rPr lang="es-ES" sz="1400" b="1" dirty="0">
                <a:solidFill>
                  <a:schemeClr val="accent6"/>
                </a:solidFill>
              </a:rPr>
              <a:t>una política orientada a la consecución de resultados concretos</a:t>
            </a:r>
            <a:r>
              <a:rPr lang="es-ES" sz="1400" dirty="0"/>
              <a:t>, vinculados a la consecución los siguientes objetivos </a:t>
            </a:r>
            <a:r>
              <a:rPr lang="es-ES" sz="1400" dirty="0" smtClean="0"/>
              <a:t>generales:</a:t>
            </a:r>
          </a:p>
          <a:p>
            <a:pPr marL="342900" indent="-342900" algn="l">
              <a:buAutoNum type="alphaLcParenR"/>
            </a:pPr>
            <a:r>
              <a:rPr lang="es-ES" sz="1400" dirty="0" smtClean="0"/>
              <a:t>El </a:t>
            </a:r>
            <a:r>
              <a:rPr lang="es-ES" sz="1400" dirty="0"/>
              <a:t>fomento de un sector agrícola inteligente, resistente y diversificado que garantice la seguridad </a:t>
            </a:r>
            <a:r>
              <a:rPr lang="es-ES" sz="1400" dirty="0" smtClean="0"/>
              <a:t>alimentaria;</a:t>
            </a:r>
          </a:p>
          <a:p>
            <a:pPr marL="342900" indent="-342900" algn="l">
              <a:buAutoNum type="alphaLcParenR"/>
            </a:pPr>
            <a:r>
              <a:rPr lang="es-ES" sz="1400" dirty="0" smtClean="0"/>
              <a:t> </a:t>
            </a:r>
            <a:r>
              <a:rPr lang="es-ES" sz="1400" dirty="0"/>
              <a:t>La intensificación del cuidado del medio ambiente y la acción por el clima, contribuyendo a alcanzar los objetivos climáticos y medioambientales de la </a:t>
            </a:r>
            <a:r>
              <a:rPr lang="es-ES" sz="1400" dirty="0" smtClean="0"/>
              <a:t>UE.</a:t>
            </a:r>
          </a:p>
          <a:p>
            <a:pPr marL="342900" indent="-342900" algn="l">
              <a:buAutoNum type="alphaLcParenR"/>
            </a:pPr>
            <a:r>
              <a:rPr lang="es-ES" sz="1400" dirty="0" smtClean="0"/>
              <a:t>El </a:t>
            </a:r>
            <a:r>
              <a:rPr lang="es-ES" sz="1400" dirty="0"/>
              <a:t>fortalecimiento del tejido socio – económico de las zonas rurales.</a:t>
            </a:r>
          </a:p>
          <a:p>
            <a:pPr algn="l"/>
            <a:endParaRPr lang="es-ES_tradnl" sz="1400" dirty="0" smtClean="0"/>
          </a:p>
        </p:txBody>
      </p:sp>
    </p:spTree>
    <p:extLst>
      <p:ext uri="{BB962C8B-B14F-4D97-AF65-F5344CB8AC3E}">
        <p14:creationId xmlns:p14="http://schemas.microsoft.com/office/powerpoint/2010/main" val="313131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 fontScale="550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es-ES_tradnl" sz="2500" b="1" dirty="0" smtClean="0">
                <a:solidFill>
                  <a:schemeClr val="accent6">
                    <a:lumMod val="75000"/>
                  </a:schemeClr>
                </a:solidFill>
              </a:rPr>
              <a:t>Claves a tener en cuenta</a:t>
            </a:r>
          </a:p>
          <a:p>
            <a:pPr marL="285750" indent="-285750" algn="l">
              <a:buFontTx/>
              <a:buChar char="-"/>
            </a:pPr>
            <a:r>
              <a:rPr lang="es-ES_tradnl" sz="2200" dirty="0" smtClean="0"/>
              <a:t>En superficies de pastos se permite justificar el mantenimiento mediante el pastoreo de 3º de toda la superficie a justificar . ( NO se permite en pastos comunes ) </a:t>
            </a:r>
            <a:r>
              <a:rPr lang="es-ES_tradnl" sz="2200" dirty="0" smtClean="0">
                <a:sym typeface="Wingdings" panose="05000000000000000000" pitchFamily="2" charset="2"/>
              </a:rPr>
              <a:t> declaración en la SU</a:t>
            </a:r>
          </a:p>
          <a:p>
            <a:pPr marL="285750" indent="-285750" algn="l">
              <a:buFontTx/>
              <a:buChar char="-"/>
            </a:pPr>
            <a:r>
              <a:rPr lang="es-ES" sz="2200" dirty="0" smtClean="0"/>
              <a:t>En </a:t>
            </a:r>
            <a:r>
              <a:rPr lang="es-ES" sz="2200" b="1" dirty="0"/>
              <a:t>pastos: </a:t>
            </a:r>
            <a:r>
              <a:rPr lang="es-ES" sz="2200" dirty="0" err="1"/>
              <a:t>Actv</a:t>
            </a:r>
            <a:r>
              <a:rPr lang="es-ES" sz="2200" dirty="0"/>
              <a:t>. de Producción-pastoreo o labores del anexo IV. (En pastos en común no </a:t>
            </a:r>
            <a:r>
              <a:rPr lang="es-ES" sz="2200" dirty="0" smtClean="0"/>
              <a:t>se admiten </a:t>
            </a:r>
            <a:r>
              <a:rPr lang="es-ES" sz="2200" dirty="0" err="1"/>
              <a:t>actv</a:t>
            </a:r>
            <a:r>
              <a:rPr lang="es-ES" sz="2200" dirty="0"/>
              <a:t>. mantenimiento de Anexo IV).</a:t>
            </a:r>
          </a:p>
          <a:p>
            <a:pPr algn="l"/>
            <a:r>
              <a:rPr lang="es-ES" sz="2200" dirty="0"/>
              <a:t>• Anexo IV Labor </a:t>
            </a:r>
            <a:r>
              <a:rPr lang="es-ES" sz="2200" dirty="0" err="1"/>
              <a:t>mant</a:t>
            </a:r>
            <a:r>
              <a:rPr lang="es-ES" sz="2200" dirty="0"/>
              <a:t>. para Todo tipo de pastos: Estercolado o fertilización.</a:t>
            </a:r>
          </a:p>
          <a:p>
            <a:pPr algn="l"/>
            <a:r>
              <a:rPr lang="es-ES" sz="2200" dirty="0"/>
              <a:t>• Anexo IV Labor </a:t>
            </a:r>
            <a:r>
              <a:rPr lang="es-ES" sz="2200" dirty="0" err="1"/>
              <a:t>mant</a:t>
            </a:r>
            <a:r>
              <a:rPr lang="es-ES" sz="2200" dirty="0"/>
              <a:t>. para Pastos Arbolados y arbustivos: Desbroce.</a:t>
            </a:r>
          </a:p>
          <a:p>
            <a:pPr algn="l"/>
            <a:r>
              <a:rPr lang="es-ES" sz="2200" dirty="0"/>
              <a:t>• Anexo IV Labor </a:t>
            </a:r>
            <a:r>
              <a:rPr lang="es-ES" sz="2200" dirty="0" err="1"/>
              <a:t>mant</a:t>
            </a:r>
            <a:r>
              <a:rPr lang="es-ES" sz="2200" dirty="0"/>
              <a:t>. para Pastizal y pradera: Mantenimiento-Siega </a:t>
            </a:r>
            <a:r>
              <a:rPr lang="es-ES" sz="2200" dirty="0" err="1"/>
              <a:t>ó</a:t>
            </a:r>
            <a:r>
              <a:rPr lang="es-ES" sz="2200" dirty="0"/>
              <a:t> Drenaje.</a:t>
            </a:r>
          </a:p>
          <a:p>
            <a:pPr algn="l"/>
            <a:r>
              <a:rPr lang="es-ES" sz="2200" dirty="0" smtClean="0"/>
              <a:t>-        </a:t>
            </a:r>
            <a:r>
              <a:rPr lang="es-ES" sz="2200" dirty="0"/>
              <a:t>En </a:t>
            </a:r>
            <a:r>
              <a:rPr lang="es-ES" sz="2200" b="1" dirty="0"/>
              <a:t>pastizal y praderas</a:t>
            </a:r>
            <a:r>
              <a:rPr lang="es-ES" sz="2200" dirty="0"/>
              <a:t>: Producción-pastoreo o Producción- siega).</a:t>
            </a:r>
            <a:endParaRPr lang="es-ES_tradnl" sz="2200" dirty="0" smtClean="0"/>
          </a:p>
          <a:p>
            <a:pPr marL="285750" indent="-285750" algn="l">
              <a:buFontTx/>
              <a:buChar char="-"/>
            </a:pPr>
            <a:r>
              <a:rPr lang="es-ES_tradnl" sz="2200" u="sng" dirty="0" smtClean="0"/>
              <a:t>Criterios de riesgo controles:</a:t>
            </a:r>
          </a:p>
          <a:p>
            <a:pPr marL="285750" indent="-285750" algn="l">
              <a:buFontTx/>
              <a:buChar char="-"/>
            </a:pPr>
            <a:r>
              <a:rPr lang="es-ES_tradnl" sz="2200" dirty="0" smtClean="0"/>
              <a:t>Pastos a más de 50 km de la explotación</a:t>
            </a:r>
          </a:p>
          <a:p>
            <a:pPr marL="285750" indent="-285750" algn="l">
              <a:buFontTx/>
              <a:buChar char="-"/>
            </a:pPr>
            <a:r>
              <a:rPr lang="es-ES_tradnl" sz="2200" dirty="0" smtClean="0"/>
              <a:t>Solicitantes que declaran pastos, no tienen REGA y justifican con mantenimiento o Explotaciones con REGA incompatible con uso de pastos , vacuno leche o cebo.</a:t>
            </a:r>
          </a:p>
          <a:p>
            <a:pPr marL="285750" indent="-285750" algn="l">
              <a:buFontTx/>
              <a:buChar char="-"/>
            </a:pPr>
            <a:r>
              <a:rPr lang="es-ES_tradnl" sz="2200" dirty="0" smtClean="0"/>
              <a:t>Tierras declaradas en barbecho durante  3 años o más, pastos arbolados y arbustivos con actividades de mantenimiento durante 3 años o más.</a:t>
            </a:r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53513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 fontScale="92500" lnSpcReduction="20000"/>
          </a:bodyPr>
          <a:lstStyle/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Estos objetivos generales se desglosan a su vez en nueve objetivos específicos basado en los tres pilares de la sostenibilidad: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" sz="16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 smtClean="0">
                <a:solidFill>
                  <a:prstClr val="black"/>
                </a:solidFill>
              </a:rPr>
              <a:t>1) Apoyar </a:t>
            </a:r>
            <a:r>
              <a:rPr lang="es-ES" sz="1600" dirty="0">
                <a:solidFill>
                  <a:prstClr val="black"/>
                </a:solidFill>
              </a:rPr>
              <a:t>una </a:t>
            </a:r>
            <a:r>
              <a:rPr lang="es-ES" sz="1600" b="1" dirty="0">
                <a:solidFill>
                  <a:srgbClr val="F79646"/>
                </a:solidFill>
              </a:rPr>
              <a:t>renta viable y la resiliencia de las explotaci</a:t>
            </a:r>
            <a:r>
              <a:rPr lang="es-ES" sz="1600" dirty="0">
                <a:solidFill>
                  <a:prstClr val="black"/>
                </a:solidFill>
              </a:rPr>
              <a:t>ones agrícolas en todo el territorio de la UE para mejorar la seguridad alimentaria</a:t>
            </a:r>
            <a:r>
              <a:rPr lang="es-ES" sz="1600" dirty="0" smtClean="0">
                <a:solidFill>
                  <a:prstClr val="black"/>
                </a:solidFill>
              </a:rPr>
              <a:t>;</a:t>
            </a:r>
            <a:endParaRPr lang="es-ES" sz="16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2) Mejorar la </a:t>
            </a:r>
            <a:r>
              <a:rPr lang="es-ES" sz="1600" b="1" dirty="0">
                <a:solidFill>
                  <a:srgbClr val="F79646"/>
                </a:solidFill>
              </a:rPr>
              <a:t>orientación al mercado </a:t>
            </a:r>
            <a:r>
              <a:rPr lang="es-ES" sz="1600" dirty="0">
                <a:solidFill>
                  <a:prstClr val="black"/>
                </a:solidFill>
              </a:rPr>
              <a:t>y aumentar la competitividad, en particular haciendo mayor hincapié en la investigación, la tecnología y la digitalización</a:t>
            </a:r>
            <a:r>
              <a:rPr lang="es-ES" sz="1600" dirty="0" smtClean="0">
                <a:solidFill>
                  <a:prstClr val="black"/>
                </a:solidFill>
              </a:rPr>
              <a:t>;</a:t>
            </a:r>
            <a:endParaRPr lang="es-ES" sz="16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3) Mejorar la </a:t>
            </a:r>
            <a:r>
              <a:rPr lang="es-ES" sz="1600" b="1" dirty="0">
                <a:solidFill>
                  <a:srgbClr val="F79646"/>
                </a:solidFill>
              </a:rPr>
              <a:t>posición</a:t>
            </a:r>
            <a:r>
              <a:rPr lang="es-ES" sz="1600" dirty="0">
                <a:solidFill>
                  <a:prstClr val="black"/>
                </a:solidFill>
              </a:rPr>
              <a:t> de los agricultores en la </a:t>
            </a:r>
            <a:r>
              <a:rPr lang="es-ES" sz="1600" b="1" dirty="0">
                <a:solidFill>
                  <a:srgbClr val="F79646"/>
                </a:solidFill>
              </a:rPr>
              <a:t>cadena de valor</a:t>
            </a:r>
            <a:r>
              <a:rPr lang="es-ES" sz="1600" b="1" dirty="0" smtClean="0">
                <a:solidFill>
                  <a:srgbClr val="F79646"/>
                </a:solidFill>
              </a:rPr>
              <a:t>;</a:t>
            </a:r>
            <a:endParaRPr lang="es-ES" sz="1600" b="1" dirty="0">
              <a:solidFill>
                <a:srgbClr val="F79646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4) Contribuir a la </a:t>
            </a:r>
            <a:r>
              <a:rPr lang="es-ES" sz="1600" b="1" dirty="0">
                <a:solidFill>
                  <a:srgbClr val="F79646"/>
                </a:solidFill>
              </a:rPr>
              <a:t>atenuación del cambio climático y a la adaptación </a:t>
            </a:r>
            <a:r>
              <a:rPr lang="es-ES" sz="1600" dirty="0">
                <a:solidFill>
                  <a:prstClr val="black"/>
                </a:solidFill>
              </a:rPr>
              <a:t>a sus efectos, así como a la energía sostenible;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5) Promover el </a:t>
            </a:r>
            <a:r>
              <a:rPr lang="es-ES" sz="1600" b="1" dirty="0">
                <a:solidFill>
                  <a:srgbClr val="F79646"/>
                </a:solidFill>
              </a:rPr>
              <a:t>desarrollo sostenible </a:t>
            </a:r>
            <a:r>
              <a:rPr lang="es-ES" sz="1600" dirty="0">
                <a:solidFill>
                  <a:prstClr val="black"/>
                </a:solidFill>
              </a:rPr>
              <a:t>y la gestión </a:t>
            </a:r>
            <a:r>
              <a:rPr lang="es-ES" sz="1600" b="1" dirty="0">
                <a:solidFill>
                  <a:srgbClr val="F79646"/>
                </a:solidFill>
              </a:rPr>
              <a:t>eficiente de recursos naturales </a:t>
            </a:r>
            <a:r>
              <a:rPr lang="es-ES" sz="1600" dirty="0">
                <a:solidFill>
                  <a:prstClr val="black"/>
                </a:solidFill>
              </a:rPr>
              <a:t>tales como el agua, el suelo y el aire;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6) Contribuir a la </a:t>
            </a:r>
            <a:r>
              <a:rPr lang="es-ES" sz="1600" b="1" dirty="0">
                <a:solidFill>
                  <a:srgbClr val="F79646"/>
                </a:solidFill>
              </a:rPr>
              <a:t>protección de la biodiversidad</a:t>
            </a:r>
            <a:r>
              <a:rPr lang="es-ES" sz="1600" dirty="0">
                <a:solidFill>
                  <a:prstClr val="black"/>
                </a:solidFill>
              </a:rPr>
              <a:t>, potenciar los servicios </a:t>
            </a:r>
            <a:r>
              <a:rPr lang="es-ES" sz="1600" dirty="0" err="1">
                <a:solidFill>
                  <a:prstClr val="black"/>
                </a:solidFill>
              </a:rPr>
              <a:t>ecosistémicos</a:t>
            </a:r>
            <a:r>
              <a:rPr lang="es-ES" sz="1600" dirty="0">
                <a:solidFill>
                  <a:prstClr val="black"/>
                </a:solidFill>
              </a:rPr>
              <a:t> y conservar los hábitats y los paisajes;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7) </a:t>
            </a:r>
            <a:r>
              <a:rPr lang="es-ES" sz="1600" b="1" dirty="0">
                <a:solidFill>
                  <a:srgbClr val="F79646"/>
                </a:solidFill>
              </a:rPr>
              <a:t>Atraer a los jóvenes agricultores </a:t>
            </a:r>
            <a:r>
              <a:rPr lang="es-ES" sz="1600" dirty="0">
                <a:solidFill>
                  <a:prstClr val="black"/>
                </a:solidFill>
              </a:rPr>
              <a:t>y facilitar el desarrollo empresarial en las zonas rurales;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8) Promover el </a:t>
            </a:r>
            <a:r>
              <a:rPr lang="es-ES" sz="1600" b="1" dirty="0">
                <a:solidFill>
                  <a:srgbClr val="F79646"/>
                </a:solidFill>
              </a:rPr>
              <a:t>empleo, el crecimiento, la inclusión </a:t>
            </a:r>
            <a:r>
              <a:rPr lang="es-ES" sz="1600" dirty="0">
                <a:solidFill>
                  <a:prstClr val="black"/>
                </a:solidFill>
              </a:rPr>
              <a:t>social y el desarrollo local en las zonas rurales, incluyendo la </a:t>
            </a:r>
            <a:r>
              <a:rPr lang="es-ES" sz="1600" dirty="0" err="1">
                <a:solidFill>
                  <a:prstClr val="black"/>
                </a:solidFill>
              </a:rPr>
              <a:t>bioeconomía</a:t>
            </a:r>
            <a:r>
              <a:rPr lang="es-ES" sz="1600" dirty="0">
                <a:solidFill>
                  <a:prstClr val="black"/>
                </a:solidFill>
              </a:rPr>
              <a:t> y la silvicultura sostenible;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prstClr val="black"/>
                </a:solidFill>
              </a:rPr>
              <a:t>9) Mejorar la respuesta de la agricultura de la UE a las exigencias sociales en materia de alimentación y salud, en particular en relación con unos </a:t>
            </a:r>
            <a:r>
              <a:rPr lang="es-ES" sz="1600" b="1" dirty="0">
                <a:solidFill>
                  <a:srgbClr val="F79646"/>
                </a:solidFill>
              </a:rPr>
              <a:t>productos alimenticios seguros</a:t>
            </a:r>
            <a:r>
              <a:rPr lang="es-ES" sz="1600" dirty="0">
                <a:solidFill>
                  <a:prstClr val="black"/>
                </a:solidFill>
              </a:rPr>
              <a:t>, nutritivos y sostenibles, así como en lo relativo al despilfarro de alimentos y el bienestar de los animales. </a:t>
            </a:r>
          </a:p>
          <a:p>
            <a:pPr algn="l"/>
            <a:endParaRPr lang="es-ES_tradnl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31" y="4878758"/>
            <a:ext cx="5112156" cy="104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11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 fontScale="85000" lnSpcReduction="20000"/>
          </a:bodyPr>
          <a:lstStyle/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_tradnl" sz="1800" dirty="0">
                <a:solidFill>
                  <a:prstClr val="black"/>
                </a:solidFill>
              </a:rPr>
              <a:t>Herramientas de la Comisión: Estrategia </a:t>
            </a:r>
            <a:r>
              <a:rPr lang="es-ES_tradnl" sz="1800" b="1" dirty="0">
                <a:solidFill>
                  <a:prstClr val="black"/>
                </a:solidFill>
              </a:rPr>
              <a:t>NEW GREEN DEAL ( 2019 )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_tradnl" sz="18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_tradnl" sz="1800" b="1" dirty="0">
                <a:solidFill>
                  <a:srgbClr val="9BBB59">
                    <a:lumMod val="50000"/>
                  </a:srgbClr>
                </a:solidFill>
              </a:rPr>
              <a:t>1) </a:t>
            </a:r>
            <a:r>
              <a:rPr lang="es-ES_tradnl" sz="1800" b="1" dirty="0" err="1">
                <a:solidFill>
                  <a:srgbClr val="9BBB59">
                    <a:lumMod val="50000"/>
                  </a:srgbClr>
                </a:solidFill>
              </a:rPr>
              <a:t>From</a:t>
            </a:r>
            <a:r>
              <a:rPr lang="es-ES_tradnl" sz="1800" b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s-ES_tradnl" sz="1800" b="1" dirty="0" err="1">
                <a:solidFill>
                  <a:srgbClr val="9BBB59">
                    <a:lumMod val="50000"/>
                  </a:srgbClr>
                </a:solidFill>
              </a:rPr>
              <a:t>Farm</a:t>
            </a:r>
            <a:r>
              <a:rPr lang="es-ES_tradnl" sz="1800" b="1" dirty="0">
                <a:solidFill>
                  <a:srgbClr val="9BBB59">
                    <a:lumMod val="50000"/>
                  </a:srgbClr>
                </a:solidFill>
              </a:rPr>
              <a:t> to </a:t>
            </a:r>
            <a:r>
              <a:rPr lang="es-ES_tradnl" sz="1800" b="1" dirty="0" err="1">
                <a:solidFill>
                  <a:srgbClr val="9BBB59">
                    <a:lumMod val="50000"/>
                  </a:srgbClr>
                </a:solidFill>
              </a:rPr>
              <a:t>Fork</a:t>
            </a:r>
            <a:r>
              <a:rPr lang="es-ES_tradnl" sz="1800" b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s-ES_tradnl" sz="1800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" sz="18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</a:rPr>
              <a:t> Entre otras medidas se proponen reducir para el año 2030 un 50 % el uso de fitosanitarios, rebajar como mínimo un 20 % el uso de fertilizantes, disminuir un 50 % las ventas de los antimicrobianos utilizados en la ganadería y la acuicultura, y alcanzar un 25 % de tierras agrícolas dedicadas a la agricultura ecológica.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_tradnl" sz="18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</a:rPr>
              <a:t>un 40 % del presupuesto de la futura PAC va encaminado hacia medidas de lucha contra el cambio climático y de preservación del entorno.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_tradnl" sz="18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_tradnl" sz="1800" b="1" dirty="0">
                <a:solidFill>
                  <a:srgbClr val="9BBB59">
                    <a:lumMod val="50000"/>
                  </a:srgbClr>
                </a:solidFill>
              </a:rPr>
              <a:t>2) Biodiversidad </a:t>
            </a:r>
            <a:r>
              <a:rPr lang="es-ES_tradnl" sz="1800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_tradnl" sz="18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</a:rPr>
              <a:t>Regeneración de la biodiversidad de Europa de aquí a 2030, lo que incluye transformar un mínimo del 30 % de las tierras y mares de Europa en zonas protegidas administradas con eficacia y devolver a un mínimo del 10 % de la superficie agrícola unos elementos paisajísticos muy variados.</a:t>
            </a:r>
          </a:p>
          <a:p>
            <a:pPr algn="l"/>
            <a:endParaRPr lang="es-ES_tradnl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56" y="1412633"/>
            <a:ext cx="1841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06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2107958"/>
            <a:ext cx="10377527" cy="3218954"/>
          </a:xfrm>
        </p:spPr>
        <p:txBody>
          <a:bodyPr>
            <a:normAutofit/>
          </a:bodyPr>
          <a:lstStyle/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_tradnl" sz="1800" b="1" dirty="0">
                <a:solidFill>
                  <a:schemeClr val="accent6">
                    <a:lumMod val="75000"/>
                  </a:schemeClr>
                </a:solidFill>
              </a:rPr>
              <a:t>Calendario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_tradnl" sz="18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_tradnl" sz="1800" b="1" dirty="0">
                <a:solidFill>
                  <a:prstClr val="black"/>
                </a:solidFill>
              </a:rPr>
              <a:t>1) Acuerdo presupuestario ( MFP)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" sz="18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</a:rPr>
              <a:t>El Consejo Europeo adoptó el Marco Financiero Plurianual (1´07 billones de Euros) con el Mecanismo de Recuperación Nueva Generación (750.000 Millones de Euros) el pasado 21 de julio.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endParaRPr lang="es-ES" sz="1800" dirty="0">
              <a:solidFill>
                <a:prstClr val="black"/>
              </a:solidFill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prstClr val="black"/>
                </a:solidFill>
              </a:rPr>
              <a:t>Este nuevo Presupuesto significa, en precios constantes una </a:t>
            </a:r>
            <a:r>
              <a:rPr lang="es-ES" sz="1800" b="1" dirty="0">
                <a:solidFill>
                  <a:prstClr val="black"/>
                </a:solidFill>
              </a:rPr>
              <a:t>reducción de más de un 10% de los fondos destinados a la PAC en relación con el presupuesto actual </a:t>
            </a:r>
            <a:r>
              <a:rPr lang="es-ES" sz="1800" dirty="0">
                <a:solidFill>
                  <a:prstClr val="black"/>
                </a:solidFill>
              </a:rPr>
              <a:t>(de 382.000 M€ a 344.000 M€) Para España, pasaremos de 47.5000 M€ a 42.771 millones de Euros, casi 5.000 millones menos).</a:t>
            </a:r>
          </a:p>
          <a:p>
            <a:pPr algn="l"/>
            <a:endParaRPr lang="es-ES_tradnl" sz="1400" dirty="0" smtClean="0"/>
          </a:p>
        </p:txBody>
      </p:sp>
    </p:spTree>
    <p:extLst>
      <p:ext uri="{BB962C8B-B14F-4D97-AF65-F5344CB8AC3E}">
        <p14:creationId xmlns:p14="http://schemas.microsoft.com/office/powerpoint/2010/main" val="1406204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16737" r="8097" b="8835"/>
          <a:stretch/>
        </p:blipFill>
        <p:spPr bwMode="auto">
          <a:xfrm>
            <a:off x="669701" y="1828800"/>
            <a:ext cx="5996762" cy="401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r="13477" b="9465"/>
          <a:stretch/>
        </p:blipFill>
        <p:spPr bwMode="auto">
          <a:xfrm>
            <a:off x="6221320" y="2190307"/>
            <a:ext cx="4953499" cy="314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58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542260" y="2113692"/>
            <a:ext cx="8048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Lineas</a:t>
            </a: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 maestras de la reforma: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1.-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Mayor nivel de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autonomía de los Estados Miembros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La Comisión solo marca líneas generales en base a unos objetivos (económicos, sociales y medioambientales), el EM decide como llegar a estos objetivos.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2.-  Un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 Estratégico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 País. Especialmente complejo para España donde muchas competencias están transferidas.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3.-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Mayor ambición ambiental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(Condicionalidad reforzada, 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Ecoesquemas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voluntarios y medidas agroambientales) El 40% de la PAC deberá gastarse en objetivos 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climatico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 medioambientales. 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6497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542260" y="2113692"/>
            <a:ext cx="8048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25033" y="1958922"/>
            <a:ext cx="79956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91C326"/>
                </a:solidFill>
              </a:rPr>
              <a:t>Conclusiones del Consejo Europeo de julio 2020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Presupuesto de la PAC 2021-2027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Convergencia externa del nivel de pago/ha entre EEMM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Reserva del 40% del presupuesto de la PAC para fines</a:t>
            </a:r>
          </a:p>
          <a:p>
            <a:r>
              <a:rPr lang="es-ES" dirty="0">
                <a:solidFill>
                  <a:srgbClr val="404040"/>
                </a:solidFill>
              </a:rPr>
              <a:t>climáticos y medioambientales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Limitación de la Ayuda Básica a la Renta (</a:t>
            </a:r>
            <a:r>
              <a:rPr lang="es-ES" dirty="0" err="1" smtClean="0">
                <a:solidFill>
                  <a:srgbClr val="404040"/>
                </a:solidFill>
              </a:rPr>
              <a:t>capping</a:t>
            </a:r>
            <a:r>
              <a:rPr lang="es-ES" dirty="0" smtClean="0">
                <a:solidFill>
                  <a:srgbClr val="404040"/>
                </a:solidFill>
              </a:rPr>
              <a:t>) voluntario </a:t>
            </a:r>
            <a:r>
              <a:rPr lang="es-ES" dirty="0">
                <a:solidFill>
                  <a:srgbClr val="404040"/>
                </a:solidFill>
              </a:rPr>
              <a:t>a partir de 100.000 €, pudiendo </a:t>
            </a:r>
            <a:r>
              <a:rPr lang="es-ES" dirty="0" smtClean="0">
                <a:solidFill>
                  <a:srgbClr val="404040"/>
                </a:solidFill>
              </a:rPr>
              <a:t>descontar gastos </a:t>
            </a:r>
            <a:r>
              <a:rPr lang="es-ES" dirty="0">
                <a:solidFill>
                  <a:srgbClr val="404040"/>
                </a:solidFill>
              </a:rPr>
              <a:t>laborales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Transferencias entre </a:t>
            </a:r>
            <a:r>
              <a:rPr lang="es-ES" dirty="0" smtClean="0">
                <a:solidFill>
                  <a:srgbClr val="404040"/>
                </a:solidFill>
              </a:rPr>
              <a:t>pilares</a:t>
            </a:r>
          </a:p>
          <a:p>
            <a:r>
              <a:rPr lang="es-ES" sz="1600" dirty="0" smtClean="0"/>
              <a:t>Los </a:t>
            </a:r>
            <a:r>
              <a:rPr lang="es-ES" sz="1600" dirty="0"/>
              <a:t>Estados miembros podrán decidir transferir un 25 de los fondos de </a:t>
            </a:r>
            <a:r>
              <a:rPr lang="es-ES" sz="1600" dirty="0" smtClean="0"/>
              <a:t>la partida </a:t>
            </a:r>
            <a:r>
              <a:rPr lang="es-ES" sz="1600" dirty="0"/>
              <a:t>de pagos directos a la de desarrollo rural y viceversa</a:t>
            </a:r>
          </a:p>
          <a:p>
            <a:r>
              <a:rPr lang="es-ES" sz="1600" dirty="0"/>
              <a:t>Esos porcentajes podrán ser mayores en determinados </a:t>
            </a:r>
            <a:r>
              <a:rPr lang="es-ES" sz="1600" dirty="0" smtClean="0"/>
              <a:t>casos.</a:t>
            </a:r>
            <a:endParaRPr lang="es-ES" sz="1600" dirty="0"/>
          </a:p>
          <a:p>
            <a:endParaRPr lang="es-ES" dirty="0">
              <a:solidFill>
                <a:srgbClr val="404040"/>
              </a:solidFill>
            </a:endParaRP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Tasas de cofinanciación FEADER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330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4" name="3 Rectángulo"/>
          <p:cNvSpPr/>
          <p:nvPr/>
        </p:nvSpPr>
        <p:spPr>
          <a:xfrm>
            <a:off x="829338" y="2001230"/>
            <a:ext cx="86230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u="sng" dirty="0">
                <a:solidFill>
                  <a:srgbClr val="91C326"/>
                </a:solidFill>
              </a:rPr>
              <a:t>Novedades de la propuesta de la Comisión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PAC menos orientada al cumplimiento y las normas, y más a los resultados </a:t>
            </a:r>
            <a:r>
              <a:rPr lang="es-ES" dirty="0" smtClean="0">
                <a:solidFill>
                  <a:srgbClr val="404040"/>
                </a:solidFill>
              </a:rPr>
              <a:t>y el </a:t>
            </a:r>
            <a:r>
              <a:rPr lang="es-ES" dirty="0">
                <a:solidFill>
                  <a:srgbClr val="404040"/>
                </a:solidFill>
              </a:rPr>
              <a:t>rendimiento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Nuevo método de trabajo: un único plan estratégico que abarque los pagos</a:t>
            </a:r>
          </a:p>
          <a:p>
            <a:r>
              <a:rPr lang="es-ES" dirty="0">
                <a:solidFill>
                  <a:srgbClr val="404040"/>
                </a:solidFill>
              </a:rPr>
              <a:t>directos, el desarrollo rural y las estrategias sectoriales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Objetivos más ambiciosos para el medio ambiente y la acción por el clima</a:t>
            </a:r>
          </a:p>
          <a:p>
            <a:r>
              <a:rPr lang="es-ES" sz="1600" dirty="0" smtClean="0">
                <a:solidFill>
                  <a:srgbClr val="404040"/>
                </a:solidFill>
              </a:rPr>
              <a:t>	Arquitectura </a:t>
            </a:r>
            <a:r>
              <a:rPr lang="es-ES" sz="1600" dirty="0">
                <a:solidFill>
                  <a:srgbClr val="404040"/>
                </a:solidFill>
              </a:rPr>
              <a:t>verde</a:t>
            </a:r>
          </a:p>
          <a:p>
            <a:pPr lvl="3"/>
            <a:r>
              <a:rPr lang="es-ES" sz="1000" dirty="0">
                <a:solidFill>
                  <a:srgbClr val="91C326"/>
                </a:solidFill>
              </a:rPr>
              <a:t> </a:t>
            </a:r>
            <a:r>
              <a:rPr lang="es-ES" sz="1200" dirty="0">
                <a:solidFill>
                  <a:srgbClr val="404040"/>
                </a:solidFill>
              </a:rPr>
              <a:t>Condicionalidad reforzada</a:t>
            </a:r>
          </a:p>
          <a:p>
            <a:pPr lvl="3"/>
            <a:r>
              <a:rPr lang="es-ES" sz="1000" dirty="0">
                <a:solidFill>
                  <a:srgbClr val="91C326"/>
                </a:solidFill>
              </a:rPr>
              <a:t> </a:t>
            </a:r>
            <a:r>
              <a:rPr lang="es-ES" sz="1200" dirty="0">
                <a:solidFill>
                  <a:srgbClr val="404040"/>
                </a:solidFill>
              </a:rPr>
              <a:t>Eco-esquemas obligatorios para los EEMM en el primer pilar</a:t>
            </a:r>
          </a:p>
          <a:p>
            <a:pPr lvl="3"/>
            <a:r>
              <a:rPr lang="es-ES" sz="1000" dirty="0">
                <a:solidFill>
                  <a:srgbClr val="91C326"/>
                </a:solidFill>
              </a:rPr>
              <a:t> </a:t>
            </a:r>
            <a:r>
              <a:rPr lang="es-ES" sz="1200" dirty="0">
                <a:solidFill>
                  <a:srgbClr val="404040"/>
                </a:solidFill>
              </a:rPr>
              <a:t>Acciones ambientales en programas sectoriales</a:t>
            </a:r>
          </a:p>
          <a:p>
            <a:pPr lvl="3"/>
            <a:r>
              <a:rPr lang="es-ES" sz="1000" dirty="0">
                <a:solidFill>
                  <a:srgbClr val="91C326"/>
                </a:solidFill>
              </a:rPr>
              <a:t> </a:t>
            </a:r>
            <a:r>
              <a:rPr lang="es-ES" sz="1200" dirty="0">
                <a:solidFill>
                  <a:srgbClr val="404040"/>
                </a:solidFill>
              </a:rPr>
              <a:t>Medidas agroambientales y climáticas en el segundo pilar</a:t>
            </a:r>
          </a:p>
          <a:p>
            <a:r>
              <a:rPr lang="es-ES" sz="1600" dirty="0" smtClean="0">
                <a:solidFill>
                  <a:srgbClr val="404040"/>
                </a:solidFill>
              </a:rPr>
              <a:t>	Principio </a:t>
            </a:r>
            <a:r>
              <a:rPr lang="es-ES" sz="1600" dirty="0">
                <a:solidFill>
                  <a:srgbClr val="404040"/>
                </a:solidFill>
              </a:rPr>
              <a:t>de “no retroceso” (no </a:t>
            </a:r>
            <a:r>
              <a:rPr lang="es-ES" sz="1600" dirty="0" err="1">
                <a:solidFill>
                  <a:srgbClr val="404040"/>
                </a:solidFill>
              </a:rPr>
              <a:t>backsliding</a:t>
            </a:r>
            <a:r>
              <a:rPr lang="es-ES" sz="1600" dirty="0">
                <a:solidFill>
                  <a:srgbClr val="404040"/>
                </a:solidFill>
              </a:rPr>
              <a:t>) de la contribución a objetivos ambientales</a:t>
            </a:r>
          </a:p>
          <a:p>
            <a:r>
              <a:rPr lang="es-ES" sz="1000" dirty="0" smtClean="0">
                <a:solidFill>
                  <a:srgbClr val="91C326"/>
                </a:solidFill>
              </a:rPr>
              <a:t>	              </a:t>
            </a:r>
            <a:r>
              <a:rPr lang="es-ES" sz="1200" dirty="0">
                <a:solidFill>
                  <a:srgbClr val="404040"/>
                </a:solidFill>
              </a:rPr>
              <a:t>Reserva de presupuesto (ring-</a:t>
            </a:r>
            <a:r>
              <a:rPr lang="es-ES" sz="1200" dirty="0" err="1">
                <a:solidFill>
                  <a:srgbClr val="404040"/>
                </a:solidFill>
              </a:rPr>
              <a:t>fencing</a:t>
            </a:r>
            <a:r>
              <a:rPr lang="es-ES" sz="1200" dirty="0">
                <a:solidFill>
                  <a:srgbClr val="404040"/>
                </a:solidFill>
              </a:rPr>
              <a:t>) 30% FEADER; 20% </a:t>
            </a:r>
            <a:r>
              <a:rPr lang="es-ES" sz="1200" dirty="0" smtClean="0">
                <a:solidFill>
                  <a:srgbClr val="404040"/>
                </a:solidFill>
              </a:rPr>
              <a:t>POFH</a:t>
            </a:r>
          </a:p>
          <a:p>
            <a:endParaRPr lang="es-ES" sz="1200" dirty="0">
              <a:solidFill>
                <a:srgbClr val="404040"/>
              </a:solidFill>
            </a:endParaRP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Reorientación de los pagos: agricultor genuino, </a:t>
            </a:r>
            <a:r>
              <a:rPr lang="es-ES" dirty="0" err="1">
                <a:solidFill>
                  <a:srgbClr val="404040"/>
                </a:solidFill>
              </a:rPr>
              <a:t>capping</a:t>
            </a:r>
            <a:r>
              <a:rPr lang="es-ES" dirty="0">
                <a:solidFill>
                  <a:srgbClr val="404040"/>
                </a:solidFill>
              </a:rPr>
              <a:t> y pago redistributivo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375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6" name="5 Rectángulo"/>
          <p:cNvSpPr/>
          <p:nvPr/>
        </p:nvSpPr>
        <p:spPr>
          <a:xfrm>
            <a:off x="1233375" y="2146986"/>
            <a:ext cx="88368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91C326"/>
                </a:solidFill>
              </a:rPr>
              <a:t> </a:t>
            </a:r>
            <a:r>
              <a:rPr lang="es-ES" sz="2800" u="sng" dirty="0" smtClean="0">
                <a:solidFill>
                  <a:srgbClr val="91C326"/>
                </a:solidFill>
              </a:rPr>
              <a:t>ACUERDO DEL CONSEJO DE MINISTROS DE AGRICULTURA</a:t>
            </a:r>
          </a:p>
          <a:p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</a:rPr>
              <a:t>Ecoesquemas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404040"/>
                </a:solidFill>
              </a:rPr>
              <a:t>20</a:t>
            </a:r>
            <a:r>
              <a:rPr lang="es-ES" sz="1600" dirty="0">
                <a:solidFill>
                  <a:srgbClr val="404040"/>
                </a:solidFill>
              </a:rPr>
              <a:t>% del presupuesto anual de ayudas </a:t>
            </a:r>
            <a:r>
              <a:rPr lang="es-ES" sz="1600" dirty="0" smtClean="0">
                <a:solidFill>
                  <a:srgbClr val="404040"/>
                </a:solidFill>
              </a:rPr>
              <a:t>directas ( 30% PE)</a:t>
            </a:r>
            <a:endParaRPr lang="es-ES" sz="1600" dirty="0">
              <a:solidFill>
                <a:srgbClr val="40404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404040"/>
                </a:solidFill>
              </a:rPr>
              <a:t>Fase </a:t>
            </a:r>
            <a:r>
              <a:rPr lang="es-ES" sz="1600" dirty="0">
                <a:solidFill>
                  <a:srgbClr val="404040"/>
                </a:solidFill>
              </a:rPr>
              <a:t>de aprendizaje 2023 y 2024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404040"/>
                </a:solidFill>
              </a:rPr>
              <a:t>Posibilidad </a:t>
            </a:r>
            <a:r>
              <a:rPr lang="es-ES" sz="1600" dirty="0">
                <a:solidFill>
                  <a:srgbClr val="404040"/>
                </a:solidFill>
              </a:rPr>
              <a:t>de contabilizar el exceso sobre el 30% de gasto FEADER para objetivos ambientales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Pago redistributivo</a:t>
            </a:r>
            <a:r>
              <a:rPr lang="es-ES" dirty="0">
                <a:solidFill>
                  <a:srgbClr val="404040"/>
                </a:solidFill>
              </a:rPr>
              <a:t>, posibilidad de aplicar criterios de elegibilidad adicionales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Asignaciones financieras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404040"/>
                </a:solidFill>
              </a:rPr>
              <a:t>Ayuda </a:t>
            </a:r>
            <a:r>
              <a:rPr lang="es-ES" sz="1600" dirty="0">
                <a:solidFill>
                  <a:srgbClr val="404040"/>
                </a:solidFill>
              </a:rPr>
              <a:t>asociada máx. 13+2</a:t>
            </a:r>
            <a:r>
              <a:rPr lang="es-ES" sz="1600" dirty="0" smtClean="0">
                <a:solidFill>
                  <a:srgbClr val="404040"/>
                </a:solidFill>
              </a:rPr>
              <a:t>% (10% +2 PE ); </a:t>
            </a:r>
            <a:r>
              <a:rPr lang="es-ES" sz="1600" dirty="0">
                <a:solidFill>
                  <a:srgbClr val="404040"/>
                </a:solidFill>
              </a:rPr>
              <a:t>Jóvenes mín. 2% (ambos pilares); Otros sectores máx. 3%;</a:t>
            </a:r>
          </a:p>
          <a:p>
            <a:r>
              <a:rPr lang="es-ES" sz="1600" dirty="0">
                <a:solidFill>
                  <a:srgbClr val="404040"/>
                </a:solidFill>
              </a:rPr>
              <a:t>Gestión del riesgo máx. 1%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Condicionalidad, simplificación de controles y sanciones a pequeños agricultores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Disciplina financiera a partir de 2.000€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07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1201479" y="1905506"/>
            <a:ext cx="794252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u="sng" dirty="0">
                <a:solidFill>
                  <a:srgbClr val="91C326"/>
                </a:solidFill>
                <a:latin typeface="CIDFont+F1"/>
              </a:rPr>
              <a:t>Estado de la negociación a nivel de la </a:t>
            </a:r>
            <a:r>
              <a:rPr lang="es-ES" sz="2800" u="sng" dirty="0" smtClean="0">
                <a:solidFill>
                  <a:srgbClr val="91C326"/>
                </a:solidFill>
                <a:latin typeface="CIDFont+F1"/>
              </a:rPr>
              <a:t>UE</a:t>
            </a:r>
          </a:p>
          <a:p>
            <a:endParaRPr lang="es-ES" sz="2800" dirty="0">
              <a:solidFill>
                <a:srgbClr val="91C326"/>
              </a:solidFill>
              <a:latin typeface="CIDFont+F1"/>
            </a:endParaRPr>
          </a:p>
          <a:p>
            <a:r>
              <a:rPr lang="es-ES" sz="14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dirty="0" err="1">
                <a:solidFill>
                  <a:srgbClr val="404040"/>
                </a:solidFill>
                <a:latin typeface="CIDFont+F3"/>
              </a:rPr>
              <a:t>Trílogos</a:t>
            </a:r>
            <a:r>
              <a:rPr lang="es-ES" dirty="0">
                <a:solidFill>
                  <a:srgbClr val="404040"/>
                </a:solidFill>
                <a:latin typeface="CIDFont+F3"/>
              </a:rPr>
              <a:t>. </a:t>
            </a:r>
            <a:r>
              <a:rPr lang="es-ES" dirty="0">
                <a:solidFill>
                  <a:srgbClr val="404040"/>
                </a:solidFill>
                <a:latin typeface="CIDFont+F4"/>
              </a:rPr>
              <a:t>Diálogo tripartito Consejo-Comisión-Parlamento </a:t>
            </a:r>
            <a:r>
              <a:rPr lang="es-ES" dirty="0" smtClean="0">
                <a:solidFill>
                  <a:srgbClr val="404040"/>
                </a:solidFill>
                <a:latin typeface="CIDFont+F4"/>
              </a:rPr>
              <a:t>Europeo</a:t>
            </a:r>
          </a:p>
          <a:p>
            <a:endParaRPr lang="es-ES" dirty="0">
              <a:solidFill>
                <a:srgbClr val="404040"/>
              </a:solidFill>
              <a:latin typeface="CIDFont+F4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404040"/>
                </a:solidFill>
                <a:latin typeface="CIDFont+F4"/>
              </a:rPr>
              <a:t>  Reglamento </a:t>
            </a:r>
            <a:r>
              <a:rPr lang="es-ES" sz="1600" dirty="0">
                <a:solidFill>
                  <a:srgbClr val="404040"/>
                </a:solidFill>
                <a:latin typeface="CIDFont+F4"/>
              </a:rPr>
              <a:t>PEPAC. 3 sesiones: 19 noviembre; 1 y 17 diciembre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404040"/>
                </a:solidFill>
                <a:latin typeface="CIDFont+F4"/>
              </a:rPr>
              <a:t>Arquitectura </a:t>
            </a:r>
            <a:r>
              <a:rPr lang="es-ES" sz="1600" dirty="0">
                <a:solidFill>
                  <a:srgbClr val="404040"/>
                </a:solidFill>
                <a:latin typeface="CIDFont+F4"/>
              </a:rPr>
              <a:t>verde (Condicionalidad, Servicios de Asesoramiento y </a:t>
            </a:r>
            <a:r>
              <a:rPr lang="es-ES" sz="1600" dirty="0" err="1">
                <a:solidFill>
                  <a:srgbClr val="404040"/>
                </a:solidFill>
                <a:latin typeface="CIDFont+F4"/>
              </a:rPr>
              <a:t>Ecoesquemas</a:t>
            </a:r>
            <a:r>
              <a:rPr lang="es-ES" sz="1600" dirty="0" smtClean="0">
                <a:solidFill>
                  <a:srgbClr val="404040"/>
                </a:solidFill>
                <a:latin typeface="CIDFont+F4"/>
              </a:rPr>
              <a:t>)</a:t>
            </a:r>
          </a:p>
          <a:p>
            <a:endParaRPr lang="es-ES" sz="1600" dirty="0">
              <a:solidFill>
                <a:srgbClr val="404040"/>
              </a:solidFill>
              <a:latin typeface="CIDFont+F4"/>
            </a:endParaRPr>
          </a:p>
          <a:p>
            <a:r>
              <a:rPr lang="es-ES" sz="14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dirty="0">
                <a:solidFill>
                  <a:srgbClr val="404040"/>
                </a:solidFill>
                <a:latin typeface="CIDFont+F4"/>
              </a:rPr>
              <a:t>Próxima Presidencia </a:t>
            </a:r>
            <a:r>
              <a:rPr lang="es-ES" dirty="0" smtClean="0">
                <a:solidFill>
                  <a:srgbClr val="404040"/>
                </a:solidFill>
                <a:latin typeface="CIDFont+F4"/>
              </a:rPr>
              <a:t>Portuguesa</a:t>
            </a:r>
          </a:p>
          <a:p>
            <a:endParaRPr lang="es-ES" dirty="0">
              <a:solidFill>
                <a:srgbClr val="404040"/>
              </a:solidFill>
              <a:latin typeface="CIDFont+F4"/>
            </a:endParaRPr>
          </a:p>
          <a:p>
            <a:r>
              <a:rPr lang="en-US" dirty="0">
                <a:solidFill>
                  <a:srgbClr val="404040"/>
                </a:solidFill>
                <a:latin typeface="CIDFont+F10"/>
              </a:rPr>
              <a:t>“Nothing is agreed until everything is agreed”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7963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946299" y="1905506"/>
            <a:ext cx="81977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u="sng" dirty="0" smtClean="0">
                <a:solidFill>
                  <a:schemeClr val="accent6">
                    <a:lumMod val="75000"/>
                  </a:schemeClr>
                </a:solidFill>
              </a:rPr>
              <a:t>DEBATE CCAA- ESTADO</a:t>
            </a:r>
          </a:p>
          <a:p>
            <a:r>
              <a:rPr lang="es-ES" sz="2000" b="1" dirty="0" smtClean="0">
                <a:solidFill>
                  <a:srgbClr val="404040"/>
                </a:solidFill>
              </a:rPr>
              <a:t>Primer </a:t>
            </a:r>
            <a:r>
              <a:rPr lang="es-ES" sz="2000" b="1" dirty="0">
                <a:solidFill>
                  <a:srgbClr val="404040"/>
                </a:solidFill>
              </a:rPr>
              <a:t>debate político. Julio 2020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Agricultor genuino y pequeño agricultor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Parámetros de la ayuda básica a la renta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Limitación de los pagos (</a:t>
            </a:r>
            <a:r>
              <a:rPr lang="es-ES" dirty="0" err="1">
                <a:solidFill>
                  <a:srgbClr val="404040"/>
                </a:solidFill>
              </a:rPr>
              <a:t>capping</a:t>
            </a:r>
            <a:r>
              <a:rPr lang="es-ES" dirty="0">
                <a:solidFill>
                  <a:srgbClr val="404040"/>
                </a:solidFill>
              </a:rPr>
              <a:t>)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Pago redistributivo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 err="1">
                <a:solidFill>
                  <a:srgbClr val="404040"/>
                </a:solidFill>
              </a:rPr>
              <a:t>Ecoesquemas</a:t>
            </a:r>
            <a:endParaRPr lang="es-ES" dirty="0">
              <a:solidFill>
                <a:srgbClr val="404040"/>
              </a:solidFill>
            </a:endParaRPr>
          </a:p>
          <a:p>
            <a:r>
              <a:rPr lang="es-ES" sz="1600" dirty="0">
                <a:solidFill>
                  <a:srgbClr val="91C326"/>
                </a:solidFill>
              </a:rPr>
              <a:t> </a:t>
            </a:r>
            <a:r>
              <a:rPr lang="es-ES" sz="2000" b="1" dirty="0">
                <a:solidFill>
                  <a:srgbClr val="404040"/>
                </a:solidFill>
              </a:rPr>
              <a:t>Segundo debate político. Diciembre 2020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Ayuda asociada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Programas sectoriales. Vino, FH, apicultura, otros sectores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Cuestiones financieras relativas al FEADER (clave de reparto, reserva de eficacia)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Impulso a los sistemas de innovación y conocimiento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dirty="0">
                <a:solidFill>
                  <a:srgbClr val="404040"/>
                </a:solidFill>
              </a:rPr>
              <a:t>Relevo generacional e igualdad de género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79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Claves a tener en cuenta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Los DPB solo se pueden aplicar en superficies de la región en la que han sido asignados           ( SIGPAC) 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La convergencia realizada hasta la campaña 2020 estaba determinada en la asignación inicial de DPB y ahora va a ser diferente.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Cesión de derechos de pago básico : Venta / arrendamientos de derechos sin tierra 20% peaje. Lugar de presentación: Cámaras Agrarias / </a:t>
            </a:r>
            <a:r>
              <a:rPr lang="es-ES_tradnl" sz="1800" dirty="0" err="1" smtClean="0"/>
              <a:t>Dpto</a:t>
            </a:r>
            <a:r>
              <a:rPr lang="es-ES_tradnl" sz="1800" dirty="0" smtClean="0"/>
              <a:t> Desarrollo Rural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Desde el </a:t>
            </a:r>
            <a:r>
              <a:rPr lang="es-ES_tradnl" sz="1800" u="sng" dirty="0" smtClean="0"/>
              <a:t>1 de febrero hasta el 31 de mayo </a:t>
            </a:r>
            <a:r>
              <a:rPr lang="es-ES_tradnl" sz="1800" dirty="0" smtClean="0"/>
              <a:t>( si no hay prórrogas )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¿Donde? </a:t>
            </a:r>
            <a:r>
              <a:rPr lang="es-ES" sz="1800" dirty="0"/>
              <a:t>en cualquier oficina del Departamento </a:t>
            </a:r>
            <a:r>
              <a:rPr lang="es-ES" sz="1800" dirty="0" smtClean="0"/>
              <a:t>de Desarrollo </a:t>
            </a:r>
            <a:r>
              <a:rPr lang="es-ES" sz="1800" dirty="0"/>
              <a:t>Rural y Medio Ambiente.</a:t>
            </a: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20756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946299" y="1905506"/>
            <a:ext cx="8197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404040"/>
                </a:solidFill>
              </a:rPr>
              <a:t>NUEVA ARQUITECTURA DE LA PAC</a:t>
            </a:r>
          </a:p>
          <a:p>
            <a:endParaRPr lang="es-ES_tradnl" sz="2000" dirty="0">
              <a:solidFill>
                <a:srgbClr val="404040"/>
              </a:solidFill>
            </a:endParaRPr>
          </a:p>
          <a:p>
            <a:endParaRPr lang="es-ES" sz="2000" dirty="0" smtClean="0">
              <a:solidFill>
                <a:srgbClr val="40404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29" y="2249948"/>
            <a:ext cx="5294460" cy="330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262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946299" y="1905506"/>
            <a:ext cx="8197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404040"/>
                </a:solidFill>
              </a:rPr>
              <a:t>NUEVA ARQUITECTURA DE LA PAC</a:t>
            </a:r>
          </a:p>
          <a:p>
            <a:endParaRPr lang="es-ES_tradnl" sz="2000" dirty="0">
              <a:solidFill>
                <a:srgbClr val="404040"/>
              </a:solidFill>
            </a:endParaRPr>
          </a:p>
          <a:p>
            <a:endParaRPr lang="es-ES" sz="2000" dirty="0" smtClean="0">
              <a:solidFill>
                <a:srgbClr val="40404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9" y="2792413"/>
            <a:ext cx="46942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36" y="3719950"/>
            <a:ext cx="6676249" cy="209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876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946299" y="1905506"/>
            <a:ext cx="819770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LAS PRIMERAS CLAVES</a:t>
            </a:r>
          </a:p>
          <a:p>
            <a:endParaRPr lang="es-ES_tradnl" sz="1400" dirty="0">
              <a:solidFill>
                <a:srgbClr val="404040"/>
              </a:solidFill>
            </a:endParaRP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Agricultor genuino </a:t>
            </a:r>
            <a:r>
              <a:rPr lang="es-ES_tradnl" sz="1400" dirty="0" smtClean="0">
                <a:solidFill>
                  <a:srgbClr val="404040"/>
                </a:solidFill>
              </a:rPr>
              <a:t>( Ayudas a quien ejerza la actividad agraria)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% ingresos agrarios/ingresos totales = [20 – 30 %]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Agricultores/ganaderos &lt; [2.000 €] de pagos directos: exentos de la comprobación </a:t>
            </a:r>
            <a:r>
              <a:rPr lang="es-ES" sz="1400" dirty="0" smtClean="0">
                <a:solidFill>
                  <a:srgbClr val="404040"/>
                </a:solidFill>
                <a:sym typeface="Wingdings" panose="05000000000000000000" pitchFamily="2" charset="2"/>
              </a:rPr>
              <a:t>  </a:t>
            </a:r>
            <a:r>
              <a:rPr lang="es-ES" sz="1400" dirty="0" smtClean="0">
                <a:solidFill>
                  <a:srgbClr val="404040"/>
                </a:solidFill>
              </a:rPr>
              <a:t>Importancia </a:t>
            </a:r>
            <a:r>
              <a:rPr lang="es-ES" sz="1400" dirty="0">
                <a:solidFill>
                  <a:srgbClr val="404040"/>
                </a:solidFill>
              </a:rPr>
              <a:t>social de la </a:t>
            </a:r>
            <a:r>
              <a:rPr lang="es-ES" sz="1400" dirty="0" err="1">
                <a:solidFill>
                  <a:srgbClr val="404040"/>
                </a:solidFill>
              </a:rPr>
              <a:t>pluriactividad</a:t>
            </a:r>
            <a:r>
              <a:rPr lang="es-ES" sz="1400" dirty="0">
                <a:solidFill>
                  <a:srgbClr val="404040"/>
                </a:solidFill>
              </a:rPr>
              <a:t> de los pequeños agricultores y ganaderos en el </a:t>
            </a:r>
            <a:r>
              <a:rPr lang="es-ES" sz="1400" dirty="0" smtClean="0">
                <a:solidFill>
                  <a:srgbClr val="404040"/>
                </a:solidFill>
              </a:rPr>
              <a:t>medio rural</a:t>
            </a:r>
          </a:p>
          <a:p>
            <a:endParaRPr lang="es-ES_tradnl" dirty="0" smtClean="0">
              <a:solidFill>
                <a:srgbClr val="404040"/>
              </a:solidFill>
            </a:endParaRP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Ayuda básica a la renta para la sostenibilidad </a:t>
            </a:r>
            <a:r>
              <a:rPr lang="es-ES_tradnl" sz="1400" dirty="0" smtClean="0">
                <a:solidFill>
                  <a:srgbClr val="404040"/>
                </a:solidFill>
              </a:rPr>
              <a:t>( distribución más equitativa )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€/ha de 2 agricultores/ganaderos con las mismas condiciones productivas debe ser el mismo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Convergencia de la ayuda dentro de cada una de las regiones: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Reglamento transitorio: en 2021-22 continua el proceso de convergencia iniciado en 2015</a:t>
            </a:r>
          </a:p>
          <a:p>
            <a:r>
              <a:rPr lang="es-ES" sz="1400" dirty="0">
                <a:solidFill>
                  <a:srgbClr val="404040"/>
                </a:solidFill>
              </a:rPr>
              <a:t>(PAC actual)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Plena convergencia de la ayuda (€/ha) en [2025]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Una vez alcanzada la convergencia: derechos individuales </a:t>
            </a:r>
            <a:r>
              <a:rPr lang="es-ES" sz="1400" dirty="0" smtClean="0">
                <a:solidFill>
                  <a:srgbClr val="404040"/>
                </a:solidFill>
                <a:sym typeface="Wingdings" panose="05000000000000000000" pitchFamily="2" charset="2"/>
              </a:rPr>
              <a:t> </a:t>
            </a:r>
            <a:r>
              <a:rPr lang="es-ES" sz="1400" dirty="0" smtClean="0">
                <a:solidFill>
                  <a:srgbClr val="404040"/>
                </a:solidFill>
              </a:rPr>
              <a:t> </a:t>
            </a:r>
            <a:r>
              <a:rPr lang="es-ES" sz="1400" dirty="0">
                <a:solidFill>
                  <a:srgbClr val="404040"/>
                </a:solidFill>
              </a:rPr>
              <a:t>pago por superficie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Importe de la ayuda (€/ha) de un agricultor/ganadero ubicado en la región de importe más alto &lt;</a:t>
            </a:r>
          </a:p>
          <a:p>
            <a:r>
              <a:rPr lang="es-ES" sz="1400" dirty="0">
                <a:solidFill>
                  <a:srgbClr val="404040"/>
                </a:solidFill>
              </a:rPr>
              <a:t>[5-7] x importe de otro de la región de importe más bajo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Todos los sectores deben tener acceso a esta ayuda</a:t>
            </a:r>
            <a:endParaRPr lang="es-ES_tradnl" sz="1400" dirty="0">
              <a:solidFill>
                <a:srgbClr val="404040"/>
              </a:solidFill>
            </a:endParaRPr>
          </a:p>
          <a:p>
            <a:endParaRPr lang="es-ES_tradnl" dirty="0">
              <a:solidFill>
                <a:srgbClr val="40404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4546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946299" y="1905506"/>
            <a:ext cx="81977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LAS PRIMERAS CLAVES</a:t>
            </a:r>
          </a:p>
          <a:p>
            <a:endParaRPr lang="es-ES_tradnl" sz="1400" dirty="0">
              <a:solidFill>
                <a:srgbClr val="404040"/>
              </a:solidFill>
            </a:endParaRP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Limitación pagos ( </a:t>
            </a:r>
            <a:r>
              <a:rPr lang="es-ES_tradnl" b="1" dirty="0" err="1" smtClean="0">
                <a:solidFill>
                  <a:schemeClr val="accent6">
                    <a:lumMod val="75000"/>
                  </a:schemeClr>
                </a:solidFill>
              </a:rPr>
              <a:t>capping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 ) </a:t>
            </a:r>
            <a:r>
              <a:rPr lang="es-ES_tradnl" dirty="0" smtClean="0">
                <a:solidFill>
                  <a:srgbClr val="404040"/>
                </a:solidFill>
              </a:rPr>
              <a:t>distribución más justa de la ayuda</a:t>
            </a:r>
          </a:p>
          <a:p>
            <a:endParaRPr lang="es-ES_tradnl" sz="1400" b="1" dirty="0">
              <a:solidFill>
                <a:srgbClr val="404040"/>
              </a:solidFill>
            </a:endParaRP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Descontar, en la limitación del pago, el coste del empleo registrado por las explotaciones y</a:t>
            </a:r>
          </a:p>
          <a:p>
            <a:r>
              <a:rPr lang="es-ES" sz="1400" dirty="0">
                <a:solidFill>
                  <a:srgbClr val="404040"/>
                </a:solidFill>
                <a:latin typeface="CIDFont+F4"/>
              </a:rPr>
              <a:t>empresas afectadas: Coste a tanto alzado. Referencia SMI</a:t>
            </a: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Caso específico de las cooperativas</a:t>
            </a:r>
            <a:endParaRPr lang="es-ES_tradnl" sz="1400" dirty="0">
              <a:solidFill>
                <a:srgbClr val="404040"/>
              </a:solidFill>
            </a:endParaRPr>
          </a:p>
          <a:p>
            <a:endParaRPr lang="es-ES_tradnl" dirty="0">
              <a:solidFill>
                <a:srgbClr val="404040"/>
              </a:solidFill>
            </a:endParaRP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Pago redistributivo </a:t>
            </a:r>
            <a:r>
              <a:rPr lang="es-ES_tradnl" dirty="0" smtClean="0"/>
              <a:t>( distribución más justa de la ayuda )</a:t>
            </a:r>
          </a:p>
          <a:p>
            <a:endParaRPr lang="es-ES_tradnl" dirty="0"/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Pago a las primeras hectáreas de cada explotación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Complemento a la Ayuda Básica a la Renta para pequeñas y medianas explotaciones</a:t>
            </a: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Cuantía: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rgbClr val="404040"/>
                </a:solidFill>
              </a:rPr>
              <a:t>Variable </a:t>
            </a:r>
            <a:r>
              <a:rPr lang="es-ES" sz="1400" dirty="0">
                <a:solidFill>
                  <a:srgbClr val="404040"/>
                </a:solidFill>
              </a:rPr>
              <a:t>en función de las regiones para la Ayuda Básica a la Renta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400" dirty="0" smtClean="0">
                <a:solidFill>
                  <a:srgbClr val="404040"/>
                </a:solidFill>
              </a:rPr>
              <a:t>Podría </a:t>
            </a:r>
            <a:r>
              <a:rPr lang="es-ES" sz="1400" dirty="0">
                <a:solidFill>
                  <a:srgbClr val="404040"/>
                </a:solidFill>
              </a:rPr>
              <a:t>estar justificado establecer criterios de elegibilidad referentes al nivel de </a:t>
            </a:r>
            <a:r>
              <a:rPr lang="es-ES" sz="1400" dirty="0" err="1">
                <a:solidFill>
                  <a:srgbClr val="404040"/>
                </a:solidFill>
              </a:rPr>
              <a:t>pluriactividad</a:t>
            </a:r>
            <a:endParaRPr lang="es-ES" sz="1400" dirty="0">
              <a:solidFill>
                <a:srgbClr val="404040"/>
              </a:solidFill>
            </a:endParaRPr>
          </a:p>
          <a:p>
            <a:r>
              <a:rPr lang="es-ES" sz="1400" dirty="0">
                <a:solidFill>
                  <a:srgbClr val="91C326"/>
                </a:solidFill>
              </a:rPr>
              <a:t> </a:t>
            </a:r>
            <a:r>
              <a:rPr lang="es-ES" sz="1400" dirty="0">
                <a:solidFill>
                  <a:srgbClr val="404040"/>
                </a:solidFill>
              </a:rPr>
              <a:t>Financiación de este pago: cantidades detraídas al aplicar la limitación de los pagos + ajuste</a:t>
            </a:r>
          </a:p>
          <a:p>
            <a:r>
              <a:rPr lang="es-ES" sz="1400" dirty="0">
                <a:solidFill>
                  <a:srgbClr val="404040"/>
                </a:solidFill>
              </a:rPr>
              <a:t>en los importes de la Ayuda Básica a la Renta (en caso necesario)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22466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946299" y="1822379"/>
            <a:ext cx="8197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LAS PRIMERAS CLAVES</a:t>
            </a:r>
          </a:p>
          <a:p>
            <a:endParaRPr lang="es-ES_tradnl" sz="1400" dirty="0">
              <a:solidFill>
                <a:srgbClr val="404040"/>
              </a:solidFill>
            </a:endParaRPr>
          </a:p>
          <a:p>
            <a:r>
              <a:rPr lang="es-ES_tradnl" b="1" dirty="0" err="1" smtClean="0">
                <a:solidFill>
                  <a:schemeClr val="accent6">
                    <a:lumMod val="75000"/>
                  </a:schemeClr>
                </a:solidFill>
              </a:rPr>
              <a:t>Ecoesquemas</a:t>
            </a:r>
            <a:r>
              <a:rPr lang="es-ES_tradnl" b="1" dirty="0" smtClean="0">
                <a:solidFill>
                  <a:srgbClr val="404040"/>
                </a:solidFill>
              </a:rPr>
              <a:t> </a:t>
            </a:r>
            <a:r>
              <a:rPr lang="es-ES_tradnl" dirty="0" smtClean="0">
                <a:solidFill>
                  <a:srgbClr val="404040"/>
                </a:solidFill>
              </a:rPr>
              <a:t>( fomento prácticas sostenibles en explotaciones )</a:t>
            </a:r>
          </a:p>
          <a:p>
            <a:endParaRPr lang="es-ES_tradnl" dirty="0" smtClean="0">
              <a:solidFill>
                <a:srgbClr val="404040"/>
              </a:solidFill>
            </a:endParaRP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Al menos el 20% de las Ayudas Directas deberá dedicarse a </a:t>
            </a:r>
            <a:r>
              <a:rPr lang="es-ES" sz="1400" dirty="0" err="1">
                <a:solidFill>
                  <a:srgbClr val="404040"/>
                </a:solidFill>
                <a:latin typeface="CIDFont+F4"/>
              </a:rPr>
              <a:t>ecoesquemas</a:t>
            </a:r>
            <a:endParaRPr lang="es-ES" sz="1400" dirty="0">
              <a:solidFill>
                <a:srgbClr val="404040"/>
              </a:solidFill>
              <a:latin typeface="CIDFont+F4"/>
            </a:endParaRP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Todas las explotaciones podrán acogerse voluntariamente a, al menos, un </a:t>
            </a:r>
            <a:r>
              <a:rPr lang="es-ES" sz="1400" dirty="0" err="1">
                <a:solidFill>
                  <a:srgbClr val="404040"/>
                </a:solidFill>
                <a:latin typeface="CIDFont+F4"/>
              </a:rPr>
              <a:t>ecoesquema</a:t>
            </a:r>
            <a:endParaRPr lang="es-ES" sz="1400" dirty="0">
              <a:solidFill>
                <a:srgbClr val="404040"/>
              </a:solidFill>
              <a:latin typeface="CIDFont+F4"/>
            </a:endParaRP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Propuestas: pastoreo extensivo, cobertura vegetal, rotaciones de cultivo, planes individuales de</a:t>
            </a:r>
          </a:p>
          <a:p>
            <a:r>
              <a:rPr lang="es-ES" sz="1400" dirty="0">
                <a:solidFill>
                  <a:srgbClr val="404040"/>
                </a:solidFill>
                <a:latin typeface="CIDFont+F4"/>
              </a:rPr>
              <a:t>fertilización y de uso sostenible de productos fitosanitarios, incremento de la superficie para el</a:t>
            </a:r>
          </a:p>
          <a:p>
            <a:r>
              <a:rPr lang="es-ES" sz="1400" dirty="0">
                <a:solidFill>
                  <a:srgbClr val="404040"/>
                </a:solidFill>
                <a:latin typeface="CIDFont+F4"/>
              </a:rPr>
              <a:t>mantenimiento y mejora de la </a:t>
            </a:r>
            <a:r>
              <a:rPr lang="es-ES" sz="1400" dirty="0" smtClean="0">
                <a:solidFill>
                  <a:srgbClr val="404040"/>
                </a:solidFill>
                <a:latin typeface="CIDFont+F4"/>
              </a:rPr>
              <a:t>biodiversidad</a:t>
            </a:r>
          </a:p>
          <a:p>
            <a:endParaRPr lang="es-ES_tradnl" dirty="0">
              <a:solidFill>
                <a:srgbClr val="404040"/>
              </a:solidFill>
              <a:latin typeface="CIDFont+F4"/>
            </a:endParaRP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  <a:latin typeface="CIDFont+F4"/>
              </a:rPr>
              <a:t>Ayudas asociadas </a:t>
            </a:r>
            <a:r>
              <a:rPr lang="es-ES_tradnl" sz="1400" dirty="0" smtClean="0">
                <a:solidFill>
                  <a:srgbClr val="404040"/>
                </a:solidFill>
                <a:latin typeface="CIDFont+F4"/>
              </a:rPr>
              <a:t>( ayuda sectorial ) </a:t>
            </a:r>
          </a:p>
          <a:p>
            <a:endParaRPr lang="es-ES_tradnl" sz="1400" dirty="0">
              <a:solidFill>
                <a:srgbClr val="404040"/>
              </a:solidFill>
              <a:latin typeface="CIDFont+F4"/>
            </a:endParaRP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Sectores ganaderos (vacuno de leche, vacuno de carne, ovino y caprino) y sectores agrícolas:</a:t>
            </a:r>
          </a:p>
          <a:p>
            <a:r>
              <a:rPr lang="es-ES" sz="1400" dirty="0">
                <a:solidFill>
                  <a:srgbClr val="404040"/>
                </a:solidFill>
                <a:latin typeface="CIDFont+F4"/>
              </a:rPr>
              <a:t>problemas de competitividad, importantes para el mantenimiento del tejido socioeconómico</a:t>
            </a:r>
          </a:p>
          <a:p>
            <a:r>
              <a:rPr lang="es-ES" sz="1400" dirty="0">
                <a:solidFill>
                  <a:srgbClr val="404040"/>
                </a:solidFill>
                <a:latin typeface="CIDFont+F4"/>
              </a:rPr>
              <a:t>vinculado a determinados territorios</a:t>
            </a: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Cultivos proteicos: </a:t>
            </a:r>
            <a:r>
              <a:rPr lang="es-ES" sz="1400" dirty="0">
                <a:solidFill>
                  <a:srgbClr val="404040"/>
                </a:solidFill>
                <a:latin typeface="CIDFont+F10"/>
              </a:rPr>
              <a:t>[2%]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adicional al impulso de éstos (posibilidad del Reglamento)</a:t>
            </a: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Incentivos para la incorporación de jóvenes y mujeres en estas ayudas</a:t>
            </a:r>
          </a:p>
          <a:p>
            <a:r>
              <a:rPr lang="es-ES" sz="1100" dirty="0">
                <a:solidFill>
                  <a:srgbClr val="91C326"/>
                </a:solidFill>
                <a:latin typeface="CIDFont+F2"/>
              </a:rPr>
              <a:t> </a:t>
            </a:r>
            <a:r>
              <a:rPr lang="es-ES" sz="1400" dirty="0">
                <a:solidFill>
                  <a:srgbClr val="404040"/>
                </a:solidFill>
                <a:latin typeface="CIDFont+F4"/>
              </a:rPr>
              <a:t>Criterios de modulación: mayor apoyo a explotaciones con mayor déficit de competitividad por</a:t>
            </a:r>
          </a:p>
          <a:p>
            <a:r>
              <a:rPr lang="es-ES" sz="1400" dirty="0">
                <a:solidFill>
                  <a:srgbClr val="404040"/>
                </a:solidFill>
                <a:latin typeface="CIDFont+F4"/>
              </a:rPr>
              <a:t>su dimensión, tipología o ubicación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30838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87" y="1954749"/>
            <a:ext cx="6188149" cy="380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21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0151"/>
            <a:ext cx="6607544" cy="463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12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REFORMA PAC 2021 - 2027</a:t>
            </a:r>
            <a:endParaRPr lang="es-ES" sz="4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21278" y="2256312"/>
            <a:ext cx="6958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LISTA DE ECOESQUEMAS</a:t>
            </a:r>
            <a:r>
              <a:rPr lang="es-ES" b="1" dirty="0" smtClean="0"/>
              <a:t> PROPUESTOS POR EL MINISTERIO:</a:t>
            </a:r>
          </a:p>
          <a:p>
            <a:endParaRPr lang="es-ES_tradnl" dirty="0"/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1.- CUBIERTAS VEGETALES EN  CULTIVOS LEÑOSOS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2.- FERTILIZACION PRECISA- PLAN GESTION NUTRIENTES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3.- SUMIDERO Y SOSTENIBILIDAD DE PASTOS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4.- PRACTICAS ALTERNATIVAS A LA QUEMA DE RESTOS VEGETALES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5.- AGRICULTURA CONSERVACION SIEMBRA DIRECTA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6.- MTO BIODIVERSIDAD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7.- ROTACION CULTIVOS, ESPECIES MEJORANTES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8.- MANTENIMIENTO PRADOS</a:t>
            </a:r>
          </a:p>
          <a:p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9.- FITOSANITARIOS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59" y="1443038"/>
            <a:ext cx="33337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2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32" y="2001633"/>
            <a:ext cx="9555126" cy="3639146"/>
          </a:xfrm>
        </p:spPr>
        <p:txBody>
          <a:bodyPr>
            <a:normAutofit fontScale="47500" lnSpcReduction="20000"/>
          </a:bodyPr>
          <a:lstStyle/>
          <a:p>
            <a:pPr marL="285750" indent="-285750" algn="l">
              <a:buFontTx/>
              <a:buChar char="-"/>
            </a:pPr>
            <a:endParaRPr lang="es-ES_tradnl" sz="1800" dirty="0" smtClean="0"/>
          </a:p>
          <a:p>
            <a:pPr algn="l"/>
            <a:r>
              <a:rPr lang="es-ES" sz="2900" dirty="0" smtClean="0"/>
              <a:t>Cada </a:t>
            </a:r>
            <a:r>
              <a:rPr lang="es-ES" sz="2900" dirty="0"/>
              <a:t>DPB se deberá justificar con </a:t>
            </a:r>
            <a:r>
              <a:rPr lang="es-ES" sz="2900" b="1" dirty="0"/>
              <a:t>una hectárea admisible de la región </a:t>
            </a:r>
            <a:r>
              <a:rPr lang="es-ES" sz="2900" dirty="0"/>
              <a:t>donde sea asignado y estar a</a:t>
            </a:r>
          </a:p>
          <a:p>
            <a:pPr algn="l"/>
            <a:r>
              <a:rPr lang="es-ES" sz="2900" dirty="0"/>
              <a:t>disposición del agricultor el </a:t>
            </a:r>
            <a:r>
              <a:rPr lang="es-ES" sz="2900" u="sng" dirty="0"/>
              <a:t>día 31 de mayo </a:t>
            </a:r>
            <a:r>
              <a:rPr lang="es-ES" sz="2900" dirty="0"/>
              <a:t>de cada </a:t>
            </a:r>
            <a:r>
              <a:rPr lang="es-ES" sz="2900" dirty="0" smtClean="0"/>
              <a:t>año.</a:t>
            </a:r>
          </a:p>
          <a:p>
            <a:pPr algn="l"/>
            <a:endParaRPr lang="es-ES" sz="2900" dirty="0"/>
          </a:p>
          <a:p>
            <a:pPr algn="l"/>
            <a:r>
              <a:rPr lang="es-ES" sz="2900" dirty="0"/>
              <a:t>Los recintos mantienen siempre la misma región inicial, aunque cambie el uso de la tierra</a:t>
            </a:r>
            <a:r>
              <a:rPr lang="es-ES" sz="2900" dirty="0" smtClean="0"/>
              <a:t>.</a:t>
            </a:r>
          </a:p>
          <a:p>
            <a:pPr algn="l"/>
            <a:endParaRPr lang="es-ES" sz="29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s-ES" sz="2900" b="1" u="sng" dirty="0">
                <a:solidFill>
                  <a:schemeClr val="accent6">
                    <a:lumMod val="75000"/>
                  </a:schemeClr>
                </a:solidFill>
              </a:rPr>
              <a:t>Superficies Admisibles para activar </a:t>
            </a:r>
            <a:r>
              <a:rPr lang="es-ES" sz="2900" b="1" u="sng" dirty="0" smtClean="0">
                <a:solidFill>
                  <a:schemeClr val="accent6">
                    <a:lumMod val="75000"/>
                  </a:schemeClr>
                </a:solidFill>
              </a:rPr>
              <a:t>DPB</a:t>
            </a:r>
          </a:p>
          <a:p>
            <a:pPr algn="l"/>
            <a:endParaRPr lang="es-ES" sz="29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s-ES" sz="2900" b="1" dirty="0">
                <a:solidFill>
                  <a:schemeClr val="accent6">
                    <a:lumMod val="75000"/>
                  </a:schemeClr>
                </a:solidFill>
              </a:rPr>
              <a:t>Usos SIGPAC No Admisibles</a:t>
            </a:r>
            <a:r>
              <a:rPr lang="es-ES" sz="2900" dirty="0">
                <a:solidFill>
                  <a:schemeClr val="accent6">
                    <a:lumMod val="75000"/>
                  </a:schemeClr>
                </a:solidFill>
              </a:rPr>
              <a:t>: Superficies ocupadas por bosques, pastos con CAP cero, superficies</a:t>
            </a:r>
          </a:p>
          <a:p>
            <a:pPr algn="l"/>
            <a:r>
              <a:rPr lang="pt-BR" sz="2900" dirty="0">
                <a:solidFill>
                  <a:schemeClr val="accent6">
                    <a:lumMod val="75000"/>
                  </a:schemeClr>
                </a:solidFill>
              </a:rPr>
              <a:t>abandonadas o </a:t>
            </a:r>
            <a:r>
              <a:rPr lang="pt-BR" sz="2900" dirty="0" err="1">
                <a:solidFill>
                  <a:schemeClr val="accent6">
                    <a:lumMod val="75000"/>
                  </a:schemeClr>
                </a:solidFill>
              </a:rPr>
              <a:t>improductivos</a:t>
            </a:r>
            <a:r>
              <a:rPr lang="pt-BR" sz="2900" dirty="0">
                <a:solidFill>
                  <a:schemeClr val="accent6">
                    <a:lumMod val="75000"/>
                  </a:schemeClr>
                </a:solidFill>
              </a:rPr>
              <a:t>. (Usos SIGPAC: FO, ZU, AB, IM, CA, AG, ED)</a:t>
            </a:r>
          </a:p>
          <a:p>
            <a:pPr algn="l"/>
            <a:r>
              <a:rPr lang="es-ES" sz="2900" u="sng" dirty="0">
                <a:solidFill>
                  <a:schemeClr val="accent6">
                    <a:lumMod val="75000"/>
                  </a:schemeClr>
                </a:solidFill>
              </a:rPr>
              <a:t>No se considerarán admisibles superficies declaradas, de forma reiterada, durante más de cinco </a:t>
            </a:r>
            <a:r>
              <a:rPr lang="es-ES" sz="2900" u="sng" dirty="0" smtClean="0">
                <a:solidFill>
                  <a:schemeClr val="accent6">
                    <a:lumMod val="75000"/>
                  </a:schemeClr>
                </a:solidFill>
              </a:rPr>
              <a:t>años consecutivos </a:t>
            </a:r>
            <a:r>
              <a:rPr lang="es-ES" sz="2900" u="sng" dirty="0">
                <a:solidFill>
                  <a:schemeClr val="accent6">
                    <a:lumMod val="75000"/>
                  </a:schemeClr>
                </a:solidFill>
              </a:rPr>
              <a:t>una actividad de mantenimiento </a:t>
            </a:r>
            <a:r>
              <a:rPr lang="es-ES" sz="2900" dirty="0">
                <a:solidFill>
                  <a:schemeClr val="accent6">
                    <a:lumMod val="75000"/>
                  </a:schemeClr>
                </a:solidFill>
              </a:rPr>
              <a:t>de las recogidas en el anexo IV, a no ser que </a:t>
            </a:r>
            <a:r>
              <a:rPr lang="es-ES" sz="2900" dirty="0" smtClean="0">
                <a:solidFill>
                  <a:schemeClr val="accent6">
                    <a:lumMod val="75000"/>
                  </a:schemeClr>
                </a:solidFill>
              </a:rPr>
              <a:t>se demuestre </a:t>
            </a:r>
            <a:r>
              <a:rPr lang="es-ES" sz="2900" dirty="0">
                <a:solidFill>
                  <a:schemeClr val="accent6">
                    <a:lumMod val="75000"/>
                  </a:schemeClr>
                </a:solidFill>
              </a:rPr>
              <a:t>la actividad agraria </a:t>
            </a:r>
            <a:r>
              <a:rPr lang="es-ES" sz="2900" dirty="0" smtClean="0">
                <a:solidFill>
                  <a:schemeClr val="accent6">
                    <a:lumMod val="75000"/>
                  </a:schemeClr>
                </a:solidFill>
              </a:rPr>
              <a:t>sobre dichas parcelas </a:t>
            </a:r>
            <a:r>
              <a:rPr lang="es-ES" sz="29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alegación SIGPAC.</a:t>
            </a:r>
          </a:p>
          <a:p>
            <a:pPr algn="l"/>
            <a:r>
              <a:rPr lang="es-ES_tradnl" sz="29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ALEGACIONES SIGPAC: Ajuste a la realidad del terreno:  cambio de uso, CAP, elementos </a:t>
            </a:r>
            <a:r>
              <a:rPr lang="es-ES_tradnl" sz="29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paisajisticos</a:t>
            </a:r>
            <a:r>
              <a:rPr lang="es-ES_tradnl" sz="29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fusiones recintos, </a:t>
            </a:r>
            <a:r>
              <a:rPr lang="es-ES_tradnl" sz="29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etc</a:t>
            </a:r>
            <a:endParaRPr lang="es-ES" sz="2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0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32" y="2001633"/>
            <a:ext cx="9555126" cy="333014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MONITORIZACION 2021</a:t>
            </a:r>
          </a:p>
          <a:p>
            <a:pPr marL="285750" indent="-285750" algn="l">
              <a:buFontTx/>
              <a:buChar char="-"/>
            </a:pPr>
            <a:endParaRPr lang="es-ES_tradnl" sz="1800" dirty="0"/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Toda Navarra, todas las </a:t>
            </a:r>
            <a:r>
              <a:rPr lang="es-ES_tradnl" sz="1800" dirty="0" smtClean="0"/>
              <a:t>ayudas </a:t>
            </a:r>
            <a:r>
              <a:rPr lang="es-ES_tradnl" sz="1800" dirty="0" smtClean="0"/>
              <a:t>directas por superficie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Satélites </a:t>
            </a:r>
            <a:r>
              <a:rPr lang="es-ES_tradnl" sz="1800" dirty="0" err="1" smtClean="0"/>
              <a:t>Sentinel</a:t>
            </a:r>
            <a:r>
              <a:rPr lang="es-ES_tradnl" sz="1800" dirty="0" smtClean="0"/>
              <a:t>, programa </a:t>
            </a:r>
            <a:r>
              <a:rPr lang="es-ES_tradnl" sz="1800" dirty="0" err="1" smtClean="0"/>
              <a:t>Copernicus</a:t>
            </a:r>
            <a:r>
              <a:rPr lang="es-ES_tradnl" sz="1800" dirty="0" smtClean="0"/>
              <a:t>, imágenes cada 5 días. Resolución  10 m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Nueva metodología para las inspecciones de la PAC </a:t>
            </a:r>
            <a:r>
              <a:rPr lang="es-ES_tradnl" sz="1800" dirty="0" smtClean="0">
                <a:sym typeface="Wingdings" panose="05000000000000000000" pitchFamily="2" charset="2"/>
              </a:rPr>
              <a:t> Monitorización de superficies</a:t>
            </a:r>
            <a:endParaRPr lang="es-ES_tradnl" sz="1800" dirty="0" smtClean="0"/>
          </a:p>
          <a:p>
            <a:pPr marL="285750" indent="-285750" algn="l">
              <a:buFontTx/>
              <a:buChar char="-"/>
            </a:pPr>
            <a:r>
              <a:rPr lang="es-ES_tradnl" sz="1800" dirty="0"/>
              <a:t>Control automático y en continuo de la condiciones de admisibilidad de las ayudas.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/>
              <a:t>Busca compatibilidad entre declarado y lo observado</a:t>
            </a:r>
            <a:endParaRPr lang="es-E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54" y="42291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38" y="1700097"/>
            <a:ext cx="1333832" cy="133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3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32" y="2001633"/>
            <a:ext cx="9555126" cy="333014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/>
                </a:solidFill>
              </a:rPr>
              <a:t>MONITORIZACION 2021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Sistema preventivo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Evita errores en la declaración </a:t>
            </a:r>
            <a:r>
              <a:rPr lang="es-ES_tradnl" sz="1800" dirty="0" smtClean="0">
                <a:sym typeface="Wingdings" panose="05000000000000000000" pitchFamily="2" charset="2"/>
              </a:rPr>
              <a:t> alertas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800" b="1" dirty="0" smtClean="0"/>
              <a:t>Notificar  </a:t>
            </a:r>
            <a:r>
              <a:rPr lang="es-ES" sz="1800" dirty="0" smtClean="0"/>
              <a:t>las discrepancias.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800" dirty="0" smtClean="0"/>
              <a:t>Que el agricultor </a:t>
            </a:r>
            <a:r>
              <a:rPr lang="es-ES" sz="1800" b="1" dirty="0" smtClean="0"/>
              <a:t>aporte </a:t>
            </a:r>
            <a:r>
              <a:rPr lang="es-ES" sz="1800" dirty="0" smtClean="0"/>
              <a:t>documentación y/o  fotos  </a:t>
            </a:r>
            <a:r>
              <a:rPr lang="es-ES" sz="1800" dirty="0" err="1" smtClean="0"/>
              <a:t>geoetiquetadas</a:t>
            </a:r>
            <a:r>
              <a:rPr lang="es-ES" sz="1800" dirty="0" smtClean="0"/>
              <a:t>  que  solucionen las discrepancias.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800" dirty="0" smtClean="0"/>
              <a:t>Modificar la Solicitud Única</a:t>
            </a:r>
            <a:r>
              <a:rPr lang="es-ES" sz="1800" dirty="0"/>
              <a:t>.</a:t>
            </a:r>
          </a:p>
          <a:p>
            <a:pPr algn="l"/>
            <a:r>
              <a:rPr lang="es-ES_tradnl" sz="1800" dirty="0" smtClean="0"/>
              <a:t>Nuevo planteamiento de trabajo:  Universal, prevención, interacción con el  agricultor</a:t>
            </a:r>
          </a:p>
          <a:p>
            <a:pPr algn="l"/>
            <a:r>
              <a:rPr lang="es-ES_tradnl" sz="1800" dirty="0" smtClean="0">
                <a:solidFill>
                  <a:schemeClr val="accent6">
                    <a:lumMod val="75000"/>
                  </a:schemeClr>
                </a:solidFill>
              </a:rPr>
              <a:t>INCIDENCIA ( R, Y, G) </a:t>
            </a:r>
            <a:r>
              <a:rPr lang="es-ES_tradnl" sz="1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NOTIFICACION  VALIDACION  ACCIONES  REVISION EXPERTA , VISITA CAMPO  RESOLUCION </a:t>
            </a:r>
            <a:endParaRPr lang="es-ES_tradnl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8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32" y="2001633"/>
            <a:ext cx="9555126" cy="333014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MONITORIZACION 2021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Fundamental cumplimentar la SU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Datos de contacto 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Declaración gráfica precisa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Actualización del SIGPAC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Comunicación con al agricultor: ACTIVA  ( necesitan respuesta ) </a:t>
            </a:r>
            <a:r>
              <a:rPr lang="es-ES_tradnl" sz="1800" dirty="0" err="1" smtClean="0"/>
              <a:t>sga@foto</a:t>
            </a:r>
            <a:endParaRPr lang="es-ES_tradnl" sz="1800" dirty="0" smtClean="0"/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Si se requiere modificación SU , antes del 31 de agosto.</a:t>
            </a:r>
          </a:p>
          <a:p>
            <a:pPr marL="285750" indent="-285750" algn="l">
              <a:buFontTx/>
              <a:buChar char="-"/>
            </a:pPr>
            <a:endParaRPr lang="es-ES_tradn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00353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D2280-30D8-0242-A08A-5CC08BA21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1122363"/>
            <a:ext cx="10625071" cy="706437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/>
              <a:t>CAMPAÑA PAC 2021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69B8D-2CC3-F74A-9C87-54144D82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958"/>
            <a:ext cx="9144000" cy="333014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s-ES_tradnl" sz="1800" b="1" dirty="0" smtClean="0">
                <a:solidFill>
                  <a:schemeClr val="accent6">
                    <a:lumMod val="75000"/>
                  </a:schemeClr>
                </a:solidFill>
              </a:rPr>
              <a:t>Claves a tener en cuenta</a:t>
            </a:r>
          </a:p>
          <a:p>
            <a:pPr marL="285750" indent="-285750" algn="l">
              <a:buFontTx/>
              <a:buChar char="-"/>
            </a:pPr>
            <a:r>
              <a:rPr lang="es-ES_tradnl" sz="1800" dirty="0" smtClean="0"/>
              <a:t>ACCESO A LA RESERVA NACIONAL – JOVENES AGRICULTORES / NUEVOS AGRICULTORES</a:t>
            </a:r>
          </a:p>
          <a:p>
            <a:pPr marL="285750" indent="-285750" algn="l">
              <a:buFontTx/>
              <a:buChar char="-"/>
            </a:pPr>
            <a:r>
              <a:rPr lang="es-ES" sz="1800" dirty="0" smtClean="0"/>
              <a:t>En </a:t>
            </a:r>
            <a:r>
              <a:rPr lang="es-ES" sz="1800" dirty="0"/>
              <a:t>todos los casos se deberán cumplir los siguientes requisitos</a:t>
            </a:r>
            <a:r>
              <a:rPr lang="es-ES" sz="1800" dirty="0" smtClean="0"/>
              <a:t>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ES" sz="1800" dirty="0" smtClean="0"/>
              <a:t>Ser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agricultor activo</a:t>
            </a: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Disponer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de hectáreas admisibles </a:t>
            </a:r>
            <a:r>
              <a:rPr lang="es-ES" sz="1800" dirty="0"/>
              <a:t>determinadas para </a:t>
            </a:r>
            <a:r>
              <a:rPr lang="es-ES" sz="1800" dirty="0" smtClean="0"/>
              <a:t>que los </a:t>
            </a:r>
            <a:r>
              <a:rPr lang="es-ES" sz="1800" dirty="0"/>
              <a:t>DPB se puedan asignar en base a esa </a:t>
            </a:r>
            <a:r>
              <a:rPr lang="es-ES" sz="1800" dirty="0" smtClean="0"/>
              <a:t>superficie, estando </a:t>
            </a:r>
            <a:r>
              <a:rPr lang="es-ES" sz="1800" dirty="0"/>
              <a:t>a disposición del solicitante y figurando en su </a:t>
            </a:r>
            <a:r>
              <a:rPr lang="es-ES" sz="1800" dirty="0" smtClean="0"/>
              <a:t>PAC en </a:t>
            </a:r>
            <a:r>
              <a:rPr lang="es-ES" sz="1800" dirty="0"/>
              <a:t>el año de la solicitud a la reserva </a:t>
            </a:r>
            <a:r>
              <a:rPr lang="es-ES" sz="1800" dirty="0" smtClean="0"/>
              <a:t>nacional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ES" sz="1800" dirty="0" smtClean="0"/>
              <a:t>Poseer </a:t>
            </a:r>
            <a:r>
              <a:rPr lang="es-ES" sz="1800" dirty="0"/>
              <a:t>la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titularidad</a:t>
            </a:r>
            <a:r>
              <a:rPr lang="es-ES" sz="1800" dirty="0"/>
              <a:t> de la explotación donde realice </a:t>
            </a:r>
            <a:r>
              <a:rPr lang="es-ES" sz="1800" dirty="0" smtClean="0"/>
              <a:t>su actividad </a:t>
            </a:r>
            <a:r>
              <a:rPr lang="es-ES" sz="1800" dirty="0"/>
              <a:t>agraria: régimen de propiedad, </a:t>
            </a:r>
            <a:r>
              <a:rPr lang="es-ES" sz="1800" dirty="0" smtClean="0"/>
              <a:t>usufructo, arrendamiento</a:t>
            </a:r>
            <a:r>
              <a:rPr lang="es-ES" sz="1800" dirty="0"/>
              <a:t>, aparcería o asignación por parte de </a:t>
            </a:r>
            <a:r>
              <a:rPr lang="es-ES" sz="1800" dirty="0" smtClean="0"/>
              <a:t>una entidad </a:t>
            </a:r>
            <a:r>
              <a:rPr lang="es-ES" sz="1800" dirty="0"/>
              <a:t>gestora de un bien comunal.</a:t>
            </a:r>
            <a:endParaRPr lang="es-ES_tradnl" sz="1800" dirty="0" smtClean="0"/>
          </a:p>
          <a:p>
            <a:pPr marL="285750" indent="-285750" algn="l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404221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4966</Words>
  <Application>Microsoft Office PowerPoint</Application>
  <PresentationFormat>Personalizado</PresentationFormat>
  <Paragraphs>479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LA POLITICA AGRARIA COMUNITARIA 2021 y +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CAMPAÑA PAC 2021</vt:lpstr>
      <vt:lpstr>PERIODO TRANSITORIO</vt:lpstr>
      <vt:lpstr>PERIODO TRANSITORIO</vt:lpstr>
      <vt:lpstr>PERIODO TRANSITORIO</vt:lpstr>
      <vt:lpstr>PERIODO TRANSITORIO</vt:lpstr>
      <vt:lpstr>PERIODO TRANSITORIO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  <vt:lpstr>REFORMA PAC 2021 - 2027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Microsoft Office User</dc:creator>
  <cp:lastModifiedBy>Iñaki Mendioroz</cp:lastModifiedBy>
  <cp:revision>29</cp:revision>
  <dcterms:created xsi:type="dcterms:W3CDTF">2021-02-12T14:26:31Z</dcterms:created>
  <dcterms:modified xsi:type="dcterms:W3CDTF">2021-02-22T07:15:54Z</dcterms:modified>
</cp:coreProperties>
</file>