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7" r:id="rId2"/>
    <p:sldId id="256" r:id="rId3"/>
    <p:sldId id="258" r:id="rId4"/>
    <p:sldId id="259" r:id="rId5"/>
    <p:sldId id="260" r:id="rId6"/>
    <p:sldId id="297" r:id="rId7"/>
    <p:sldId id="298" r:id="rId8"/>
    <p:sldId id="261" r:id="rId9"/>
    <p:sldId id="262" r:id="rId10"/>
    <p:sldId id="263" r:id="rId11"/>
    <p:sldId id="264" r:id="rId12"/>
    <p:sldId id="265" r:id="rId13"/>
    <p:sldId id="267" r:id="rId14"/>
    <p:sldId id="268" r:id="rId15"/>
    <p:sldId id="269" r:id="rId16"/>
    <p:sldId id="270" r:id="rId17"/>
    <p:sldId id="299" r:id="rId18"/>
    <p:sldId id="295" r:id="rId19"/>
    <p:sldId id="296" r:id="rId20"/>
    <p:sldId id="272" r:id="rId21"/>
    <p:sldId id="290" r:id="rId22"/>
    <p:sldId id="291" r:id="rId23"/>
    <p:sldId id="292" r:id="rId24"/>
    <p:sldId id="293" r:id="rId25"/>
    <p:sldId id="294" r:id="rId26"/>
    <p:sldId id="273" r:id="rId27"/>
    <p:sldId id="274" r:id="rId28"/>
    <p:sldId id="275" r:id="rId29"/>
    <p:sldId id="276" r:id="rId30"/>
    <p:sldId id="277" r:id="rId31"/>
    <p:sldId id="278" r:id="rId32"/>
    <p:sldId id="279" r:id="rId33"/>
    <p:sldId id="280" r:id="rId34"/>
    <p:sldId id="281" r:id="rId35"/>
    <p:sldId id="282" r:id="rId36"/>
    <p:sldId id="283" r:id="rId37"/>
    <p:sldId id="284" r:id="rId38"/>
    <p:sldId id="285" r:id="rId39"/>
    <p:sldId id="286" r:id="rId40"/>
    <p:sldId id="287" r:id="rId41"/>
    <p:sldId id="289" r:id="rId42"/>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1"/>
    <p:restoredTop sz="96405"/>
  </p:normalViewPr>
  <p:slideViewPr>
    <p:cSldViewPr snapToGrid="0" snapToObjects="1">
      <p:cViewPr varScale="1">
        <p:scale>
          <a:sx n="108" d="100"/>
          <a:sy n="108" d="100"/>
        </p:scale>
        <p:origin x="-624" y="-10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46" Type="http://schemas.openxmlformats.org/officeDocument/2006/relationships/theme" Target="theme/theme1.xml"/><Relationship Id="rId47" Type="http://schemas.openxmlformats.org/officeDocument/2006/relationships/tableStyles" Target="tableStyles.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printerSettings" Target="printerSettings/printerSettings1.bin"/><Relationship Id="rId44" Type="http://schemas.openxmlformats.org/officeDocument/2006/relationships/presProps" Target="presProps.xml"/><Relationship Id="rId45"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D47AB5DE-54C3-594B-ACE8-E989810838B6}"/>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p>
        </p:txBody>
      </p:sp>
      <p:sp>
        <p:nvSpPr>
          <p:cNvPr id="3" name="Subtítulo 2">
            <a:extLst>
              <a:ext uri="{FF2B5EF4-FFF2-40B4-BE49-F238E27FC236}">
                <a16:creationId xmlns:a16="http://schemas.microsoft.com/office/drawing/2014/main" xmlns="" id="{CD5F569C-605F-8347-8134-A761750E0F8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p>
        </p:txBody>
      </p:sp>
      <p:sp>
        <p:nvSpPr>
          <p:cNvPr id="4" name="Marcador de fecha 3">
            <a:extLst>
              <a:ext uri="{FF2B5EF4-FFF2-40B4-BE49-F238E27FC236}">
                <a16:creationId xmlns:a16="http://schemas.microsoft.com/office/drawing/2014/main" xmlns="" id="{F66CC747-8ED7-3C49-B20E-D47FB257E477}"/>
              </a:ext>
            </a:extLst>
          </p:cNvPr>
          <p:cNvSpPr>
            <a:spLocks noGrp="1"/>
          </p:cNvSpPr>
          <p:nvPr>
            <p:ph type="dt" sz="half" idx="10"/>
          </p:nvPr>
        </p:nvSpPr>
        <p:spPr/>
        <p:txBody>
          <a:bodyPr/>
          <a:lstStyle/>
          <a:p>
            <a:fld id="{DE5AF9C8-CB86-7048-84B1-B390C8A9F584}" type="datetimeFigureOut">
              <a:rPr lang="es-ES" smtClean="0"/>
              <a:t>21/2/21</a:t>
            </a:fld>
            <a:endParaRPr lang="es-ES"/>
          </a:p>
        </p:txBody>
      </p:sp>
      <p:sp>
        <p:nvSpPr>
          <p:cNvPr id="5" name="Marcador de pie de página 4">
            <a:extLst>
              <a:ext uri="{FF2B5EF4-FFF2-40B4-BE49-F238E27FC236}">
                <a16:creationId xmlns:a16="http://schemas.microsoft.com/office/drawing/2014/main" xmlns="" id="{1994C4B5-9C87-0B48-9312-36FF5C8D7848}"/>
              </a:ext>
            </a:extLst>
          </p:cNvPr>
          <p:cNvSpPr>
            <a:spLocks noGrp="1"/>
          </p:cNvSpPr>
          <p:nvPr>
            <p:ph type="ftr" sz="quarter" idx="11"/>
          </p:nvPr>
        </p:nvSpPr>
        <p:spPr/>
        <p:txBody>
          <a:bodyPr/>
          <a:lstStyle/>
          <a:p>
            <a:endParaRPr lang="es-ES"/>
          </a:p>
        </p:txBody>
      </p:sp>
      <p:sp>
        <p:nvSpPr>
          <p:cNvPr id="6" name="Marcador de número de diapositiva 5">
            <a:extLst>
              <a:ext uri="{FF2B5EF4-FFF2-40B4-BE49-F238E27FC236}">
                <a16:creationId xmlns:a16="http://schemas.microsoft.com/office/drawing/2014/main" xmlns="" id="{547A6616-63C0-5A43-96F7-747E7BA6E6A3}"/>
              </a:ext>
            </a:extLst>
          </p:cNvPr>
          <p:cNvSpPr>
            <a:spLocks noGrp="1"/>
          </p:cNvSpPr>
          <p:nvPr>
            <p:ph type="sldNum" sz="quarter" idx="12"/>
          </p:nvPr>
        </p:nvSpPr>
        <p:spPr/>
        <p:txBody>
          <a:bodyPr/>
          <a:lstStyle/>
          <a:p>
            <a:fld id="{B8C5FB77-7FCF-2645-AF2F-B3BE7386FE77}" type="slidenum">
              <a:rPr lang="es-ES" smtClean="0"/>
              <a:t>‹Nr.›</a:t>
            </a:fld>
            <a:endParaRPr lang="es-ES"/>
          </a:p>
        </p:txBody>
      </p:sp>
    </p:spTree>
    <p:extLst>
      <p:ext uri="{BB962C8B-B14F-4D97-AF65-F5344CB8AC3E}">
        <p14:creationId xmlns:p14="http://schemas.microsoft.com/office/powerpoint/2010/main" val="36456914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22D25E5E-0994-594B-B6EB-BCAB47AA204D}"/>
              </a:ext>
            </a:extLst>
          </p:cNvPr>
          <p:cNvSpPr>
            <a:spLocks noGrp="1"/>
          </p:cNvSpPr>
          <p:nvPr>
            <p:ph type="title"/>
          </p:nvPr>
        </p:nvSpPr>
        <p:spPr/>
        <p:txBody>
          <a:bodyPr/>
          <a:lstStyle/>
          <a:p>
            <a:r>
              <a:rPr lang="es-ES"/>
              <a:t>Haga clic para modificar el estilo de título del patrón</a:t>
            </a:r>
          </a:p>
        </p:txBody>
      </p:sp>
      <p:sp>
        <p:nvSpPr>
          <p:cNvPr id="3" name="Marcador de texto vertical 2">
            <a:extLst>
              <a:ext uri="{FF2B5EF4-FFF2-40B4-BE49-F238E27FC236}">
                <a16:creationId xmlns:a16="http://schemas.microsoft.com/office/drawing/2014/main" xmlns="" id="{B85FF4D1-92E0-DE42-8DA6-DA8FD982AFAD}"/>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xmlns="" id="{02A7EE84-78CB-604C-8C27-B1AFAD6BDB0C}"/>
              </a:ext>
            </a:extLst>
          </p:cNvPr>
          <p:cNvSpPr>
            <a:spLocks noGrp="1"/>
          </p:cNvSpPr>
          <p:nvPr>
            <p:ph type="dt" sz="half" idx="10"/>
          </p:nvPr>
        </p:nvSpPr>
        <p:spPr/>
        <p:txBody>
          <a:bodyPr/>
          <a:lstStyle/>
          <a:p>
            <a:fld id="{DE5AF9C8-CB86-7048-84B1-B390C8A9F584}" type="datetimeFigureOut">
              <a:rPr lang="es-ES" smtClean="0"/>
              <a:t>21/2/21</a:t>
            </a:fld>
            <a:endParaRPr lang="es-ES"/>
          </a:p>
        </p:txBody>
      </p:sp>
      <p:sp>
        <p:nvSpPr>
          <p:cNvPr id="5" name="Marcador de pie de página 4">
            <a:extLst>
              <a:ext uri="{FF2B5EF4-FFF2-40B4-BE49-F238E27FC236}">
                <a16:creationId xmlns:a16="http://schemas.microsoft.com/office/drawing/2014/main" xmlns="" id="{DCC0EE32-2914-424E-ACE8-8FC81F47F777}"/>
              </a:ext>
            </a:extLst>
          </p:cNvPr>
          <p:cNvSpPr>
            <a:spLocks noGrp="1"/>
          </p:cNvSpPr>
          <p:nvPr>
            <p:ph type="ftr" sz="quarter" idx="11"/>
          </p:nvPr>
        </p:nvSpPr>
        <p:spPr/>
        <p:txBody>
          <a:bodyPr/>
          <a:lstStyle/>
          <a:p>
            <a:endParaRPr lang="es-ES"/>
          </a:p>
        </p:txBody>
      </p:sp>
      <p:sp>
        <p:nvSpPr>
          <p:cNvPr id="6" name="Marcador de número de diapositiva 5">
            <a:extLst>
              <a:ext uri="{FF2B5EF4-FFF2-40B4-BE49-F238E27FC236}">
                <a16:creationId xmlns:a16="http://schemas.microsoft.com/office/drawing/2014/main" xmlns="" id="{2D638C6A-2468-A549-BF67-BEF110EF3086}"/>
              </a:ext>
            </a:extLst>
          </p:cNvPr>
          <p:cNvSpPr>
            <a:spLocks noGrp="1"/>
          </p:cNvSpPr>
          <p:nvPr>
            <p:ph type="sldNum" sz="quarter" idx="12"/>
          </p:nvPr>
        </p:nvSpPr>
        <p:spPr/>
        <p:txBody>
          <a:bodyPr/>
          <a:lstStyle/>
          <a:p>
            <a:fld id="{B8C5FB77-7FCF-2645-AF2F-B3BE7386FE77}" type="slidenum">
              <a:rPr lang="es-ES" smtClean="0"/>
              <a:t>‹Nr.›</a:t>
            </a:fld>
            <a:endParaRPr lang="es-ES"/>
          </a:p>
        </p:txBody>
      </p:sp>
    </p:spTree>
    <p:extLst>
      <p:ext uri="{BB962C8B-B14F-4D97-AF65-F5344CB8AC3E}">
        <p14:creationId xmlns:p14="http://schemas.microsoft.com/office/powerpoint/2010/main" val="1651867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xmlns="" id="{FC11F2AB-7A84-7048-998F-88A6490497D6}"/>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p>
        </p:txBody>
      </p:sp>
      <p:sp>
        <p:nvSpPr>
          <p:cNvPr id="3" name="Marcador de texto vertical 2">
            <a:extLst>
              <a:ext uri="{FF2B5EF4-FFF2-40B4-BE49-F238E27FC236}">
                <a16:creationId xmlns:a16="http://schemas.microsoft.com/office/drawing/2014/main" xmlns="" id="{6ED5F100-4FE4-1441-9DDC-A9473A2A6681}"/>
              </a:ext>
            </a:extLst>
          </p:cNvPr>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xmlns="" id="{59B89BAB-92D5-7B48-99B7-7E06DCF0D650}"/>
              </a:ext>
            </a:extLst>
          </p:cNvPr>
          <p:cNvSpPr>
            <a:spLocks noGrp="1"/>
          </p:cNvSpPr>
          <p:nvPr>
            <p:ph type="dt" sz="half" idx="10"/>
          </p:nvPr>
        </p:nvSpPr>
        <p:spPr/>
        <p:txBody>
          <a:bodyPr/>
          <a:lstStyle/>
          <a:p>
            <a:fld id="{DE5AF9C8-CB86-7048-84B1-B390C8A9F584}" type="datetimeFigureOut">
              <a:rPr lang="es-ES" smtClean="0"/>
              <a:t>21/2/21</a:t>
            </a:fld>
            <a:endParaRPr lang="es-ES"/>
          </a:p>
        </p:txBody>
      </p:sp>
      <p:sp>
        <p:nvSpPr>
          <p:cNvPr id="5" name="Marcador de pie de página 4">
            <a:extLst>
              <a:ext uri="{FF2B5EF4-FFF2-40B4-BE49-F238E27FC236}">
                <a16:creationId xmlns:a16="http://schemas.microsoft.com/office/drawing/2014/main" xmlns="" id="{D74CE244-AC08-5347-BA3A-7BCEEBFDD348}"/>
              </a:ext>
            </a:extLst>
          </p:cNvPr>
          <p:cNvSpPr>
            <a:spLocks noGrp="1"/>
          </p:cNvSpPr>
          <p:nvPr>
            <p:ph type="ftr" sz="quarter" idx="11"/>
          </p:nvPr>
        </p:nvSpPr>
        <p:spPr/>
        <p:txBody>
          <a:bodyPr/>
          <a:lstStyle/>
          <a:p>
            <a:endParaRPr lang="es-ES"/>
          </a:p>
        </p:txBody>
      </p:sp>
      <p:sp>
        <p:nvSpPr>
          <p:cNvPr id="6" name="Marcador de número de diapositiva 5">
            <a:extLst>
              <a:ext uri="{FF2B5EF4-FFF2-40B4-BE49-F238E27FC236}">
                <a16:creationId xmlns:a16="http://schemas.microsoft.com/office/drawing/2014/main" xmlns="" id="{101CB37E-0BFC-C94A-A61B-21C925C64B25}"/>
              </a:ext>
            </a:extLst>
          </p:cNvPr>
          <p:cNvSpPr>
            <a:spLocks noGrp="1"/>
          </p:cNvSpPr>
          <p:nvPr>
            <p:ph type="sldNum" sz="quarter" idx="12"/>
          </p:nvPr>
        </p:nvSpPr>
        <p:spPr/>
        <p:txBody>
          <a:bodyPr/>
          <a:lstStyle/>
          <a:p>
            <a:fld id="{B8C5FB77-7FCF-2645-AF2F-B3BE7386FE77}" type="slidenum">
              <a:rPr lang="es-ES" smtClean="0"/>
              <a:t>‹Nr.›</a:t>
            </a:fld>
            <a:endParaRPr lang="es-ES"/>
          </a:p>
        </p:txBody>
      </p:sp>
    </p:spTree>
    <p:extLst>
      <p:ext uri="{BB962C8B-B14F-4D97-AF65-F5344CB8AC3E}">
        <p14:creationId xmlns:p14="http://schemas.microsoft.com/office/powerpoint/2010/main" val="6612168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B311D54D-12EC-C040-AE95-F2B3A3855764}"/>
              </a:ext>
            </a:extLst>
          </p:cNvPr>
          <p:cNvSpPr>
            <a:spLocks noGrp="1"/>
          </p:cNvSpPr>
          <p:nvPr>
            <p:ph type="title"/>
          </p:nvPr>
        </p:nvSpPr>
        <p:spPr/>
        <p:txBody>
          <a:bodyPr/>
          <a:lstStyle/>
          <a:p>
            <a:r>
              <a:rPr lang="es-ES"/>
              <a:t>Haga clic para modificar el estilo de título del patrón</a:t>
            </a:r>
          </a:p>
        </p:txBody>
      </p:sp>
      <p:sp>
        <p:nvSpPr>
          <p:cNvPr id="3" name="Marcador de contenido 2">
            <a:extLst>
              <a:ext uri="{FF2B5EF4-FFF2-40B4-BE49-F238E27FC236}">
                <a16:creationId xmlns:a16="http://schemas.microsoft.com/office/drawing/2014/main" xmlns="" id="{B1957E6C-3B48-A440-94CA-746033945B31}"/>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xmlns="" id="{B7A0549D-A044-7B41-8EFC-77A7937CB246}"/>
              </a:ext>
            </a:extLst>
          </p:cNvPr>
          <p:cNvSpPr>
            <a:spLocks noGrp="1"/>
          </p:cNvSpPr>
          <p:nvPr>
            <p:ph type="dt" sz="half" idx="10"/>
          </p:nvPr>
        </p:nvSpPr>
        <p:spPr/>
        <p:txBody>
          <a:bodyPr/>
          <a:lstStyle/>
          <a:p>
            <a:fld id="{DE5AF9C8-CB86-7048-84B1-B390C8A9F584}" type="datetimeFigureOut">
              <a:rPr lang="es-ES" smtClean="0"/>
              <a:t>21/2/21</a:t>
            </a:fld>
            <a:endParaRPr lang="es-ES"/>
          </a:p>
        </p:txBody>
      </p:sp>
      <p:sp>
        <p:nvSpPr>
          <p:cNvPr id="5" name="Marcador de pie de página 4">
            <a:extLst>
              <a:ext uri="{FF2B5EF4-FFF2-40B4-BE49-F238E27FC236}">
                <a16:creationId xmlns:a16="http://schemas.microsoft.com/office/drawing/2014/main" xmlns="" id="{8FA7BC56-1029-9240-AB8F-5C4EE182DA0D}"/>
              </a:ext>
            </a:extLst>
          </p:cNvPr>
          <p:cNvSpPr>
            <a:spLocks noGrp="1"/>
          </p:cNvSpPr>
          <p:nvPr>
            <p:ph type="ftr" sz="quarter" idx="11"/>
          </p:nvPr>
        </p:nvSpPr>
        <p:spPr/>
        <p:txBody>
          <a:bodyPr/>
          <a:lstStyle/>
          <a:p>
            <a:endParaRPr lang="es-ES"/>
          </a:p>
        </p:txBody>
      </p:sp>
      <p:sp>
        <p:nvSpPr>
          <p:cNvPr id="6" name="Marcador de número de diapositiva 5">
            <a:extLst>
              <a:ext uri="{FF2B5EF4-FFF2-40B4-BE49-F238E27FC236}">
                <a16:creationId xmlns:a16="http://schemas.microsoft.com/office/drawing/2014/main" xmlns="" id="{2C1F88DB-2FA1-204D-8D5D-B05C764BC291}"/>
              </a:ext>
            </a:extLst>
          </p:cNvPr>
          <p:cNvSpPr>
            <a:spLocks noGrp="1"/>
          </p:cNvSpPr>
          <p:nvPr>
            <p:ph type="sldNum" sz="quarter" idx="12"/>
          </p:nvPr>
        </p:nvSpPr>
        <p:spPr/>
        <p:txBody>
          <a:bodyPr/>
          <a:lstStyle/>
          <a:p>
            <a:fld id="{B8C5FB77-7FCF-2645-AF2F-B3BE7386FE77}" type="slidenum">
              <a:rPr lang="es-ES" smtClean="0"/>
              <a:t>‹Nr.›</a:t>
            </a:fld>
            <a:endParaRPr lang="es-ES"/>
          </a:p>
        </p:txBody>
      </p:sp>
    </p:spTree>
    <p:extLst>
      <p:ext uri="{BB962C8B-B14F-4D97-AF65-F5344CB8AC3E}">
        <p14:creationId xmlns:p14="http://schemas.microsoft.com/office/powerpoint/2010/main" val="17964505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D5E6EDF7-5351-544E-8211-82D3320402C9}"/>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p>
        </p:txBody>
      </p:sp>
      <p:sp>
        <p:nvSpPr>
          <p:cNvPr id="3" name="Marcador de texto 2">
            <a:extLst>
              <a:ext uri="{FF2B5EF4-FFF2-40B4-BE49-F238E27FC236}">
                <a16:creationId xmlns:a16="http://schemas.microsoft.com/office/drawing/2014/main" xmlns="" id="{3EA3E57B-42F8-9E4D-BDD9-1F72EDD1B7B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xmlns="" id="{3786C79E-D89F-5E4A-B12D-EBA4C998ADA2}"/>
              </a:ext>
            </a:extLst>
          </p:cNvPr>
          <p:cNvSpPr>
            <a:spLocks noGrp="1"/>
          </p:cNvSpPr>
          <p:nvPr>
            <p:ph type="dt" sz="half" idx="10"/>
          </p:nvPr>
        </p:nvSpPr>
        <p:spPr/>
        <p:txBody>
          <a:bodyPr/>
          <a:lstStyle/>
          <a:p>
            <a:fld id="{DE5AF9C8-CB86-7048-84B1-B390C8A9F584}" type="datetimeFigureOut">
              <a:rPr lang="es-ES" smtClean="0"/>
              <a:t>21/2/21</a:t>
            </a:fld>
            <a:endParaRPr lang="es-ES"/>
          </a:p>
        </p:txBody>
      </p:sp>
      <p:sp>
        <p:nvSpPr>
          <p:cNvPr id="5" name="Marcador de pie de página 4">
            <a:extLst>
              <a:ext uri="{FF2B5EF4-FFF2-40B4-BE49-F238E27FC236}">
                <a16:creationId xmlns:a16="http://schemas.microsoft.com/office/drawing/2014/main" xmlns="" id="{B5118591-34AF-0943-B0F4-4039DF74E604}"/>
              </a:ext>
            </a:extLst>
          </p:cNvPr>
          <p:cNvSpPr>
            <a:spLocks noGrp="1"/>
          </p:cNvSpPr>
          <p:nvPr>
            <p:ph type="ftr" sz="quarter" idx="11"/>
          </p:nvPr>
        </p:nvSpPr>
        <p:spPr/>
        <p:txBody>
          <a:bodyPr/>
          <a:lstStyle/>
          <a:p>
            <a:endParaRPr lang="es-ES"/>
          </a:p>
        </p:txBody>
      </p:sp>
      <p:sp>
        <p:nvSpPr>
          <p:cNvPr id="6" name="Marcador de número de diapositiva 5">
            <a:extLst>
              <a:ext uri="{FF2B5EF4-FFF2-40B4-BE49-F238E27FC236}">
                <a16:creationId xmlns:a16="http://schemas.microsoft.com/office/drawing/2014/main" xmlns="" id="{C1ABF8F7-5280-D847-875E-887E476C284F}"/>
              </a:ext>
            </a:extLst>
          </p:cNvPr>
          <p:cNvSpPr>
            <a:spLocks noGrp="1"/>
          </p:cNvSpPr>
          <p:nvPr>
            <p:ph type="sldNum" sz="quarter" idx="12"/>
          </p:nvPr>
        </p:nvSpPr>
        <p:spPr/>
        <p:txBody>
          <a:bodyPr/>
          <a:lstStyle/>
          <a:p>
            <a:fld id="{B8C5FB77-7FCF-2645-AF2F-B3BE7386FE77}" type="slidenum">
              <a:rPr lang="es-ES" smtClean="0"/>
              <a:t>‹Nr.›</a:t>
            </a:fld>
            <a:endParaRPr lang="es-ES"/>
          </a:p>
        </p:txBody>
      </p:sp>
    </p:spTree>
    <p:extLst>
      <p:ext uri="{BB962C8B-B14F-4D97-AF65-F5344CB8AC3E}">
        <p14:creationId xmlns:p14="http://schemas.microsoft.com/office/powerpoint/2010/main" val="28052106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E90FF0BC-486E-BD4B-8D6B-95F167AFAC1D}"/>
              </a:ext>
            </a:extLst>
          </p:cNvPr>
          <p:cNvSpPr>
            <a:spLocks noGrp="1"/>
          </p:cNvSpPr>
          <p:nvPr>
            <p:ph type="title"/>
          </p:nvPr>
        </p:nvSpPr>
        <p:spPr/>
        <p:txBody>
          <a:bodyPr/>
          <a:lstStyle/>
          <a:p>
            <a:r>
              <a:rPr lang="es-ES"/>
              <a:t>Haga clic para modificar el estilo de título del patrón</a:t>
            </a:r>
          </a:p>
        </p:txBody>
      </p:sp>
      <p:sp>
        <p:nvSpPr>
          <p:cNvPr id="3" name="Marcador de contenido 2">
            <a:extLst>
              <a:ext uri="{FF2B5EF4-FFF2-40B4-BE49-F238E27FC236}">
                <a16:creationId xmlns:a16="http://schemas.microsoft.com/office/drawing/2014/main" xmlns="" id="{FF3BC2B4-497E-1B4A-A69E-896E0516F2C8}"/>
              </a:ext>
            </a:extLst>
          </p:cNvPr>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contenido 3">
            <a:extLst>
              <a:ext uri="{FF2B5EF4-FFF2-40B4-BE49-F238E27FC236}">
                <a16:creationId xmlns:a16="http://schemas.microsoft.com/office/drawing/2014/main" xmlns="" id="{5E036855-8AA7-A44E-9265-9BA48FD78758}"/>
              </a:ext>
            </a:extLst>
          </p:cNvPr>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fecha 4">
            <a:extLst>
              <a:ext uri="{FF2B5EF4-FFF2-40B4-BE49-F238E27FC236}">
                <a16:creationId xmlns:a16="http://schemas.microsoft.com/office/drawing/2014/main" xmlns="" id="{09DEEC58-B856-F54E-A6B0-F8A0328B4D30}"/>
              </a:ext>
            </a:extLst>
          </p:cNvPr>
          <p:cNvSpPr>
            <a:spLocks noGrp="1"/>
          </p:cNvSpPr>
          <p:nvPr>
            <p:ph type="dt" sz="half" idx="10"/>
          </p:nvPr>
        </p:nvSpPr>
        <p:spPr/>
        <p:txBody>
          <a:bodyPr/>
          <a:lstStyle/>
          <a:p>
            <a:fld id="{DE5AF9C8-CB86-7048-84B1-B390C8A9F584}" type="datetimeFigureOut">
              <a:rPr lang="es-ES" smtClean="0"/>
              <a:t>21/2/21</a:t>
            </a:fld>
            <a:endParaRPr lang="es-ES"/>
          </a:p>
        </p:txBody>
      </p:sp>
      <p:sp>
        <p:nvSpPr>
          <p:cNvPr id="6" name="Marcador de pie de página 5">
            <a:extLst>
              <a:ext uri="{FF2B5EF4-FFF2-40B4-BE49-F238E27FC236}">
                <a16:creationId xmlns:a16="http://schemas.microsoft.com/office/drawing/2014/main" xmlns="" id="{E666FFAC-025C-C640-8359-6AF5CEC6E443}"/>
              </a:ext>
            </a:extLst>
          </p:cNvPr>
          <p:cNvSpPr>
            <a:spLocks noGrp="1"/>
          </p:cNvSpPr>
          <p:nvPr>
            <p:ph type="ftr" sz="quarter" idx="11"/>
          </p:nvPr>
        </p:nvSpPr>
        <p:spPr/>
        <p:txBody>
          <a:bodyPr/>
          <a:lstStyle/>
          <a:p>
            <a:endParaRPr lang="es-ES"/>
          </a:p>
        </p:txBody>
      </p:sp>
      <p:sp>
        <p:nvSpPr>
          <p:cNvPr id="7" name="Marcador de número de diapositiva 6">
            <a:extLst>
              <a:ext uri="{FF2B5EF4-FFF2-40B4-BE49-F238E27FC236}">
                <a16:creationId xmlns:a16="http://schemas.microsoft.com/office/drawing/2014/main" xmlns="" id="{C0653354-4E3C-884B-98EC-F7BC610182F1}"/>
              </a:ext>
            </a:extLst>
          </p:cNvPr>
          <p:cNvSpPr>
            <a:spLocks noGrp="1"/>
          </p:cNvSpPr>
          <p:nvPr>
            <p:ph type="sldNum" sz="quarter" idx="12"/>
          </p:nvPr>
        </p:nvSpPr>
        <p:spPr/>
        <p:txBody>
          <a:bodyPr/>
          <a:lstStyle/>
          <a:p>
            <a:fld id="{B8C5FB77-7FCF-2645-AF2F-B3BE7386FE77}" type="slidenum">
              <a:rPr lang="es-ES" smtClean="0"/>
              <a:t>‹Nr.›</a:t>
            </a:fld>
            <a:endParaRPr lang="es-ES"/>
          </a:p>
        </p:txBody>
      </p:sp>
    </p:spTree>
    <p:extLst>
      <p:ext uri="{BB962C8B-B14F-4D97-AF65-F5344CB8AC3E}">
        <p14:creationId xmlns:p14="http://schemas.microsoft.com/office/powerpoint/2010/main" val="37770284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FB90A9CA-B5AA-9144-8DD8-D2BCA6645132}"/>
              </a:ext>
            </a:extLst>
          </p:cNvPr>
          <p:cNvSpPr>
            <a:spLocks noGrp="1"/>
          </p:cNvSpPr>
          <p:nvPr>
            <p:ph type="title"/>
          </p:nvPr>
        </p:nvSpPr>
        <p:spPr>
          <a:xfrm>
            <a:off x="839788" y="365125"/>
            <a:ext cx="10515600" cy="1325563"/>
          </a:xfrm>
        </p:spPr>
        <p:txBody>
          <a:bodyPr/>
          <a:lstStyle/>
          <a:p>
            <a:r>
              <a:rPr lang="es-ES"/>
              <a:t>Haga clic para modificar el estilo de título del patrón</a:t>
            </a:r>
          </a:p>
        </p:txBody>
      </p:sp>
      <p:sp>
        <p:nvSpPr>
          <p:cNvPr id="3" name="Marcador de texto 2">
            <a:extLst>
              <a:ext uri="{FF2B5EF4-FFF2-40B4-BE49-F238E27FC236}">
                <a16:creationId xmlns:a16="http://schemas.microsoft.com/office/drawing/2014/main" xmlns="" id="{4D0E6F6E-42A3-144B-82BE-D82C8B89B23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xmlns="" id="{1B724523-33B5-CC42-B91D-B713C214E126}"/>
              </a:ext>
            </a:extLst>
          </p:cNvPr>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texto 4">
            <a:extLst>
              <a:ext uri="{FF2B5EF4-FFF2-40B4-BE49-F238E27FC236}">
                <a16:creationId xmlns:a16="http://schemas.microsoft.com/office/drawing/2014/main" xmlns="" id="{F70F7267-A3FE-6D44-837E-E2E6C3CCE10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xmlns="" id="{37AC9708-6864-8749-98DD-723BDDBF86B3}"/>
              </a:ext>
            </a:extLst>
          </p:cNvPr>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Marcador de fecha 6">
            <a:extLst>
              <a:ext uri="{FF2B5EF4-FFF2-40B4-BE49-F238E27FC236}">
                <a16:creationId xmlns:a16="http://schemas.microsoft.com/office/drawing/2014/main" xmlns="" id="{9A1235CB-D64A-2143-9E19-368E088229C2}"/>
              </a:ext>
            </a:extLst>
          </p:cNvPr>
          <p:cNvSpPr>
            <a:spLocks noGrp="1"/>
          </p:cNvSpPr>
          <p:nvPr>
            <p:ph type="dt" sz="half" idx="10"/>
          </p:nvPr>
        </p:nvSpPr>
        <p:spPr/>
        <p:txBody>
          <a:bodyPr/>
          <a:lstStyle/>
          <a:p>
            <a:fld id="{DE5AF9C8-CB86-7048-84B1-B390C8A9F584}" type="datetimeFigureOut">
              <a:rPr lang="es-ES" smtClean="0"/>
              <a:t>21/2/21</a:t>
            </a:fld>
            <a:endParaRPr lang="es-ES"/>
          </a:p>
        </p:txBody>
      </p:sp>
      <p:sp>
        <p:nvSpPr>
          <p:cNvPr id="8" name="Marcador de pie de página 7">
            <a:extLst>
              <a:ext uri="{FF2B5EF4-FFF2-40B4-BE49-F238E27FC236}">
                <a16:creationId xmlns:a16="http://schemas.microsoft.com/office/drawing/2014/main" xmlns="" id="{7229FD29-C150-B54B-BE67-325FA8AB0983}"/>
              </a:ext>
            </a:extLst>
          </p:cNvPr>
          <p:cNvSpPr>
            <a:spLocks noGrp="1"/>
          </p:cNvSpPr>
          <p:nvPr>
            <p:ph type="ftr" sz="quarter" idx="11"/>
          </p:nvPr>
        </p:nvSpPr>
        <p:spPr/>
        <p:txBody>
          <a:bodyPr/>
          <a:lstStyle/>
          <a:p>
            <a:endParaRPr lang="es-ES"/>
          </a:p>
        </p:txBody>
      </p:sp>
      <p:sp>
        <p:nvSpPr>
          <p:cNvPr id="9" name="Marcador de número de diapositiva 8">
            <a:extLst>
              <a:ext uri="{FF2B5EF4-FFF2-40B4-BE49-F238E27FC236}">
                <a16:creationId xmlns:a16="http://schemas.microsoft.com/office/drawing/2014/main" xmlns="" id="{0641D089-EB38-5C4C-A262-57EFD1B1ADCB}"/>
              </a:ext>
            </a:extLst>
          </p:cNvPr>
          <p:cNvSpPr>
            <a:spLocks noGrp="1"/>
          </p:cNvSpPr>
          <p:nvPr>
            <p:ph type="sldNum" sz="quarter" idx="12"/>
          </p:nvPr>
        </p:nvSpPr>
        <p:spPr/>
        <p:txBody>
          <a:bodyPr/>
          <a:lstStyle/>
          <a:p>
            <a:fld id="{B8C5FB77-7FCF-2645-AF2F-B3BE7386FE77}" type="slidenum">
              <a:rPr lang="es-ES" smtClean="0"/>
              <a:t>‹Nr.›</a:t>
            </a:fld>
            <a:endParaRPr lang="es-ES"/>
          </a:p>
        </p:txBody>
      </p:sp>
    </p:spTree>
    <p:extLst>
      <p:ext uri="{BB962C8B-B14F-4D97-AF65-F5344CB8AC3E}">
        <p14:creationId xmlns:p14="http://schemas.microsoft.com/office/powerpoint/2010/main" val="8484506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42C9234D-84A6-674B-9C9F-1806A11A93E3}"/>
              </a:ext>
            </a:extLst>
          </p:cNvPr>
          <p:cNvSpPr>
            <a:spLocks noGrp="1"/>
          </p:cNvSpPr>
          <p:nvPr>
            <p:ph type="title"/>
          </p:nvPr>
        </p:nvSpPr>
        <p:spPr/>
        <p:txBody>
          <a:bodyPr/>
          <a:lstStyle/>
          <a:p>
            <a:r>
              <a:rPr lang="es-ES"/>
              <a:t>Haga clic para modificar el estilo de título del patrón</a:t>
            </a:r>
          </a:p>
        </p:txBody>
      </p:sp>
      <p:sp>
        <p:nvSpPr>
          <p:cNvPr id="3" name="Marcador de fecha 2">
            <a:extLst>
              <a:ext uri="{FF2B5EF4-FFF2-40B4-BE49-F238E27FC236}">
                <a16:creationId xmlns:a16="http://schemas.microsoft.com/office/drawing/2014/main" xmlns="" id="{7DCBCF5F-0208-7B41-9DCF-38740104C5E9}"/>
              </a:ext>
            </a:extLst>
          </p:cNvPr>
          <p:cNvSpPr>
            <a:spLocks noGrp="1"/>
          </p:cNvSpPr>
          <p:nvPr>
            <p:ph type="dt" sz="half" idx="10"/>
          </p:nvPr>
        </p:nvSpPr>
        <p:spPr/>
        <p:txBody>
          <a:bodyPr/>
          <a:lstStyle/>
          <a:p>
            <a:fld id="{DE5AF9C8-CB86-7048-84B1-B390C8A9F584}" type="datetimeFigureOut">
              <a:rPr lang="es-ES" smtClean="0"/>
              <a:t>21/2/21</a:t>
            </a:fld>
            <a:endParaRPr lang="es-ES"/>
          </a:p>
        </p:txBody>
      </p:sp>
      <p:sp>
        <p:nvSpPr>
          <p:cNvPr id="4" name="Marcador de pie de página 3">
            <a:extLst>
              <a:ext uri="{FF2B5EF4-FFF2-40B4-BE49-F238E27FC236}">
                <a16:creationId xmlns:a16="http://schemas.microsoft.com/office/drawing/2014/main" xmlns="" id="{1F285C03-448E-E846-98CA-83BA3201992E}"/>
              </a:ext>
            </a:extLst>
          </p:cNvPr>
          <p:cNvSpPr>
            <a:spLocks noGrp="1"/>
          </p:cNvSpPr>
          <p:nvPr>
            <p:ph type="ftr" sz="quarter" idx="11"/>
          </p:nvPr>
        </p:nvSpPr>
        <p:spPr/>
        <p:txBody>
          <a:bodyPr/>
          <a:lstStyle/>
          <a:p>
            <a:endParaRPr lang="es-ES"/>
          </a:p>
        </p:txBody>
      </p:sp>
      <p:sp>
        <p:nvSpPr>
          <p:cNvPr id="5" name="Marcador de número de diapositiva 4">
            <a:extLst>
              <a:ext uri="{FF2B5EF4-FFF2-40B4-BE49-F238E27FC236}">
                <a16:creationId xmlns:a16="http://schemas.microsoft.com/office/drawing/2014/main" xmlns="" id="{CD7B4CE0-F155-324C-9678-3E6599B774AA}"/>
              </a:ext>
            </a:extLst>
          </p:cNvPr>
          <p:cNvSpPr>
            <a:spLocks noGrp="1"/>
          </p:cNvSpPr>
          <p:nvPr>
            <p:ph type="sldNum" sz="quarter" idx="12"/>
          </p:nvPr>
        </p:nvSpPr>
        <p:spPr/>
        <p:txBody>
          <a:bodyPr/>
          <a:lstStyle/>
          <a:p>
            <a:fld id="{B8C5FB77-7FCF-2645-AF2F-B3BE7386FE77}" type="slidenum">
              <a:rPr lang="es-ES" smtClean="0"/>
              <a:t>‹Nr.›</a:t>
            </a:fld>
            <a:endParaRPr lang="es-ES"/>
          </a:p>
        </p:txBody>
      </p:sp>
    </p:spTree>
    <p:extLst>
      <p:ext uri="{BB962C8B-B14F-4D97-AF65-F5344CB8AC3E}">
        <p14:creationId xmlns:p14="http://schemas.microsoft.com/office/powerpoint/2010/main" val="35259739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xmlns="" id="{1E13C3E2-8E2B-4B47-BAEF-08EA74D9AE12}"/>
              </a:ext>
            </a:extLst>
          </p:cNvPr>
          <p:cNvSpPr>
            <a:spLocks noGrp="1"/>
          </p:cNvSpPr>
          <p:nvPr>
            <p:ph type="dt" sz="half" idx="10"/>
          </p:nvPr>
        </p:nvSpPr>
        <p:spPr/>
        <p:txBody>
          <a:bodyPr/>
          <a:lstStyle/>
          <a:p>
            <a:fld id="{DE5AF9C8-CB86-7048-84B1-B390C8A9F584}" type="datetimeFigureOut">
              <a:rPr lang="es-ES" smtClean="0"/>
              <a:t>21/2/21</a:t>
            </a:fld>
            <a:endParaRPr lang="es-ES"/>
          </a:p>
        </p:txBody>
      </p:sp>
      <p:sp>
        <p:nvSpPr>
          <p:cNvPr id="3" name="Marcador de pie de página 2">
            <a:extLst>
              <a:ext uri="{FF2B5EF4-FFF2-40B4-BE49-F238E27FC236}">
                <a16:creationId xmlns:a16="http://schemas.microsoft.com/office/drawing/2014/main" xmlns="" id="{4C8461BC-66A0-5D4E-96B6-50452B55341B}"/>
              </a:ext>
            </a:extLst>
          </p:cNvPr>
          <p:cNvSpPr>
            <a:spLocks noGrp="1"/>
          </p:cNvSpPr>
          <p:nvPr>
            <p:ph type="ftr" sz="quarter" idx="11"/>
          </p:nvPr>
        </p:nvSpPr>
        <p:spPr/>
        <p:txBody>
          <a:bodyPr/>
          <a:lstStyle/>
          <a:p>
            <a:endParaRPr lang="es-ES"/>
          </a:p>
        </p:txBody>
      </p:sp>
      <p:sp>
        <p:nvSpPr>
          <p:cNvPr id="4" name="Marcador de número de diapositiva 3">
            <a:extLst>
              <a:ext uri="{FF2B5EF4-FFF2-40B4-BE49-F238E27FC236}">
                <a16:creationId xmlns:a16="http://schemas.microsoft.com/office/drawing/2014/main" xmlns="" id="{9DBB4974-F4A4-C14E-A381-6CF716B975EF}"/>
              </a:ext>
            </a:extLst>
          </p:cNvPr>
          <p:cNvSpPr>
            <a:spLocks noGrp="1"/>
          </p:cNvSpPr>
          <p:nvPr>
            <p:ph type="sldNum" sz="quarter" idx="12"/>
          </p:nvPr>
        </p:nvSpPr>
        <p:spPr/>
        <p:txBody>
          <a:bodyPr/>
          <a:lstStyle/>
          <a:p>
            <a:fld id="{B8C5FB77-7FCF-2645-AF2F-B3BE7386FE77}" type="slidenum">
              <a:rPr lang="es-ES" smtClean="0"/>
              <a:t>‹Nr.›</a:t>
            </a:fld>
            <a:endParaRPr lang="es-ES"/>
          </a:p>
        </p:txBody>
      </p:sp>
    </p:spTree>
    <p:extLst>
      <p:ext uri="{BB962C8B-B14F-4D97-AF65-F5344CB8AC3E}">
        <p14:creationId xmlns:p14="http://schemas.microsoft.com/office/powerpoint/2010/main" val="25064661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6D5162A2-81F7-0042-A0EA-41A37A7B9288}"/>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p>
        </p:txBody>
      </p:sp>
      <p:sp>
        <p:nvSpPr>
          <p:cNvPr id="3" name="Marcador de contenido 2">
            <a:extLst>
              <a:ext uri="{FF2B5EF4-FFF2-40B4-BE49-F238E27FC236}">
                <a16:creationId xmlns:a16="http://schemas.microsoft.com/office/drawing/2014/main" xmlns="" id="{F8DAEF3C-83FD-814A-9BEF-0E3E0C5EFEE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texto 3">
            <a:extLst>
              <a:ext uri="{FF2B5EF4-FFF2-40B4-BE49-F238E27FC236}">
                <a16:creationId xmlns:a16="http://schemas.microsoft.com/office/drawing/2014/main" xmlns="" id="{3443FFB6-091B-234D-95FF-E7898D31E54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xmlns="" id="{C6BEF707-3A22-524B-BB16-27E9D7843CE2}"/>
              </a:ext>
            </a:extLst>
          </p:cNvPr>
          <p:cNvSpPr>
            <a:spLocks noGrp="1"/>
          </p:cNvSpPr>
          <p:nvPr>
            <p:ph type="dt" sz="half" idx="10"/>
          </p:nvPr>
        </p:nvSpPr>
        <p:spPr/>
        <p:txBody>
          <a:bodyPr/>
          <a:lstStyle/>
          <a:p>
            <a:fld id="{DE5AF9C8-CB86-7048-84B1-B390C8A9F584}" type="datetimeFigureOut">
              <a:rPr lang="es-ES" smtClean="0"/>
              <a:t>21/2/21</a:t>
            </a:fld>
            <a:endParaRPr lang="es-ES"/>
          </a:p>
        </p:txBody>
      </p:sp>
      <p:sp>
        <p:nvSpPr>
          <p:cNvPr id="6" name="Marcador de pie de página 5">
            <a:extLst>
              <a:ext uri="{FF2B5EF4-FFF2-40B4-BE49-F238E27FC236}">
                <a16:creationId xmlns:a16="http://schemas.microsoft.com/office/drawing/2014/main" xmlns="" id="{C1FA61A9-2489-2246-8B0A-14927787FAB0}"/>
              </a:ext>
            </a:extLst>
          </p:cNvPr>
          <p:cNvSpPr>
            <a:spLocks noGrp="1"/>
          </p:cNvSpPr>
          <p:nvPr>
            <p:ph type="ftr" sz="quarter" idx="11"/>
          </p:nvPr>
        </p:nvSpPr>
        <p:spPr/>
        <p:txBody>
          <a:bodyPr/>
          <a:lstStyle/>
          <a:p>
            <a:endParaRPr lang="es-ES"/>
          </a:p>
        </p:txBody>
      </p:sp>
      <p:sp>
        <p:nvSpPr>
          <p:cNvPr id="7" name="Marcador de número de diapositiva 6">
            <a:extLst>
              <a:ext uri="{FF2B5EF4-FFF2-40B4-BE49-F238E27FC236}">
                <a16:creationId xmlns:a16="http://schemas.microsoft.com/office/drawing/2014/main" xmlns="" id="{4E8A9E3B-81A1-F147-AEE2-0D414D12B672}"/>
              </a:ext>
            </a:extLst>
          </p:cNvPr>
          <p:cNvSpPr>
            <a:spLocks noGrp="1"/>
          </p:cNvSpPr>
          <p:nvPr>
            <p:ph type="sldNum" sz="quarter" idx="12"/>
          </p:nvPr>
        </p:nvSpPr>
        <p:spPr/>
        <p:txBody>
          <a:bodyPr/>
          <a:lstStyle/>
          <a:p>
            <a:fld id="{B8C5FB77-7FCF-2645-AF2F-B3BE7386FE77}" type="slidenum">
              <a:rPr lang="es-ES" smtClean="0"/>
              <a:t>‹Nr.›</a:t>
            </a:fld>
            <a:endParaRPr lang="es-ES"/>
          </a:p>
        </p:txBody>
      </p:sp>
    </p:spTree>
    <p:extLst>
      <p:ext uri="{BB962C8B-B14F-4D97-AF65-F5344CB8AC3E}">
        <p14:creationId xmlns:p14="http://schemas.microsoft.com/office/powerpoint/2010/main" val="40239551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2E16CF65-B066-6448-B3EC-C5ACEE85788F}"/>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p>
        </p:txBody>
      </p:sp>
      <p:sp>
        <p:nvSpPr>
          <p:cNvPr id="3" name="Marcador de posición de imagen 2">
            <a:extLst>
              <a:ext uri="{FF2B5EF4-FFF2-40B4-BE49-F238E27FC236}">
                <a16:creationId xmlns:a16="http://schemas.microsoft.com/office/drawing/2014/main" xmlns="" id="{BE14EFA7-C052-0D43-9C52-51F214935FB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Marcador de texto 3">
            <a:extLst>
              <a:ext uri="{FF2B5EF4-FFF2-40B4-BE49-F238E27FC236}">
                <a16:creationId xmlns:a16="http://schemas.microsoft.com/office/drawing/2014/main" xmlns="" id="{800F49C7-C43C-8340-8EF7-5CBAEF3B57B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xmlns="" id="{E2A0EA6F-8788-F841-B7ED-E0CB99A18A1E}"/>
              </a:ext>
            </a:extLst>
          </p:cNvPr>
          <p:cNvSpPr>
            <a:spLocks noGrp="1"/>
          </p:cNvSpPr>
          <p:nvPr>
            <p:ph type="dt" sz="half" idx="10"/>
          </p:nvPr>
        </p:nvSpPr>
        <p:spPr/>
        <p:txBody>
          <a:bodyPr/>
          <a:lstStyle/>
          <a:p>
            <a:fld id="{DE5AF9C8-CB86-7048-84B1-B390C8A9F584}" type="datetimeFigureOut">
              <a:rPr lang="es-ES" smtClean="0"/>
              <a:t>21/2/21</a:t>
            </a:fld>
            <a:endParaRPr lang="es-ES"/>
          </a:p>
        </p:txBody>
      </p:sp>
      <p:sp>
        <p:nvSpPr>
          <p:cNvPr id="6" name="Marcador de pie de página 5">
            <a:extLst>
              <a:ext uri="{FF2B5EF4-FFF2-40B4-BE49-F238E27FC236}">
                <a16:creationId xmlns:a16="http://schemas.microsoft.com/office/drawing/2014/main" xmlns="" id="{5FA003EC-F94E-914D-ACF0-080F224796ED}"/>
              </a:ext>
            </a:extLst>
          </p:cNvPr>
          <p:cNvSpPr>
            <a:spLocks noGrp="1"/>
          </p:cNvSpPr>
          <p:nvPr>
            <p:ph type="ftr" sz="quarter" idx="11"/>
          </p:nvPr>
        </p:nvSpPr>
        <p:spPr/>
        <p:txBody>
          <a:bodyPr/>
          <a:lstStyle/>
          <a:p>
            <a:endParaRPr lang="es-ES"/>
          </a:p>
        </p:txBody>
      </p:sp>
      <p:sp>
        <p:nvSpPr>
          <p:cNvPr id="7" name="Marcador de número de diapositiva 6">
            <a:extLst>
              <a:ext uri="{FF2B5EF4-FFF2-40B4-BE49-F238E27FC236}">
                <a16:creationId xmlns:a16="http://schemas.microsoft.com/office/drawing/2014/main" xmlns="" id="{19AE91F1-E435-474D-8AFC-683389E83948}"/>
              </a:ext>
            </a:extLst>
          </p:cNvPr>
          <p:cNvSpPr>
            <a:spLocks noGrp="1"/>
          </p:cNvSpPr>
          <p:nvPr>
            <p:ph type="sldNum" sz="quarter" idx="12"/>
          </p:nvPr>
        </p:nvSpPr>
        <p:spPr/>
        <p:txBody>
          <a:bodyPr/>
          <a:lstStyle/>
          <a:p>
            <a:fld id="{B8C5FB77-7FCF-2645-AF2F-B3BE7386FE77}" type="slidenum">
              <a:rPr lang="es-ES" smtClean="0"/>
              <a:t>‹Nr.›</a:t>
            </a:fld>
            <a:endParaRPr lang="es-ES"/>
          </a:p>
        </p:txBody>
      </p:sp>
    </p:spTree>
    <p:extLst>
      <p:ext uri="{BB962C8B-B14F-4D97-AF65-F5344CB8AC3E}">
        <p14:creationId xmlns:p14="http://schemas.microsoft.com/office/powerpoint/2010/main" val="1258249062"/>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xmlns="" id="{53915CFF-E1E6-D24D-AE33-1B5357327EC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a:extLst>
              <a:ext uri="{FF2B5EF4-FFF2-40B4-BE49-F238E27FC236}">
                <a16:creationId xmlns:a16="http://schemas.microsoft.com/office/drawing/2014/main" xmlns="" id="{66F3C624-7DF9-404D-893E-37A49F18C3D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xmlns="" id="{9B9E3744-74B2-7047-A2AD-8CF85F5E1A0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E5AF9C8-CB86-7048-84B1-B390C8A9F584}" type="datetimeFigureOut">
              <a:rPr lang="es-ES" smtClean="0"/>
              <a:t>21/2/21</a:t>
            </a:fld>
            <a:endParaRPr lang="es-ES"/>
          </a:p>
        </p:txBody>
      </p:sp>
      <p:sp>
        <p:nvSpPr>
          <p:cNvPr id="5" name="Marcador de pie de página 4">
            <a:extLst>
              <a:ext uri="{FF2B5EF4-FFF2-40B4-BE49-F238E27FC236}">
                <a16:creationId xmlns:a16="http://schemas.microsoft.com/office/drawing/2014/main" xmlns="" id="{F6AD482B-B4C2-AD4F-A9D5-721148D6119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a:extLst>
              <a:ext uri="{FF2B5EF4-FFF2-40B4-BE49-F238E27FC236}">
                <a16:creationId xmlns:a16="http://schemas.microsoft.com/office/drawing/2014/main" xmlns="" id="{BB226BE8-09A2-4142-AF13-CDADA6C2E67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8C5FB77-7FCF-2645-AF2F-B3BE7386FE77}" type="slidenum">
              <a:rPr lang="es-ES" smtClean="0"/>
              <a:t>‹Nr.›</a:t>
            </a:fld>
            <a:endParaRPr lang="es-ES"/>
          </a:p>
        </p:txBody>
      </p:sp>
    </p:spTree>
    <p:extLst>
      <p:ext uri="{BB962C8B-B14F-4D97-AF65-F5344CB8AC3E}">
        <p14:creationId xmlns:p14="http://schemas.microsoft.com/office/powerpoint/2010/main" val="228440949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g"/></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g"/></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g"/></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g"/></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g"/></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g"/></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g"/></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g"/></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g"/></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g"/></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g"/></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g"/></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g"/></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g"/></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ítulo 1">
            <a:extLst>
              <a:ext uri="{FF2B5EF4-FFF2-40B4-BE49-F238E27FC236}">
                <a16:creationId xmlns="" xmlns:a16="http://schemas.microsoft.com/office/drawing/2014/main" id="{0F0D2280-30D8-0242-A08A-5CC08BA21DAB}"/>
              </a:ext>
            </a:extLst>
          </p:cNvPr>
          <p:cNvSpPr>
            <a:spLocks noGrp="1"/>
          </p:cNvSpPr>
          <p:nvPr>
            <p:ph type="ctrTitle"/>
          </p:nvPr>
        </p:nvSpPr>
        <p:spPr>
          <a:xfrm>
            <a:off x="1622856" y="834836"/>
            <a:ext cx="10242879" cy="3080661"/>
          </a:xfrm>
        </p:spPr>
        <p:txBody>
          <a:bodyPr>
            <a:normAutofit fontScale="90000"/>
          </a:bodyPr>
          <a:lstStyle/>
          <a:p>
            <a:pPr algn="l"/>
            <a:r>
              <a:rPr lang="es-ES_tradnl" sz="4800" dirty="0" smtClean="0"/>
              <a:t/>
            </a:r>
            <a:br>
              <a:rPr lang="es-ES_tradnl" sz="4800" dirty="0" smtClean="0"/>
            </a:br>
            <a:r>
              <a:rPr lang="es-ES_tradnl" sz="4800" dirty="0"/>
              <a:t/>
            </a:r>
            <a:br>
              <a:rPr lang="es-ES_tradnl" sz="4800" dirty="0"/>
            </a:br>
            <a:r>
              <a:rPr lang="es-ES_tradnl" sz="4800" dirty="0" smtClean="0"/>
              <a:t/>
            </a:r>
            <a:br>
              <a:rPr lang="es-ES_tradnl" sz="4800" dirty="0" smtClean="0"/>
            </a:br>
            <a:r>
              <a:rPr lang="es-ES_tradnl" sz="4800" dirty="0" smtClean="0"/>
              <a:t/>
            </a:r>
            <a:br>
              <a:rPr lang="es-ES_tradnl" sz="4800" dirty="0" smtClean="0"/>
            </a:br>
            <a:r>
              <a:rPr lang="es-ES_tradnl" sz="4800" dirty="0"/>
              <a:t/>
            </a:r>
            <a:br>
              <a:rPr lang="es-ES_tradnl" sz="4800" dirty="0"/>
            </a:br>
            <a:r>
              <a:rPr lang="es-ES_tradnl" sz="4800" dirty="0" smtClean="0"/>
              <a:t/>
            </a:r>
            <a:br>
              <a:rPr lang="es-ES_tradnl" sz="4800" dirty="0" smtClean="0"/>
            </a:br>
            <a:r>
              <a:rPr lang="es-ES_tradnl" sz="4800" dirty="0"/>
              <a:t/>
            </a:r>
            <a:br>
              <a:rPr lang="es-ES_tradnl" sz="4800" dirty="0"/>
            </a:br>
            <a:r>
              <a:rPr lang="es-ES_tradnl" sz="4800" dirty="0" smtClean="0"/>
              <a:t>ESTIMACION DIRECTA ESPECIAL</a:t>
            </a:r>
            <a:br>
              <a:rPr lang="es-ES_tradnl" sz="4800" dirty="0" smtClean="0"/>
            </a:br>
            <a:r>
              <a:rPr lang="es-ES_tradnl" sz="4800" dirty="0" smtClean="0"/>
              <a:t/>
            </a:r>
            <a:br>
              <a:rPr lang="es-ES_tradnl" sz="4800" dirty="0" smtClean="0"/>
            </a:br>
            <a:r>
              <a:rPr lang="es-ES_tradnl" sz="3200" dirty="0" smtClean="0"/>
              <a:t>NUEVO REGIMEN DE ESTIMACION DE RENDIMIENTO DE ACTIVIDAD AGROPECUARIA EN IRPF</a:t>
            </a:r>
            <a:endParaRPr lang="es-ES" sz="4800" dirty="0"/>
          </a:p>
        </p:txBody>
      </p:sp>
    </p:spTree>
    <p:extLst>
      <p:ext uri="{BB962C8B-B14F-4D97-AF65-F5344CB8AC3E}">
        <p14:creationId xmlns:p14="http://schemas.microsoft.com/office/powerpoint/2010/main" val="307763293"/>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ítulo 1">
            <a:extLst>
              <a:ext uri="{FF2B5EF4-FFF2-40B4-BE49-F238E27FC236}">
                <a16:creationId xmlns="" xmlns:a16="http://schemas.microsoft.com/office/drawing/2014/main" id="{0F0D2280-30D8-0242-A08A-5CC08BA21DAB}"/>
              </a:ext>
            </a:extLst>
          </p:cNvPr>
          <p:cNvSpPr>
            <a:spLocks noGrp="1"/>
          </p:cNvSpPr>
          <p:nvPr>
            <p:ph type="ctrTitle"/>
          </p:nvPr>
        </p:nvSpPr>
        <p:spPr>
          <a:xfrm>
            <a:off x="892934" y="505606"/>
            <a:ext cx="9144000" cy="4985498"/>
          </a:xfrm>
        </p:spPr>
        <p:txBody>
          <a:bodyPr>
            <a:normAutofit fontScale="90000"/>
          </a:bodyPr>
          <a:lstStyle/>
          <a:p>
            <a:pPr algn="l"/>
            <a:r>
              <a:rPr lang="es-ES_tradnl" sz="4800" dirty="0" smtClean="0"/>
              <a:t/>
            </a:r>
            <a:br>
              <a:rPr lang="es-ES_tradnl" sz="4800" dirty="0" smtClean="0"/>
            </a:br>
            <a:r>
              <a:rPr lang="es-ES_tradnl" sz="4800" dirty="0"/>
              <a:t/>
            </a:r>
            <a:br>
              <a:rPr lang="es-ES_tradnl" sz="4800" dirty="0"/>
            </a:br>
            <a:r>
              <a:rPr lang="es-ES_tradnl" sz="4800" dirty="0" smtClean="0"/>
              <a:t/>
            </a:r>
            <a:br>
              <a:rPr lang="es-ES_tradnl" sz="4800" dirty="0" smtClean="0"/>
            </a:br>
            <a:r>
              <a:rPr lang="es-ES_tradnl" sz="4800" dirty="0" smtClean="0"/>
              <a:t/>
            </a:r>
            <a:br>
              <a:rPr lang="es-ES_tradnl" sz="4800" dirty="0" smtClean="0"/>
            </a:br>
            <a:r>
              <a:rPr lang="es-ES_tradnl" sz="4800" dirty="0"/>
              <a:t/>
            </a:r>
            <a:br>
              <a:rPr lang="es-ES_tradnl" sz="4800" dirty="0"/>
            </a:br>
            <a:r>
              <a:rPr lang="es-ES_tradnl" sz="4800" dirty="0" smtClean="0"/>
              <a:t/>
            </a:r>
            <a:br>
              <a:rPr lang="es-ES_tradnl" sz="4800" dirty="0" smtClean="0"/>
            </a:br>
            <a:r>
              <a:rPr lang="es-ES_tradnl" sz="4800" dirty="0"/>
              <a:t/>
            </a:r>
            <a:br>
              <a:rPr lang="es-ES_tradnl" sz="4800" dirty="0"/>
            </a:br>
            <a:r>
              <a:rPr lang="es-ES_tradnl" sz="3600" dirty="0" smtClean="0"/>
              <a:t>DE LA CANTIDAD ANTERIOR, SE DEDUCEN LAS BONIFICACIONES Y DEMAS REDUCCIONES SOBRE LAS VENTAS, ASI COMO EL IVA, EXCEPTO EN EL CASO DE SUJETOS PASIVOS ACOGIDOS AL REGIMEN DE RECARGO DE EQUIVALENCIA, Y OTROS IMPUESTOS DIRECTAMENTE RELACIONADOS CON LA MENCIONADA CIFRA DE NEGOCIOS.</a:t>
            </a:r>
            <a:endParaRPr lang="es-ES" sz="3600" dirty="0"/>
          </a:p>
        </p:txBody>
      </p:sp>
    </p:spTree>
    <p:extLst>
      <p:ext uri="{BB962C8B-B14F-4D97-AF65-F5344CB8AC3E}">
        <p14:creationId xmlns:p14="http://schemas.microsoft.com/office/powerpoint/2010/main" val="3844079923"/>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ítulo 1">
            <a:extLst>
              <a:ext uri="{FF2B5EF4-FFF2-40B4-BE49-F238E27FC236}">
                <a16:creationId xmlns="" xmlns:a16="http://schemas.microsoft.com/office/drawing/2014/main" id="{0F0D2280-30D8-0242-A08A-5CC08BA21DAB}"/>
              </a:ext>
            </a:extLst>
          </p:cNvPr>
          <p:cNvSpPr>
            <a:spLocks noGrp="1"/>
          </p:cNvSpPr>
          <p:nvPr>
            <p:ph type="ctrTitle"/>
          </p:nvPr>
        </p:nvSpPr>
        <p:spPr>
          <a:xfrm>
            <a:off x="1485363" y="246923"/>
            <a:ext cx="9144000" cy="5161873"/>
          </a:xfrm>
        </p:spPr>
        <p:txBody>
          <a:bodyPr>
            <a:normAutofit fontScale="90000"/>
          </a:bodyPr>
          <a:lstStyle/>
          <a:p>
            <a:pPr algn="l"/>
            <a:r>
              <a:rPr lang="es-ES_tradnl" sz="4800" dirty="0" smtClean="0"/>
              <a:t/>
            </a:r>
            <a:br>
              <a:rPr lang="es-ES_tradnl" sz="4800" dirty="0" smtClean="0"/>
            </a:br>
            <a:r>
              <a:rPr lang="es-ES_tradnl" sz="4800" dirty="0"/>
              <a:t/>
            </a:r>
            <a:br>
              <a:rPr lang="es-ES_tradnl" sz="4800" dirty="0"/>
            </a:br>
            <a:r>
              <a:rPr lang="es-ES_tradnl" sz="4800" dirty="0" smtClean="0"/>
              <a:t/>
            </a:r>
            <a:br>
              <a:rPr lang="es-ES_tradnl" sz="4800" dirty="0" smtClean="0"/>
            </a:br>
            <a:r>
              <a:rPr lang="es-ES_tradnl" sz="4800" dirty="0" smtClean="0"/>
              <a:t/>
            </a:r>
            <a:br>
              <a:rPr lang="es-ES_tradnl" sz="4800" dirty="0" smtClean="0"/>
            </a:br>
            <a:r>
              <a:rPr lang="es-ES_tradnl" sz="4800" dirty="0"/>
              <a:t/>
            </a:r>
            <a:br>
              <a:rPr lang="es-ES_tradnl" sz="4800" dirty="0"/>
            </a:br>
            <a:r>
              <a:rPr lang="es-ES_tradnl" sz="4800" dirty="0" smtClean="0"/>
              <a:t/>
            </a:r>
            <a:br>
              <a:rPr lang="es-ES_tradnl" sz="4800" dirty="0" smtClean="0"/>
            </a:br>
            <a:r>
              <a:rPr lang="es-ES_tradnl" sz="4800" dirty="0"/>
              <a:t/>
            </a:r>
            <a:br>
              <a:rPr lang="es-ES_tradnl" sz="4800" dirty="0"/>
            </a:br>
            <a:r>
              <a:rPr lang="es-ES_tradnl" sz="3600" dirty="0" smtClean="0"/>
              <a:t>SE AÑADIRAN LAS SUBVENCIONES CORRIENTES Y DE CAPITAL, ASI COMO LAS INDEMNIZACIONES PERCIBIDAS PARA COMPENSAR PERDIDAS DE INGRESOS DE ACTIVIDAD.</a:t>
            </a:r>
            <a:br>
              <a:rPr lang="es-ES_tradnl" sz="3600" dirty="0" smtClean="0"/>
            </a:br>
            <a:r>
              <a:rPr lang="es-ES_tradnl" sz="3600" dirty="0" smtClean="0"/>
              <a:t>CUANDO EN EL AÑO INMEDIATAMENTE ANTERIOR SE HUBIESE INICIADO LA ACTIVIDAD, EL IMPORTE NETO DE LA CIFRA DE NEGOCIOS SE ELEVARÁ AL AÑO</a:t>
            </a:r>
            <a:endParaRPr lang="es-ES" sz="3600" dirty="0"/>
          </a:p>
        </p:txBody>
      </p:sp>
    </p:spTree>
    <p:extLst>
      <p:ext uri="{BB962C8B-B14F-4D97-AF65-F5344CB8AC3E}">
        <p14:creationId xmlns:p14="http://schemas.microsoft.com/office/powerpoint/2010/main" val="761648852"/>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ítulo 1">
            <a:extLst>
              <a:ext uri="{FF2B5EF4-FFF2-40B4-BE49-F238E27FC236}">
                <a16:creationId xmlns="" xmlns:a16="http://schemas.microsoft.com/office/drawing/2014/main" id="{0F0D2280-30D8-0242-A08A-5CC08BA21DAB}"/>
              </a:ext>
            </a:extLst>
          </p:cNvPr>
          <p:cNvSpPr>
            <a:spLocks noGrp="1"/>
          </p:cNvSpPr>
          <p:nvPr>
            <p:ph type="ctrTitle"/>
          </p:nvPr>
        </p:nvSpPr>
        <p:spPr>
          <a:xfrm>
            <a:off x="802782" y="317474"/>
            <a:ext cx="9144000" cy="5197146"/>
          </a:xfrm>
        </p:spPr>
        <p:txBody>
          <a:bodyPr>
            <a:normAutofit fontScale="90000"/>
          </a:bodyPr>
          <a:lstStyle/>
          <a:p>
            <a:pPr algn="l"/>
            <a:r>
              <a:rPr lang="es-ES_tradnl" sz="4800" dirty="0" smtClean="0"/>
              <a:t/>
            </a:r>
            <a:br>
              <a:rPr lang="es-ES_tradnl" sz="4800" dirty="0" smtClean="0"/>
            </a:br>
            <a:r>
              <a:rPr lang="es-ES_tradnl" sz="4800" dirty="0"/>
              <a:t/>
            </a:r>
            <a:br>
              <a:rPr lang="es-ES_tradnl" sz="4800" dirty="0"/>
            </a:br>
            <a:r>
              <a:rPr lang="es-ES_tradnl" sz="4800" dirty="0" smtClean="0"/>
              <a:t/>
            </a:r>
            <a:br>
              <a:rPr lang="es-ES_tradnl" sz="4800" dirty="0" smtClean="0"/>
            </a:br>
            <a:r>
              <a:rPr lang="es-ES_tradnl" sz="4800" dirty="0" smtClean="0"/>
              <a:t/>
            </a:r>
            <a:br>
              <a:rPr lang="es-ES_tradnl" sz="4800" dirty="0" smtClean="0"/>
            </a:br>
            <a:r>
              <a:rPr lang="es-ES_tradnl" sz="4800" dirty="0"/>
              <a:t/>
            </a:r>
            <a:br>
              <a:rPr lang="es-ES_tradnl" sz="4800" dirty="0"/>
            </a:br>
            <a:r>
              <a:rPr lang="es-ES_tradnl" sz="4800" dirty="0" smtClean="0"/>
              <a:t/>
            </a:r>
            <a:br>
              <a:rPr lang="es-ES_tradnl" sz="4800" dirty="0" smtClean="0"/>
            </a:br>
            <a:r>
              <a:rPr lang="es-ES_tradnl" sz="4800" dirty="0"/>
              <a:t/>
            </a:r>
            <a:br>
              <a:rPr lang="es-ES_tradnl" sz="4800" dirty="0"/>
            </a:br>
            <a:r>
              <a:rPr lang="es-ES_tradnl" sz="3600" dirty="0" smtClean="0"/>
              <a:t>ADEMAS DE LA CIFRA DE NEGOCIOS DE LA ACTIVIDAD DEL SUJETO PASIVO, SE TENDRA EN CUENTA LA CIFRA DE NEGOCIOS DE LAS ACTIVIDADES DESARROLLADAS POR: CONYUGE, DESCENDIENTES, ASCENDIENTES, ENTIDADES EN REGIMEN DE ATRIBUCION EN LAS QUE PARTICIPEN CUALQUIERA DE LOS ANTERIORES, ENTIDADES VINCULADAS.</a:t>
            </a:r>
            <a:endParaRPr lang="es-ES" sz="3600" dirty="0"/>
          </a:p>
        </p:txBody>
      </p:sp>
    </p:spTree>
    <p:extLst>
      <p:ext uri="{BB962C8B-B14F-4D97-AF65-F5344CB8AC3E}">
        <p14:creationId xmlns:p14="http://schemas.microsoft.com/office/powerpoint/2010/main" val="315854316"/>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0F0D2280-30D8-0242-A08A-5CC08BA21DAB}"/>
              </a:ext>
            </a:extLst>
          </p:cNvPr>
          <p:cNvSpPr>
            <a:spLocks noGrp="1"/>
          </p:cNvSpPr>
          <p:nvPr>
            <p:ph type="ctrTitle"/>
          </p:nvPr>
        </p:nvSpPr>
        <p:spPr>
          <a:xfrm>
            <a:off x="1807335" y="2757980"/>
            <a:ext cx="9144000" cy="706437"/>
          </a:xfrm>
        </p:spPr>
        <p:txBody>
          <a:bodyPr>
            <a:normAutofit fontScale="90000"/>
          </a:bodyPr>
          <a:lstStyle/>
          <a:p>
            <a:pPr algn="l"/>
            <a:r>
              <a:rPr lang="es-ES_tradnl" sz="4800" dirty="0" smtClean="0"/>
              <a:t/>
            </a:r>
            <a:br>
              <a:rPr lang="es-ES_tradnl" sz="4800" dirty="0" smtClean="0"/>
            </a:br>
            <a:r>
              <a:rPr lang="es-ES_tradnl" sz="4800" dirty="0"/>
              <a:t/>
            </a:r>
            <a:br>
              <a:rPr lang="es-ES_tradnl" sz="4800" dirty="0"/>
            </a:br>
            <a:r>
              <a:rPr lang="es-ES_tradnl" sz="4800" dirty="0" smtClean="0"/>
              <a:t/>
            </a:r>
            <a:br>
              <a:rPr lang="es-ES_tradnl" sz="4800" dirty="0" smtClean="0"/>
            </a:br>
            <a:r>
              <a:rPr lang="es-ES_tradnl" sz="4800" dirty="0" smtClean="0"/>
              <a:t/>
            </a:r>
            <a:br>
              <a:rPr lang="es-ES_tradnl" sz="4800" dirty="0" smtClean="0"/>
            </a:br>
            <a:r>
              <a:rPr lang="es-ES_tradnl" sz="4800" dirty="0"/>
              <a:t/>
            </a:r>
            <a:br>
              <a:rPr lang="es-ES_tradnl" sz="4800" dirty="0"/>
            </a:br>
            <a:r>
              <a:rPr lang="es-ES_tradnl" sz="4800" dirty="0" smtClean="0"/>
              <a:t/>
            </a:r>
            <a:br>
              <a:rPr lang="es-ES_tradnl" sz="4800" dirty="0" smtClean="0"/>
            </a:br>
            <a:r>
              <a:rPr lang="es-ES_tradnl" sz="4800" dirty="0" smtClean="0"/>
              <a:t>SIEMPRE QUE CONCURRAN EN ELLAS LAS SIGUIENTES CIRCUNSTANCIAS:</a:t>
            </a:r>
            <a:endParaRPr lang="es-ES" sz="4800" dirty="0"/>
          </a:p>
        </p:txBody>
      </p:sp>
    </p:spTree>
    <p:extLst>
      <p:ext uri="{BB962C8B-B14F-4D97-AF65-F5344CB8AC3E}">
        <p14:creationId xmlns:p14="http://schemas.microsoft.com/office/powerpoint/2010/main" val="3631198575"/>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0F0D2280-30D8-0242-A08A-5CC08BA21DAB}"/>
              </a:ext>
            </a:extLst>
          </p:cNvPr>
          <p:cNvSpPr>
            <a:spLocks noGrp="1"/>
          </p:cNvSpPr>
          <p:nvPr>
            <p:ph type="ctrTitle"/>
          </p:nvPr>
        </p:nvSpPr>
        <p:spPr>
          <a:xfrm>
            <a:off x="1008845" y="-340989"/>
            <a:ext cx="9144000" cy="5917541"/>
          </a:xfrm>
        </p:spPr>
        <p:txBody>
          <a:bodyPr>
            <a:normAutofit fontScale="90000"/>
          </a:bodyPr>
          <a:lstStyle/>
          <a:p>
            <a:pPr algn="l"/>
            <a:r>
              <a:rPr lang="es-ES_tradnl" sz="4800" dirty="0" smtClean="0"/>
              <a:t/>
            </a:r>
            <a:br>
              <a:rPr lang="es-ES_tradnl" sz="4800" dirty="0" smtClean="0"/>
            </a:br>
            <a:r>
              <a:rPr lang="es-ES_tradnl" sz="4800" dirty="0"/>
              <a:t/>
            </a:r>
            <a:br>
              <a:rPr lang="es-ES_tradnl" sz="4800" dirty="0"/>
            </a:br>
            <a:r>
              <a:rPr lang="es-ES_tradnl" sz="4800" dirty="0" smtClean="0"/>
              <a:t/>
            </a:r>
            <a:br>
              <a:rPr lang="es-ES_tradnl" sz="4800" dirty="0" smtClean="0"/>
            </a:br>
            <a:r>
              <a:rPr lang="es-ES_tradnl" sz="4800" dirty="0" smtClean="0"/>
              <a:t/>
            </a:r>
            <a:br>
              <a:rPr lang="es-ES_tradnl" sz="4800" dirty="0" smtClean="0"/>
            </a:br>
            <a:r>
              <a:rPr lang="es-ES_tradnl" sz="4800" dirty="0"/>
              <a:t/>
            </a:r>
            <a:br>
              <a:rPr lang="es-ES_tradnl" sz="4800" dirty="0"/>
            </a:br>
            <a:r>
              <a:rPr lang="es-ES_tradnl" sz="4800" dirty="0" smtClean="0"/>
              <a:t/>
            </a:r>
            <a:br>
              <a:rPr lang="es-ES_tradnl" sz="4800" dirty="0" smtClean="0"/>
            </a:br>
            <a:r>
              <a:rPr lang="es-ES_tradnl" sz="4800" dirty="0"/>
              <a:t/>
            </a:r>
            <a:br>
              <a:rPr lang="es-ES_tradnl" sz="4800" dirty="0"/>
            </a:br>
            <a:r>
              <a:rPr lang="es-ES_tradnl" sz="3600" dirty="0" smtClean="0"/>
              <a:t>A)QUE LAS ACTIVIDADES EMPRESARIALES DESARROLLADAS SEAN IDENTICAS O SIMILARES. A ESTOS EFECTOS, SE ENTENDERAN QUE SON IDENTICAS O SIMILARES LAS CLASIFICADAS EN EL MISMO GRUPO EN EL IMPUESTO SOBRE ACTIVIDADES ECONOMICAS.</a:t>
            </a:r>
            <a:br>
              <a:rPr lang="es-ES_tradnl" sz="3600" dirty="0" smtClean="0"/>
            </a:br>
            <a:r>
              <a:rPr lang="es-ES_tradnl" sz="3600" dirty="0" smtClean="0"/>
              <a:t>B)QUE EXISTA UNA DIRECCION COMUN DE TALES ACTIVIDADES, COMPARTIENDOSE MEDIOS PERSONALES O MATERIALES.</a:t>
            </a:r>
            <a:endParaRPr lang="es-ES" sz="3600" dirty="0"/>
          </a:p>
        </p:txBody>
      </p:sp>
    </p:spTree>
    <p:extLst>
      <p:ext uri="{BB962C8B-B14F-4D97-AF65-F5344CB8AC3E}">
        <p14:creationId xmlns:p14="http://schemas.microsoft.com/office/powerpoint/2010/main" val="4197169152"/>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0F0D2280-30D8-0242-A08A-5CC08BA21DAB}"/>
              </a:ext>
            </a:extLst>
          </p:cNvPr>
          <p:cNvSpPr>
            <a:spLocks noGrp="1"/>
          </p:cNvSpPr>
          <p:nvPr>
            <p:ph type="ctrTitle"/>
          </p:nvPr>
        </p:nvSpPr>
        <p:spPr>
          <a:xfrm>
            <a:off x="1184856" y="599671"/>
            <a:ext cx="10680879" cy="4925366"/>
          </a:xfrm>
        </p:spPr>
        <p:txBody>
          <a:bodyPr>
            <a:normAutofit fontScale="90000"/>
          </a:bodyPr>
          <a:lstStyle/>
          <a:p>
            <a:pPr algn="l"/>
            <a:r>
              <a:rPr lang="es-ES_tradnl" sz="4800" dirty="0" smtClean="0"/>
              <a:t/>
            </a:r>
            <a:br>
              <a:rPr lang="es-ES_tradnl" sz="4800" dirty="0" smtClean="0"/>
            </a:br>
            <a:r>
              <a:rPr lang="es-ES_tradnl" sz="4800" dirty="0"/>
              <a:t/>
            </a:r>
            <a:br>
              <a:rPr lang="es-ES_tradnl" sz="4800" dirty="0"/>
            </a:br>
            <a:r>
              <a:rPr lang="es-ES_tradnl" sz="4800" dirty="0" smtClean="0"/>
              <a:t/>
            </a:r>
            <a:br>
              <a:rPr lang="es-ES_tradnl" sz="4800" dirty="0" smtClean="0"/>
            </a:br>
            <a:r>
              <a:rPr lang="es-ES_tradnl" sz="4800" dirty="0" smtClean="0"/>
              <a:t/>
            </a:r>
            <a:br>
              <a:rPr lang="es-ES_tradnl" sz="4800" dirty="0" smtClean="0"/>
            </a:br>
            <a:r>
              <a:rPr lang="es-ES_tradnl" sz="4800" dirty="0"/>
              <a:t/>
            </a:r>
            <a:br>
              <a:rPr lang="es-ES_tradnl" sz="4800" dirty="0"/>
            </a:br>
            <a:r>
              <a:rPr lang="es-ES_tradnl" sz="4800" dirty="0" smtClean="0"/>
              <a:t/>
            </a:r>
            <a:br>
              <a:rPr lang="es-ES_tradnl" sz="4800" dirty="0" smtClean="0"/>
            </a:br>
            <a:r>
              <a:rPr lang="es-ES_tradnl" sz="4800" dirty="0"/>
              <a:t/>
            </a:r>
            <a:br>
              <a:rPr lang="es-ES_tradnl" sz="4800" dirty="0"/>
            </a:br>
            <a:r>
              <a:rPr lang="es-ES_tradnl" sz="3600" dirty="0" smtClean="0"/>
              <a:t>LA EDE TAMBIEN PUEDE SER APLICADA POR ENTIDADES EN ATRIBUCION DE RENTAS:</a:t>
            </a:r>
            <a:br>
              <a:rPr lang="es-ES_tradnl" sz="3600" dirty="0" smtClean="0"/>
            </a:br>
            <a:r>
              <a:rPr lang="es-ES_tradnl" sz="3600" dirty="0" smtClean="0"/>
              <a:t>+HAN DE CUMPLIR LOS REQUISITOS EXIGIDOS PARA ELLO POR LA NORMA.</a:t>
            </a:r>
            <a:br>
              <a:rPr lang="es-ES_tradnl" sz="3600" dirty="0" smtClean="0"/>
            </a:br>
            <a:r>
              <a:rPr lang="es-ES_tradnl" sz="3600" dirty="0" smtClean="0"/>
              <a:t>+TODOS SUS SOCIOS HAN DE SER PERSONAS FISICAS SUJETOS PASIVOS DE IRPF.</a:t>
            </a:r>
            <a:br>
              <a:rPr lang="es-ES_tradnl" sz="3600" dirty="0" smtClean="0"/>
            </a:br>
            <a:r>
              <a:rPr lang="es-ES_tradnl" sz="3600" dirty="0" smtClean="0"/>
              <a:t>+LA APLICACIÓN DE ESTA MODALIDAD SE EFECTUARA CON INDEPENDENCIA DE LAS CIRCUNSTANCIAS QUE CONCURRAN INDIVIDUALMENTE EN LOS SOCIOS.</a:t>
            </a:r>
            <a:endParaRPr lang="es-ES" sz="3600" dirty="0"/>
          </a:p>
        </p:txBody>
      </p:sp>
    </p:spTree>
    <p:extLst>
      <p:ext uri="{BB962C8B-B14F-4D97-AF65-F5344CB8AC3E}">
        <p14:creationId xmlns:p14="http://schemas.microsoft.com/office/powerpoint/2010/main" val="1011897528"/>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0F0D2280-30D8-0242-A08A-5CC08BA21DAB}"/>
              </a:ext>
            </a:extLst>
          </p:cNvPr>
          <p:cNvSpPr>
            <a:spLocks noGrp="1"/>
          </p:cNvSpPr>
          <p:nvPr>
            <p:ph type="ctrTitle"/>
          </p:nvPr>
        </p:nvSpPr>
        <p:spPr>
          <a:xfrm>
            <a:off x="2721735" y="2539039"/>
            <a:ext cx="9144000" cy="706437"/>
          </a:xfrm>
        </p:spPr>
        <p:txBody>
          <a:bodyPr>
            <a:normAutofit fontScale="90000"/>
          </a:bodyPr>
          <a:lstStyle/>
          <a:p>
            <a:pPr algn="l"/>
            <a:r>
              <a:rPr lang="es-ES_tradnl" sz="4800" dirty="0" smtClean="0"/>
              <a:t/>
            </a:r>
            <a:br>
              <a:rPr lang="es-ES_tradnl" sz="4800" dirty="0" smtClean="0"/>
            </a:br>
            <a:r>
              <a:rPr lang="es-ES_tradnl" sz="4800" dirty="0"/>
              <a:t/>
            </a:r>
            <a:br>
              <a:rPr lang="es-ES_tradnl" sz="4800" dirty="0"/>
            </a:br>
            <a:r>
              <a:rPr lang="es-ES_tradnl" sz="4800" dirty="0" smtClean="0"/>
              <a:t/>
            </a:r>
            <a:br>
              <a:rPr lang="es-ES_tradnl" sz="4800" dirty="0" smtClean="0"/>
            </a:br>
            <a:r>
              <a:rPr lang="es-ES_tradnl" sz="4800" dirty="0" smtClean="0"/>
              <a:t/>
            </a:r>
            <a:br>
              <a:rPr lang="es-ES_tradnl" sz="4800" dirty="0" smtClean="0"/>
            </a:br>
            <a:r>
              <a:rPr lang="es-ES_tradnl" sz="4800" dirty="0"/>
              <a:t/>
            </a:r>
            <a:br>
              <a:rPr lang="es-ES_tradnl" sz="4800" dirty="0"/>
            </a:br>
            <a:r>
              <a:rPr lang="es-ES_tradnl" sz="4800" dirty="0" smtClean="0"/>
              <a:t/>
            </a:r>
            <a:br>
              <a:rPr lang="es-ES_tradnl" sz="4800" dirty="0" smtClean="0"/>
            </a:br>
            <a:r>
              <a:rPr lang="es-ES_tradnl" sz="4800" dirty="0"/>
              <a:t/>
            </a:r>
            <a:br>
              <a:rPr lang="es-ES_tradnl" sz="4800" dirty="0"/>
            </a:br>
            <a:endParaRPr lang="es-ES" sz="4800" dirty="0"/>
          </a:p>
        </p:txBody>
      </p:sp>
      <p:sp>
        <p:nvSpPr>
          <p:cNvPr id="3" name="Rectángulo 2"/>
          <p:cNvSpPr/>
          <p:nvPr/>
        </p:nvSpPr>
        <p:spPr>
          <a:xfrm>
            <a:off x="528031" y="829430"/>
            <a:ext cx="9028091" cy="5016758"/>
          </a:xfrm>
          <a:prstGeom prst="rect">
            <a:avLst/>
          </a:prstGeom>
        </p:spPr>
        <p:txBody>
          <a:bodyPr wrap="square">
            <a:spAutoFit/>
          </a:bodyPr>
          <a:lstStyle/>
          <a:p>
            <a:r>
              <a:rPr lang="es-ES_tradnl" sz="2400" dirty="0" smtClean="0"/>
              <a:t>CALCULO DEL RENDIMIENTO NETO:</a:t>
            </a:r>
          </a:p>
          <a:p>
            <a:r>
              <a:rPr lang="es-ES_tradnl" sz="2400" dirty="0" smtClean="0"/>
              <a:t>INGRESOS</a:t>
            </a:r>
          </a:p>
          <a:p>
            <a:r>
              <a:rPr lang="es-ES_tradnl" sz="2400" dirty="0" smtClean="0"/>
              <a:t>menos GASTOS Deducibles (No son deducibles:</a:t>
            </a:r>
          </a:p>
          <a:p>
            <a:r>
              <a:rPr lang="es-ES_tradnl" sz="2400" dirty="0" smtClean="0"/>
              <a:t>-provisiones</a:t>
            </a:r>
          </a:p>
          <a:p>
            <a:r>
              <a:rPr lang="es-ES_tradnl" sz="2400" dirty="0" smtClean="0"/>
              <a:t>-perdidas por deterioro</a:t>
            </a:r>
          </a:p>
          <a:p>
            <a:r>
              <a:rPr lang="es-ES_tradnl" sz="2400" dirty="0" smtClean="0"/>
              <a:t>-amortizaciones</a:t>
            </a:r>
          </a:p>
          <a:p>
            <a:r>
              <a:rPr lang="es-ES_tradnl" sz="2400" dirty="0" smtClean="0"/>
              <a:t>-gastos de cesión o arrendamiento de elementos de transporte o de maquinaria agrícola)</a:t>
            </a:r>
          </a:p>
          <a:p>
            <a:r>
              <a:rPr lang="es-ES_tradnl" sz="2400" dirty="0" smtClean="0"/>
              <a:t>= Rendimiento Neto PREVIO</a:t>
            </a:r>
          </a:p>
          <a:p>
            <a:r>
              <a:rPr lang="es-ES_tradnl" sz="2400" dirty="0" smtClean="0"/>
              <a:t>Menos Coeficiente REDUCTOR del rendimiento:</a:t>
            </a:r>
          </a:p>
          <a:p>
            <a:r>
              <a:rPr lang="es-ES_tradnl" sz="2400" dirty="0" smtClean="0"/>
              <a:t>35% (actividades agrícolas, ganaderas, pesqueras, forestales)</a:t>
            </a:r>
          </a:p>
          <a:p>
            <a:endParaRPr lang="es-ES_tradnl" sz="2400" dirty="0"/>
          </a:p>
          <a:p>
            <a:r>
              <a:rPr lang="es-ES_tradnl" sz="2400" dirty="0" smtClean="0"/>
              <a:t>                          </a:t>
            </a:r>
            <a:r>
              <a:rPr lang="es-ES_tradnl" sz="3200" dirty="0" smtClean="0"/>
              <a:t>RENDIMIENTO NETO</a:t>
            </a:r>
            <a:endParaRPr lang="es-ES" sz="2400" dirty="0"/>
          </a:p>
        </p:txBody>
      </p:sp>
    </p:spTree>
    <p:extLst>
      <p:ext uri="{BB962C8B-B14F-4D97-AF65-F5344CB8AC3E}">
        <p14:creationId xmlns:p14="http://schemas.microsoft.com/office/powerpoint/2010/main" val="3271939610"/>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0F0D2280-30D8-0242-A08A-5CC08BA21DAB}"/>
              </a:ext>
            </a:extLst>
          </p:cNvPr>
          <p:cNvSpPr>
            <a:spLocks noGrp="1"/>
          </p:cNvSpPr>
          <p:nvPr>
            <p:ph type="ctrTitle"/>
          </p:nvPr>
        </p:nvSpPr>
        <p:spPr>
          <a:xfrm>
            <a:off x="2721735" y="2539039"/>
            <a:ext cx="9144000" cy="706437"/>
          </a:xfrm>
        </p:spPr>
        <p:txBody>
          <a:bodyPr>
            <a:normAutofit fontScale="90000"/>
          </a:bodyPr>
          <a:lstStyle/>
          <a:p>
            <a:pPr algn="l"/>
            <a:r>
              <a:rPr lang="es-ES_tradnl" sz="4800" dirty="0" smtClean="0"/>
              <a:t/>
            </a:r>
            <a:br>
              <a:rPr lang="es-ES_tradnl" sz="4800" dirty="0" smtClean="0"/>
            </a:br>
            <a:r>
              <a:rPr lang="es-ES_tradnl" sz="4800" dirty="0"/>
              <a:t/>
            </a:r>
            <a:br>
              <a:rPr lang="es-ES_tradnl" sz="4800" dirty="0"/>
            </a:br>
            <a:r>
              <a:rPr lang="es-ES_tradnl" sz="4800" dirty="0" smtClean="0"/>
              <a:t/>
            </a:r>
            <a:br>
              <a:rPr lang="es-ES_tradnl" sz="4800" dirty="0" smtClean="0"/>
            </a:br>
            <a:r>
              <a:rPr lang="es-ES_tradnl" sz="4800" dirty="0" smtClean="0"/>
              <a:t/>
            </a:r>
            <a:br>
              <a:rPr lang="es-ES_tradnl" sz="4800" dirty="0" smtClean="0"/>
            </a:br>
            <a:r>
              <a:rPr lang="es-ES_tradnl" sz="4800" dirty="0"/>
              <a:t/>
            </a:r>
            <a:br>
              <a:rPr lang="es-ES_tradnl" sz="4800" dirty="0"/>
            </a:br>
            <a:r>
              <a:rPr lang="es-ES_tradnl" sz="4800" dirty="0" smtClean="0"/>
              <a:t/>
            </a:r>
            <a:br>
              <a:rPr lang="es-ES_tradnl" sz="4800" dirty="0" smtClean="0"/>
            </a:br>
            <a:r>
              <a:rPr lang="es-ES_tradnl" sz="4800" dirty="0"/>
              <a:t/>
            </a:r>
            <a:br>
              <a:rPr lang="es-ES_tradnl" sz="4800" dirty="0"/>
            </a:br>
            <a:endParaRPr lang="es-ES" sz="4800" dirty="0"/>
          </a:p>
        </p:txBody>
      </p:sp>
      <p:sp>
        <p:nvSpPr>
          <p:cNvPr id="3" name="Rectángulo 2"/>
          <p:cNvSpPr/>
          <p:nvPr/>
        </p:nvSpPr>
        <p:spPr>
          <a:xfrm>
            <a:off x="528031" y="829430"/>
            <a:ext cx="9028091" cy="461665"/>
          </a:xfrm>
          <a:prstGeom prst="rect">
            <a:avLst/>
          </a:prstGeom>
        </p:spPr>
        <p:txBody>
          <a:bodyPr wrap="square">
            <a:spAutoFit/>
          </a:bodyPr>
          <a:lstStyle/>
          <a:p>
            <a:r>
              <a:rPr lang="es-ES_tradnl" sz="2400" dirty="0"/>
              <a:t>Tablas de amortización art. 26 </a:t>
            </a:r>
            <a:r>
              <a:rPr lang="es-ES_tradnl" sz="2400" dirty="0" smtClean="0"/>
              <a:t>RIRPF (DF </a:t>
            </a:r>
            <a:r>
              <a:rPr lang="es-ES_tradnl" sz="2400" dirty="0"/>
              <a:t>174/1999)</a:t>
            </a:r>
            <a:endParaRPr lang="es-ES" sz="2400" dirty="0"/>
          </a:p>
        </p:txBody>
      </p:sp>
      <p:graphicFrame>
        <p:nvGraphicFramePr>
          <p:cNvPr id="6" name="Tabla 5"/>
          <p:cNvGraphicFramePr>
            <a:graphicFrameLocks noGrp="1"/>
          </p:cNvGraphicFramePr>
          <p:nvPr>
            <p:extLst>
              <p:ext uri="{D42A27DB-BD31-4B8C-83A1-F6EECF244321}">
                <p14:modId xmlns:p14="http://schemas.microsoft.com/office/powerpoint/2010/main" val="3624851922"/>
              </p:ext>
            </p:extLst>
          </p:nvPr>
        </p:nvGraphicFramePr>
        <p:xfrm>
          <a:off x="2381290" y="1299076"/>
          <a:ext cx="5111222" cy="4351335"/>
        </p:xfrm>
        <a:graphic>
          <a:graphicData uri="http://schemas.openxmlformats.org/drawingml/2006/table">
            <a:tbl>
              <a:tblPr firstRow="1" firstCol="1" bandRow="1">
                <a:tableStyleId>{5C22544A-7EE6-4342-B048-85BDC9FD1C3A}</a:tableStyleId>
              </a:tblPr>
              <a:tblGrid>
                <a:gridCol w="1703540"/>
                <a:gridCol w="1703540"/>
                <a:gridCol w="1704142"/>
              </a:tblGrid>
              <a:tr h="465028">
                <a:tc>
                  <a:txBody>
                    <a:bodyPr/>
                    <a:lstStyle/>
                    <a:p>
                      <a:pPr>
                        <a:lnSpc>
                          <a:spcPct val="115000"/>
                        </a:lnSpc>
                        <a:spcAft>
                          <a:spcPts val="0"/>
                        </a:spcAft>
                      </a:pPr>
                      <a:r>
                        <a:rPr lang="es-ES_tradnl" sz="1300" dirty="0">
                          <a:effectLst/>
                        </a:rPr>
                        <a:t> </a:t>
                      </a:r>
                      <a:endParaRPr lang="es-ES" sz="1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4988" marR="64988" marT="0" marB="0"/>
                </a:tc>
                <a:tc>
                  <a:txBody>
                    <a:bodyPr/>
                    <a:lstStyle/>
                    <a:p>
                      <a:pPr>
                        <a:lnSpc>
                          <a:spcPct val="115000"/>
                        </a:lnSpc>
                        <a:spcAft>
                          <a:spcPts val="0"/>
                        </a:spcAft>
                      </a:pPr>
                      <a:r>
                        <a:rPr lang="es-ES_tradnl" sz="1300">
                          <a:effectLst/>
                        </a:rPr>
                        <a:t>Coeficiente máximo Anual  </a:t>
                      </a:r>
                      <a:endParaRPr lang="es-ES" sz="1000">
                        <a:effectLst/>
                        <a:latin typeface="Calibri" panose="020F0502020204030204" pitchFamily="34" charset="0"/>
                        <a:ea typeface="Times New Roman" panose="02020603050405020304" pitchFamily="18" charset="0"/>
                        <a:cs typeface="Times New Roman" panose="02020603050405020304" pitchFamily="18" charset="0"/>
                      </a:endParaRPr>
                    </a:p>
                  </a:txBody>
                  <a:tcPr marL="64988" marR="64988" marT="0" marB="0"/>
                </a:tc>
                <a:tc>
                  <a:txBody>
                    <a:bodyPr/>
                    <a:lstStyle/>
                    <a:p>
                      <a:pPr>
                        <a:lnSpc>
                          <a:spcPct val="115000"/>
                        </a:lnSpc>
                        <a:spcAft>
                          <a:spcPts val="0"/>
                        </a:spcAft>
                      </a:pPr>
                      <a:r>
                        <a:rPr lang="es-ES_tradnl" sz="1300">
                          <a:effectLst/>
                        </a:rPr>
                        <a:t>periodo máximo        </a:t>
                      </a:r>
                      <a:endParaRPr lang="es-ES" sz="1000">
                        <a:effectLst/>
                      </a:endParaRPr>
                    </a:p>
                    <a:p>
                      <a:pPr>
                        <a:lnSpc>
                          <a:spcPct val="115000"/>
                        </a:lnSpc>
                        <a:spcAft>
                          <a:spcPts val="0"/>
                        </a:spcAft>
                      </a:pPr>
                      <a:r>
                        <a:rPr lang="es-ES_tradnl" sz="1300">
                          <a:effectLst/>
                        </a:rPr>
                        <a:t>        de años</a:t>
                      </a:r>
                      <a:endParaRPr lang="es-ES" sz="1000">
                        <a:effectLst/>
                        <a:latin typeface="Calibri" panose="020F0502020204030204" pitchFamily="34" charset="0"/>
                        <a:ea typeface="Times New Roman" panose="02020603050405020304" pitchFamily="18" charset="0"/>
                        <a:cs typeface="Times New Roman" panose="02020603050405020304" pitchFamily="18" charset="0"/>
                      </a:endParaRPr>
                    </a:p>
                  </a:txBody>
                  <a:tcPr marL="64988" marR="64988" marT="0" marB="0"/>
                </a:tc>
              </a:tr>
              <a:tr h="830408">
                <a:tc>
                  <a:txBody>
                    <a:bodyPr/>
                    <a:lstStyle/>
                    <a:p>
                      <a:pPr>
                        <a:lnSpc>
                          <a:spcPct val="115000"/>
                        </a:lnSpc>
                        <a:spcAft>
                          <a:spcPts val="0"/>
                        </a:spcAft>
                      </a:pPr>
                      <a:r>
                        <a:rPr lang="es-ES_tradnl" sz="900">
                          <a:effectLst/>
                        </a:rPr>
                        <a:t>Edificaciones para oficinas,</a:t>
                      </a:r>
                      <a:endParaRPr lang="es-ES" sz="1000">
                        <a:effectLst/>
                      </a:endParaRPr>
                    </a:p>
                    <a:p>
                      <a:pPr>
                        <a:lnSpc>
                          <a:spcPct val="115000"/>
                        </a:lnSpc>
                        <a:spcAft>
                          <a:spcPts val="0"/>
                        </a:spcAft>
                      </a:pPr>
                      <a:r>
                        <a:rPr lang="es-ES_tradnl" sz="900">
                          <a:effectLst/>
                        </a:rPr>
                        <a:t>Usos comerciales y/o de servicios</a:t>
                      </a:r>
                      <a:endParaRPr lang="es-ES" sz="1000">
                        <a:effectLst/>
                      </a:endParaRPr>
                    </a:p>
                    <a:p>
                      <a:pPr>
                        <a:lnSpc>
                          <a:spcPct val="115000"/>
                        </a:lnSpc>
                        <a:spcAft>
                          <a:spcPts val="0"/>
                        </a:spcAft>
                      </a:pPr>
                      <a:r>
                        <a:rPr lang="es-ES_tradnl" sz="900">
                          <a:effectLst/>
                        </a:rPr>
                        <a:t>Y viviendas                                                         </a:t>
                      </a:r>
                      <a:endParaRPr lang="es-ES" sz="1000">
                        <a:effectLst/>
                        <a:latin typeface="Calibri" panose="020F0502020204030204" pitchFamily="34" charset="0"/>
                        <a:ea typeface="Times New Roman" panose="02020603050405020304" pitchFamily="18" charset="0"/>
                        <a:cs typeface="Times New Roman" panose="02020603050405020304" pitchFamily="18" charset="0"/>
                      </a:endParaRPr>
                    </a:p>
                  </a:txBody>
                  <a:tcPr marL="64988" marR="64988" marT="0" marB="0"/>
                </a:tc>
                <a:tc>
                  <a:txBody>
                    <a:bodyPr/>
                    <a:lstStyle/>
                    <a:p>
                      <a:pPr>
                        <a:lnSpc>
                          <a:spcPct val="115000"/>
                        </a:lnSpc>
                        <a:spcAft>
                          <a:spcPts val="0"/>
                        </a:spcAft>
                      </a:pPr>
                      <a:r>
                        <a:rPr lang="es-ES_tradnl" sz="1300">
                          <a:effectLst/>
                        </a:rPr>
                        <a:t> </a:t>
                      </a:r>
                      <a:endParaRPr lang="es-ES" sz="1000">
                        <a:effectLst/>
                      </a:endParaRPr>
                    </a:p>
                    <a:p>
                      <a:pPr>
                        <a:lnSpc>
                          <a:spcPct val="115000"/>
                        </a:lnSpc>
                        <a:spcAft>
                          <a:spcPts val="0"/>
                        </a:spcAft>
                      </a:pPr>
                      <a:r>
                        <a:rPr lang="es-ES_tradnl" sz="1300">
                          <a:effectLst/>
                        </a:rPr>
                        <a:t>            4</a:t>
                      </a:r>
                      <a:endParaRPr lang="es-ES" sz="1000">
                        <a:effectLst/>
                        <a:latin typeface="Calibri" panose="020F0502020204030204" pitchFamily="34" charset="0"/>
                        <a:ea typeface="Times New Roman" panose="02020603050405020304" pitchFamily="18" charset="0"/>
                        <a:cs typeface="Times New Roman" panose="02020603050405020304" pitchFamily="18" charset="0"/>
                      </a:endParaRPr>
                    </a:p>
                  </a:txBody>
                  <a:tcPr marL="64988" marR="64988" marT="0" marB="0"/>
                </a:tc>
                <a:tc>
                  <a:txBody>
                    <a:bodyPr/>
                    <a:lstStyle/>
                    <a:p>
                      <a:pPr>
                        <a:lnSpc>
                          <a:spcPct val="115000"/>
                        </a:lnSpc>
                        <a:spcAft>
                          <a:spcPts val="0"/>
                        </a:spcAft>
                      </a:pPr>
                      <a:r>
                        <a:rPr lang="es-ES_tradnl" sz="1300">
                          <a:effectLst/>
                        </a:rPr>
                        <a:t> </a:t>
                      </a:r>
                      <a:endParaRPr lang="es-ES" sz="1000">
                        <a:effectLst/>
                      </a:endParaRPr>
                    </a:p>
                    <a:p>
                      <a:pPr>
                        <a:lnSpc>
                          <a:spcPct val="115000"/>
                        </a:lnSpc>
                        <a:spcAft>
                          <a:spcPts val="0"/>
                        </a:spcAft>
                      </a:pPr>
                      <a:r>
                        <a:rPr lang="es-ES_tradnl" sz="1300">
                          <a:effectLst/>
                        </a:rPr>
                        <a:t>          38</a:t>
                      </a:r>
                      <a:endParaRPr lang="es-ES" sz="1000">
                        <a:effectLst/>
                        <a:latin typeface="Calibri" panose="020F0502020204030204" pitchFamily="34" charset="0"/>
                        <a:ea typeface="Times New Roman" panose="02020603050405020304" pitchFamily="18" charset="0"/>
                        <a:cs typeface="Times New Roman" panose="02020603050405020304" pitchFamily="18" charset="0"/>
                      </a:endParaRPr>
                    </a:p>
                  </a:txBody>
                  <a:tcPr marL="64988" marR="64988" marT="0" marB="0"/>
                </a:tc>
              </a:tr>
              <a:tr h="332163">
                <a:tc>
                  <a:txBody>
                    <a:bodyPr/>
                    <a:lstStyle/>
                    <a:p>
                      <a:pPr>
                        <a:lnSpc>
                          <a:spcPct val="115000"/>
                        </a:lnSpc>
                        <a:spcAft>
                          <a:spcPts val="0"/>
                        </a:spcAft>
                      </a:pPr>
                      <a:r>
                        <a:rPr lang="es-ES_tradnl" sz="900">
                          <a:effectLst/>
                        </a:rPr>
                        <a:t>Edificaciones para uso</a:t>
                      </a:r>
                      <a:endParaRPr lang="es-ES" sz="1000">
                        <a:effectLst/>
                      </a:endParaRPr>
                    </a:p>
                    <a:p>
                      <a:pPr>
                        <a:lnSpc>
                          <a:spcPct val="115000"/>
                        </a:lnSpc>
                        <a:spcAft>
                          <a:spcPts val="0"/>
                        </a:spcAft>
                      </a:pPr>
                      <a:r>
                        <a:rPr lang="es-ES_tradnl" sz="900">
                          <a:effectLst/>
                        </a:rPr>
                        <a:t>Industrial   </a:t>
                      </a:r>
                      <a:endParaRPr lang="es-ES" sz="1000">
                        <a:effectLst/>
                        <a:latin typeface="Calibri" panose="020F0502020204030204" pitchFamily="34" charset="0"/>
                        <a:ea typeface="Times New Roman" panose="02020603050405020304" pitchFamily="18" charset="0"/>
                        <a:cs typeface="Times New Roman" panose="02020603050405020304" pitchFamily="18" charset="0"/>
                      </a:endParaRPr>
                    </a:p>
                  </a:txBody>
                  <a:tcPr marL="64988" marR="64988" marT="0" marB="0"/>
                </a:tc>
                <a:tc>
                  <a:txBody>
                    <a:bodyPr/>
                    <a:lstStyle/>
                    <a:p>
                      <a:pPr>
                        <a:lnSpc>
                          <a:spcPct val="115000"/>
                        </a:lnSpc>
                        <a:spcAft>
                          <a:spcPts val="0"/>
                        </a:spcAft>
                      </a:pPr>
                      <a:r>
                        <a:rPr lang="es-ES_tradnl" sz="1300">
                          <a:effectLst/>
                        </a:rPr>
                        <a:t>            5</a:t>
                      </a:r>
                      <a:endParaRPr lang="es-ES" sz="1000">
                        <a:effectLst/>
                        <a:latin typeface="Calibri" panose="020F0502020204030204" pitchFamily="34" charset="0"/>
                        <a:ea typeface="Times New Roman" panose="02020603050405020304" pitchFamily="18" charset="0"/>
                        <a:cs typeface="Times New Roman" panose="02020603050405020304" pitchFamily="18" charset="0"/>
                      </a:endParaRPr>
                    </a:p>
                  </a:txBody>
                  <a:tcPr marL="64988" marR="64988" marT="0" marB="0"/>
                </a:tc>
                <a:tc>
                  <a:txBody>
                    <a:bodyPr/>
                    <a:lstStyle/>
                    <a:p>
                      <a:pPr>
                        <a:lnSpc>
                          <a:spcPct val="115000"/>
                        </a:lnSpc>
                        <a:spcAft>
                          <a:spcPts val="0"/>
                        </a:spcAft>
                      </a:pPr>
                      <a:r>
                        <a:rPr lang="es-ES_tradnl" sz="1300">
                          <a:effectLst/>
                        </a:rPr>
                        <a:t>          30</a:t>
                      </a:r>
                      <a:endParaRPr lang="es-ES" sz="1000">
                        <a:effectLst/>
                        <a:latin typeface="Calibri" panose="020F0502020204030204" pitchFamily="34" charset="0"/>
                        <a:ea typeface="Times New Roman" panose="02020603050405020304" pitchFamily="18" charset="0"/>
                        <a:cs typeface="Times New Roman" panose="02020603050405020304" pitchFamily="18" charset="0"/>
                      </a:endParaRPr>
                    </a:p>
                  </a:txBody>
                  <a:tcPr marL="64988" marR="64988" marT="0" marB="0"/>
                </a:tc>
              </a:tr>
              <a:tr h="232514">
                <a:tc>
                  <a:txBody>
                    <a:bodyPr/>
                    <a:lstStyle/>
                    <a:p>
                      <a:pPr>
                        <a:lnSpc>
                          <a:spcPct val="115000"/>
                        </a:lnSpc>
                        <a:spcAft>
                          <a:spcPts val="0"/>
                        </a:spcAft>
                      </a:pPr>
                      <a:r>
                        <a:rPr lang="es-ES_tradnl" sz="900">
                          <a:effectLst/>
                        </a:rPr>
                        <a:t>Instalaciones     </a:t>
                      </a:r>
                      <a:endParaRPr lang="es-ES" sz="1000">
                        <a:effectLst/>
                        <a:latin typeface="Calibri" panose="020F0502020204030204" pitchFamily="34" charset="0"/>
                        <a:ea typeface="Times New Roman" panose="02020603050405020304" pitchFamily="18" charset="0"/>
                        <a:cs typeface="Times New Roman" panose="02020603050405020304" pitchFamily="18" charset="0"/>
                      </a:endParaRPr>
                    </a:p>
                  </a:txBody>
                  <a:tcPr marL="64988" marR="64988" marT="0" marB="0"/>
                </a:tc>
                <a:tc>
                  <a:txBody>
                    <a:bodyPr/>
                    <a:lstStyle/>
                    <a:p>
                      <a:pPr>
                        <a:lnSpc>
                          <a:spcPct val="115000"/>
                        </a:lnSpc>
                        <a:spcAft>
                          <a:spcPts val="0"/>
                        </a:spcAft>
                      </a:pPr>
                      <a:r>
                        <a:rPr lang="es-ES_tradnl" sz="1300">
                          <a:effectLst/>
                        </a:rPr>
                        <a:t>           15</a:t>
                      </a:r>
                      <a:endParaRPr lang="es-ES" sz="1000">
                        <a:effectLst/>
                        <a:latin typeface="Calibri" panose="020F0502020204030204" pitchFamily="34" charset="0"/>
                        <a:ea typeface="Times New Roman" panose="02020603050405020304" pitchFamily="18" charset="0"/>
                        <a:cs typeface="Times New Roman" panose="02020603050405020304" pitchFamily="18" charset="0"/>
                      </a:endParaRPr>
                    </a:p>
                  </a:txBody>
                  <a:tcPr marL="64988" marR="64988" marT="0" marB="0"/>
                </a:tc>
                <a:tc>
                  <a:txBody>
                    <a:bodyPr/>
                    <a:lstStyle/>
                    <a:p>
                      <a:pPr>
                        <a:lnSpc>
                          <a:spcPct val="115000"/>
                        </a:lnSpc>
                        <a:spcAft>
                          <a:spcPts val="0"/>
                        </a:spcAft>
                      </a:pPr>
                      <a:r>
                        <a:rPr lang="es-ES_tradnl" sz="1300">
                          <a:effectLst/>
                        </a:rPr>
                        <a:t>          10</a:t>
                      </a:r>
                      <a:endParaRPr lang="es-ES" sz="1000">
                        <a:effectLst/>
                        <a:latin typeface="Calibri" panose="020F0502020204030204" pitchFamily="34" charset="0"/>
                        <a:ea typeface="Times New Roman" panose="02020603050405020304" pitchFamily="18" charset="0"/>
                        <a:cs typeface="Times New Roman" panose="02020603050405020304" pitchFamily="18" charset="0"/>
                      </a:endParaRPr>
                    </a:p>
                  </a:txBody>
                  <a:tcPr marL="64988" marR="64988" marT="0" marB="0"/>
                </a:tc>
              </a:tr>
              <a:tr h="232514">
                <a:tc>
                  <a:txBody>
                    <a:bodyPr/>
                    <a:lstStyle/>
                    <a:p>
                      <a:pPr>
                        <a:lnSpc>
                          <a:spcPct val="115000"/>
                        </a:lnSpc>
                        <a:spcAft>
                          <a:spcPts val="0"/>
                        </a:spcAft>
                      </a:pPr>
                      <a:r>
                        <a:rPr lang="es-ES_tradnl" sz="900">
                          <a:effectLst/>
                        </a:rPr>
                        <a:t>Maquinaria</a:t>
                      </a:r>
                      <a:endParaRPr lang="es-ES" sz="1000">
                        <a:effectLst/>
                        <a:latin typeface="Calibri" panose="020F0502020204030204" pitchFamily="34" charset="0"/>
                        <a:ea typeface="Times New Roman" panose="02020603050405020304" pitchFamily="18" charset="0"/>
                        <a:cs typeface="Times New Roman" panose="02020603050405020304" pitchFamily="18" charset="0"/>
                      </a:endParaRPr>
                    </a:p>
                  </a:txBody>
                  <a:tcPr marL="64988" marR="64988" marT="0" marB="0"/>
                </a:tc>
                <a:tc>
                  <a:txBody>
                    <a:bodyPr/>
                    <a:lstStyle/>
                    <a:p>
                      <a:pPr>
                        <a:lnSpc>
                          <a:spcPct val="115000"/>
                        </a:lnSpc>
                        <a:spcAft>
                          <a:spcPts val="0"/>
                        </a:spcAft>
                      </a:pPr>
                      <a:r>
                        <a:rPr lang="es-ES_tradnl" sz="1300">
                          <a:effectLst/>
                        </a:rPr>
                        <a:t>           15</a:t>
                      </a:r>
                      <a:endParaRPr lang="es-ES" sz="1000">
                        <a:effectLst/>
                        <a:latin typeface="Calibri" panose="020F0502020204030204" pitchFamily="34" charset="0"/>
                        <a:ea typeface="Times New Roman" panose="02020603050405020304" pitchFamily="18" charset="0"/>
                        <a:cs typeface="Times New Roman" panose="02020603050405020304" pitchFamily="18" charset="0"/>
                      </a:endParaRPr>
                    </a:p>
                  </a:txBody>
                  <a:tcPr marL="64988" marR="64988" marT="0" marB="0"/>
                </a:tc>
                <a:tc>
                  <a:txBody>
                    <a:bodyPr/>
                    <a:lstStyle/>
                    <a:p>
                      <a:pPr>
                        <a:lnSpc>
                          <a:spcPct val="115000"/>
                        </a:lnSpc>
                        <a:spcAft>
                          <a:spcPts val="0"/>
                        </a:spcAft>
                      </a:pPr>
                      <a:r>
                        <a:rPr lang="es-ES_tradnl" sz="1300" dirty="0">
                          <a:effectLst/>
                        </a:rPr>
                        <a:t>          10</a:t>
                      </a:r>
                      <a:endParaRPr lang="es-ES" sz="1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4988" marR="64988" marT="0" marB="0"/>
                </a:tc>
              </a:tr>
              <a:tr h="232514">
                <a:tc>
                  <a:txBody>
                    <a:bodyPr/>
                    <a:lstStyle/>
                    <a:p>
                      <a:pPr>
                        <a:lnSpc>
                          <a:spcPct val="115000"/>
                        </a:lnSpc>
                        <a:spcAft>
                          <a:spcPts val="0"/>
                        </a:spcAft>
                      </a:pPr>
                      <a:r>
                        <a:rPr lang="es-ES_tradnl" sz="900">
                          <a:effectLst/>
                        </a:rPr>
                        <a:t>Mobiliario          </a:t>
                      </a:r>
                      <a:endParaRPr lang="es-ES" sz="1000">
                        <a:effectLst/>
                        <a:latin typeface="Calibri" panose="020F0502020204030204" pitchFamily="34" charset="0"/>
                        <a:ea typeface="Times New Roman" panose="02020603050405020304" pitchFamily="18" charset="0"/>
                        <a:cs typeface="Times New Roman" panose="02020603050405020304" pitchFamily="18" charset="0"/>
                      </a:endParaRPr>
                    </a:p>
                  </a:txBody>
                  <a:tcPr marL="64988" marR="64988" marT="0" marB="0"/>
                </a:tc>
                <a:tc>
                  <a:txBody>
                    <a:bodyPr/>
                    <a:lstStyle/>
                    <a:p>
                      <a:pPr>
                        <a:lnSpc>
                          <a:spcPct val="115000"/>
                        </a:lnSpc>
                        <a:spcAft>
                          <a:spcPts val="0"/>
                        </a:spcAft>
                      </a:pPr>
                      <a:r>
                        <a:rPr lang="es-ES_tradnl" sz="1300">
                          <a:effectLst/>
                        </a:rPr>
                        <a:t>           15</a:t>
                      </a:r>
                      <a:endParaRPr lang="es-ES" sz="1000">
                        <a:effectLst/>
                        <a:latin typeface="Calibri" panose="020F0502020204030204" pitchFamily="34" charset="0"/>
                        <a:ea typeface="Times New Roman" panose="02020603050405020304" pitchFamily="18" charset="0"/>
                        <a:cs typeface="Times New Roman" panose="02020603050405020304" pitchFamily="18" charset="0"/>
                      </a:endParaRPr>
                    </a:p>
                  </a:txBody>
                  <a:tcPr marL="64988" marR="64988" marT="0" marB="0"/>
                </a:tc>
                <a:tc>
                  <a:txBody>
                    <a:bodyPr/>
                    <a:lstStyle/>
                    <a:p>
                      <a:pPr>
                        <a:lnSpc>
                          <a:spcPct val="115000"/>
                        </a:lnSpc>
                        <a:spcAft>
                          <a:spcPts val="0"/>
                        </a:spcAft>
                      </a:pPr>
                      <a:r>
                        <a:rPr lang="es-ES_tradnl" sz="1300">
                          <a:effectLst/>
                        </a:rPr>
                        <a:t>          10</a:t>
                      </a:r>
                      <a:endParaRPr lang="es-ES" sz="1000">
                        <a:effectLst/>
                        <a:latin typeface="Calibri" panose="020F0502020204030204" pitchFamily="34" charset="0"/>
                        <a:ea typeface="Times New Roman" panose="02020603050405020304" pitchFamily="18" charset="0"/>
                        <a:cs typeface="Times New Roman" panose="02020603050405020304" pitchFamily="18" charset="0"/>
                      </a:endParaRPr>
                    </a:p>
                  </a:txBody>
                  <a:tcPr marL="64988" marR="64988" marT="0" marB="0"/>
                </a:tc>
              </a:tr>
              <a:tr h="465028">
                <a:tc>
                  <a:txBody>
                    <a:bodyPr/>
                    <a:lstStyle/>
                    <a:p>
                      <a:pPr>
                        <a:lnSpc>
                          <a:spcPct val="115000"/>
                        </a:lnSpc>
                        <a:spcAft>
                          <a:spcPts val="0"/>
                        </a:spcAft>
                      </a:pPr>
                      <a:r>
                        <a:rPr lang="es-ES_tradnl" sz="900">
                          <a:effectLst/>
                        </a:rPr>
                        <a:t>Equipos para procesos de Información                                                     </a:t>
                      </a:r>
                      <a:endParaRPr lang="es-ES" sz="1000">
                        <a:effectLst/>
                        <a:latin typeface="Calibri" panose="020F0502020204030204" pitchFamily="34" charset="0"/>
                        <a:ea typeface="Times New Roman" panose="02020603050405020304" pitchFamily="18" charset="0"/>
                        <a:cs typeface="Times New Roman" panose="02020603050405020304" pitchFamily="18" charset="0"/>
                      </a:endParaRPr>
                    </a:p>
                  </a:txBody>
                  <a:tcPr marL="64988" marR="64988" marT="0" marB="0"/>
                </a:tc>
                <a:tc>
                  <a:txBody>
                    <a:bodyPr/>
                    <a:lstStyle/>
                    <a:p>
                      <a:pPr>
                        <a:lnSpc>
                          <a:spcPct val="115000"/>
                        </a:lnSpc>
                        <a:spcAft>
                          <a:spcPts val="0"/>
                        </a:spcAft>
                      </a:pPr>
                      <a:r>
                        <a:rPr lang="es-ES_tradnl" sz="1300">
                          <a:effectLst/>
                        </a:rPr>
                        <a:t> </a:t>
                      </a:r>
                      <a:endParaRPr lang="es-ES" sz="1000">
                        <a:effectLst/>
                      </a:endParaRPr>
                    </a:p>
                    <a:p>
                      <a:pPr>
                        <a:lnSpc>
                          <a:spcPct val="115000"/>
                        </a:lnSpc>
                        <a:spcAft>
                          <a:spcPts val="0"/>
                        </a:spcAft>
                      </a:pPr>
                      <a:r>
                        <a:rPr lang="es-ES_tradnl" sz="1300">
                          <a:effectLst/>
                        </a:rPr>
                        <a:t>           25 </a:t>
                      </a:r>
                      <a:endParaRPr lang="es-ES" sz="1000">
                        <a:effectLst/>
                        <a:latin typeface="Calibri" panose="020F0502020204030204" pitchFamily="34" charset="0"/>
                        <a:ea typeface="Times New Roman" panose="02020603050405020304" pitchFamily="18" charset="0"/>
                        <a:cs typeface="Times New Roman" panose="02020603050405020304" pitchFamily="18" charset="0"/>
                      </a:endParaRPr>
                    </a:p>
                  </a:txBody>
                  <a:tcPr marL="64988" marR="64988" marT="0" marB="0"/>
                </a:tc>
                <a:tc>
                  <a:txBody>
                    <a:bodyPr/>
                    <a:lstStyle/>
                    <a:p>
                      <a:pPr>
                        <a:lnSpc>
                          <a:spcPct val="115000"/>
                        </a:lnSpc>
                        <a:spcAft>
                          <a:spcPts val="0"/>
                        </a:spcAft>
                      </a:pPr>
                      <a:r>
                        <a:rPr lang="es-ES_tradnl" sz="1300">
                          <a:effectLst/>
                        </a:rPr>
                        <a:t> </a:t>
                      </a:r>
                      <a:endParaRPr lang="es-ES" sz="1000">
                        <a:effectLst/>
                      </a:endParaRPr>
                    </a:p>
                    <a:p>
                      <a:pPr>
                        <a:lnSpc>
                          <a:spcPct val="115000"/>
                        </a:lnSpc>
                        <a:spcAft>
                          <a:spcPts val="0"/>
                        </a:spcAft>
                      </a:pPr>
                      <a:r>
                        <a:rPr lang="es-ES_tradnl" sz="1300">
                          <a:effectLst/>
                        </a:rPr>
                        <a:t>             6       </a:t>
                      </a:r>
                      <a:endParaRPr lang="es-ES" sz="1000">
                        <a:effectLst/>
                        <a:latin typeface="Calibri" panose="020F0502020204030204" pitchFamily="34" charset="0"/>
                        <a:ea typeface="Times New Roman" panose="02020603050405020304" pitchFamily="18" charset="0"/>
                        <a:cs typeface="Times New Roman" panose="02020603050405020304" pitchFamily="18" charset="0"/>
                      </a:endParaRPr>
                    </a:p>
                  </a:txBody>
                  <a:tcPr marL="64988" marR="64988" marT="0" marB="0"/>
                </a:tc>
              </a:tr>
              <a:tr h="332163">
                <a:tc>
                  <a:txBody>
                    <a:bodyPr/>
                    <a:lstStyle/>
                    <a:p>
                      <a:pPr>
                        <a:lnSpc>
                          <a:spcPct val="115000"/>
                        </a:lnSpc>
                        <a:spcAft>
                          <a:spcPts val="0"/>
                        </a:spcAft>
                      </a:pPr>
                      <a:r>
                        <a:rPr lang="es-ES_tradnl" sz="900">
                          <a:effectLst/>
                        </a:rPr>
                        <a:t>Elementos de transporte</a:t>
                      </a:r>
                      <a:endParaRPr lang="es-ES" sz="1000">
                        <a:effectLst/>
                        <a:latin typeface="Calibri" panose="020F0502020204030204" pitchFamily="34" charset="0"/>
                        <a:ea typeface="Times New Roman" panose="02020603050405020304" pitchFamily="18" charset="0"/>
                        <a:cs typeface="Times New Roman" panose="02020603050405020304" pitchFamily="18" charset="0"/>
                      </a:endParaRPr>
                    </a:p>
                  </a:txBody>
                  <a:tcPr marL="64988" marR="64988" marT="0" marB="0"/>
                </a:tc>
                <a:tc>
                  <a:txBody>
                    <a:bodyPr/>
                    <a:lstStyle/>
                    <a:p>
                      <a:pPr>
                        <a:lnSpc>
                          <a:spcPct val="115000"/>
                        </a:lnSpc>
                        <a:spcAft>
                          <a:spcPts val="0"/>
                        </a:spcAft>
                      </a:pPr>
                      <a:r>
                        <a:rPr lang="es-ES_tradnl" sz="1300">
                          <a:effectLst/>
                        </a:rPr>
                        <a:t>           20</a:t>
                      </a:r>
                      <a:endParaRPr lang="es-ES" sz="1000">
                        <a:effectLst/>
                        <a:latin typeface="Calibri" panose="020F0502020204030204" pitchFamily="34" charset="0"/>
                        <a:ea typeface="Times New Roman" panose="02020603050405020304" pitchFamily="18" charset="0"/>
                        <a:cs typeface="Times New Roman" panose="02020603050405020304" pitchFamily="18" charset="0"/>
                      </a:endParaRPr>
                    </a:p>
                  </a:txBody>
                  <a:tcPr marL="64988" marR="64988" marT="0" marB="0"/>
                </a:tc>
                <a:tc>
                  <a:txBody>
                    <a:bodyPr/>
                    <a:lstStyle/>
                    <a:p>
                      <a:pPr>
                        <a:lnSpc>
                          <a:spcPct val="115000"/>
                        </a:lnSpc>
                        <a:spcAft>
                          <a:spcPts val="0"/>
                        </a:spcAft>
                      </a:pPr>
                      <a:r>
                        <a:rPr lang="es-ES_tradnl" sz="1300">
                          <a:effectLst/>
                        </a:rPr>
                        <a:t>             8</a:t>
                      </a:r>
                      <a:endParaRPr lang="es-ES" sz="1000">
                        <a:effectLst/>
                        <a:latin typeface="Calibri" panose="020F0502020204030204" pitchFamily="34" charset="0"/>
                        <a:ea typeface="Times New Roman" panose="02020603050405020304" pitchFamily="18" charset="0"/>
                        <a:cs typeface="Times New Roman" panose="02020603050405020304" pitchFamily="18" charset="0"/>
                      </a:endParaRPr>
                    </a:p>
                  </a:txBody>
                  <a:tcPr marL="64988" marR="64988" marT="0" marB="0"/>
                </a:tc>
              </a:tr>
              <a:tr h="332163">
                <a:tc>
                  <a:txBody>
                    <a:bodyPr/>
                    <a:lstStyle/>
                    <a:p>
                      <a:pPr>
                        <a:lnSpc>
                          <a:spcPct val="115000"/>
                        </a:lnSpc>
                        <a:spcAft>
                          <a:spcPts val="0"/>
                        </a:spcAft>
                      </a:pPr>
                      <a:r>
                        <a:rPr lang="es-ES_tradnl" sz="900">
                          <a:effectLst/>
                        </a:rPr>
                        <a:t>Elementos de transporte Interno                                                               </a:t>
                      </a:r>
                      <a:endParaRPr lang="es-ES" sz="1000">
                        <a:effectLst/>
                        <a:latin typeface="Calibri" panose="020F0502020204030204" pitchFamily="34" charset="0"/>
                        <a:ea typeface="Times New Roman" panose="02020603050405020304" pitchFamily="18" charset="0"/>
                        <a:cs typeface="Times New Roman" panose="02020603050405020304" pitchFamily="18" charset="0"/>
                      </a:endParaRPr>
                    </a:p>
                  </a:txBody>
                  <a:tcPr marL="64988" marR="64988" marT="0" marB="0"/>
                </a:tc>
                <a:tc>
                  <a:txBody>
                    <a:bodyPr/>
                    <a:lstStyle/>
                    <a:p>
                      <a:pPr>
                        <a:lnSpc>
                          <a:spcPct val="115000"/>
                        </a:lnSpc>
                        <a:spcAft>
                          <a:spcPts val="0"/>
                        </a:spcAft>
                      </a:pPr>
                      <a:r>
                        <a:rPr lang="es-ES_tradnl" sz="1300">
                          <a:effectLst/>
                        </a:rPr>
                        <a:t>           15 </a:t>
                      </a:r>
                      <a:endParaRPr lang="es-ES" sz="1000">
                        <a:effectLst/>
                        <a:latin typeface="Calibri" panose="020F0502020204030204" pitchFamily="34" charset="0"/>
                        <a:ea typeface="Times New Roman" panose="02020603050405020304" pitchFamily="18" charset="0"/>
                        <a:cs typeface="Times New Roman" panose="02020603050405020304" pitchFamily="18" charset="0"/>
                      </a:endParaRPr>
                    </a:p>
                  </a:txBody>
                  <a:tcPr marL="64988" marR="64988" marT="0" marB="0"/>
                </a:tc>
                <a:tc>
                  <a:txBody>
                    <a:bodyPr/>
                    <a:lstStyle/>
                    <a:p>
                      <a:pPr>
                        <a:lnSpc>
                          <a:spcPct val="115000"/>
                        </a:lnSpc>
                        <a:spcAft>
                          <a:spcPts val="0"/>
                        </a:spcAft>
                      </a:pPr>
                      <a:r>
                        <a:rPr lang="es-ES_tradnl" sz="1300">
                          <a:effectLst/>
                        </a:rPr>
                        <a:t>           10</a:t>
                      </a:r>
                      <a:endParaRPr lang="es-ES" sz="1000">
                        <a:effectLst/>
                        <a:latin typeface="Calibri" panose="020F0502020204030204" pitchFamily="34" charset="0"/>
                        <a:ea typeface="Times New Roman" panose="02020603050405020304" pitchFamily="18" charset="0"/>
                        <a:cs typeface="Times New Roman" panose="02020603050405020304" pitchFamily="18" charset="0"/>
                      </a:endParaRPr>
                    </a:p>
                  </a:txBody>
                  <a:tcPr marL="64988" marR="64988" marT="0" marB="0"/>
                </a:tc>
              </a:tr>
              <a:tr h="332163">
                <a:tc>
                  <a:txBody>
                    <a:bodyPr/>
                    <a:lstStyle/>
                    <a:p>
                      <a:pPr>
                        <a:lnSpc>
                          <a:spcPct val="115000"/>
                        </a:lnSpc>
                        <a:spcAft>
                          <a:spcPts val="0"/>
                        </a:spcAft>
                      </a:pPr>
                      <a:r>
                        <a:rPr lang="es-ES_tradnl" sz="900">
                          <a:effectLst/>
                        </a:rPr>
                        <a:t>Moldes, modelos,</a:t>
                      </a:r>
                      <a:endParaRPr lang="es-ES" sz="1000">
                        <a:effectLst/>
                      </a:endParaRPr>
                    </a:p>
                    <a:p>
                      <a:pPr>
                        <a:lnSpc>
                          <a:spcPct val="115000"/>
                        </a:lnSpc>
                        <a:spcAft>
                          <a:spcPts val="0"/>
                        </a:spcAft>
                      </a:pPr>
                      <a:r>
                        <a:rPr lang="es-ES_tradnl" sz="900">
                          <a:effectLst/>
                        </a:rPr>
                        <a:t>Troqueles y matrices                                  </a:t>
                      </a:r>
                      <a:endParaRPr lang="es-ES" sz="1000">
                        <a:effectLst/>
                        <a:latin typeface="Calibri" panose="020F0502020204030204" pitchFamily="34" charset="0"/>
                        <a:ea typeface="Times New Roman" panose="02020603050405020304" pitchFamily="18" charset="0"/>
                        <a:cs typeface="Times New Roman" panose="02020603050405020304" pitchFamily="18" charset="0"/>
                      </a:endParaRPr>
                    </a:p>
                  </a:txBody>
                  <a:tcPr marL="64988" marR="64988" marT="0" marB="0"/>
                </a:tc>
                <a:tc>
                  <a:txBody>
                    <a:bodyPr/>
                    <a:lstStyle/>
                    <a:p>
                      <a:pPr>
                        <a:lnSpc>
                          <a:spcPct val="115000"/>
                        </a:lnSpc>
                        <a:spcAft>
                          <a:spcPts val="0"/>
                        </a:spcAft>
                      </a:pPr>
                      <a:r>
                        <a:rPr lang="es-ES_tradnl" sz="1300">
                          <a:effectLst/>
                        </a:rPr>
                        <a:t>           33</a:t>
                      </a:r>
                      <a:endParaRPr lang="es-ES" sz="1000">
                        <a:effectLst/>
                        <a:latin typeface="Calibri" panose="020F0502020204030204" pitchFamily="34" charset="0"/>
                        <a:ea typeface="Times New Roman" panose="02020603050405020304" pitchFamily="18" charset="0"/>
                        <a:cs typeface="Times New Roman" panose="02020603050405020304" pitchFamily="18" charset="0"/>
                      </a:endParaRPr>
                    </a:p>
                  </a:txBody>
                  <a:tcPr marL="64988" marR="64988" marT="0" marB="0"/>
                </a:tc>
                <a:tc>
                  <a:txBody>
                    <a:bodyPr/>
                    <a:lstStyle/>
                    <a:p>
                      <a:pPr>
                        <a:lnSpc>
                          <a:spcPct val="115000"/>
                        </a:lnSpc>
                        <a:spcAft>
                          <a:spcPts val="0"/>
                        </a:spcAft>
                      </a:pPr>
                      <a:r>
                        <a:rPr lang="es-ES_tradnl" sz="1300">
                          <a:effectLst/>
                        </a:rPr>
                        <a:t>             5</a:t>
                      </a:r>
                      <a:endParaRPr lang="es-ES" sz="1000">
                        <a:effectLst/>
                        <a:latin typeface="Calibri" panose="020F0502020204030204" pitchFamily="34" charset="0"/>
                        <a:ea typeface="Times New Roman" panose="02020603050405020304" pitchFamily="18" charset="0"/>
                        <a:cs typeface="Times New Roman" panose="02020603050405020304" pitchFamily="18" charset="0"/>
                      </a:endParaRPr>
                    </a:p>
                  </a:txBody>
                  <a:tcPr marL="64988" marR="64988" marT="0" marB="0"/>
                </a:tc>
              </a:tr>
              <a:tr h="232514">
                <a:tc>
                  <a:txBody>
                    <a:bodyPr/>
                    <a:lstStyle/>
                    <a:p>
                      <a:pPr>
                        <a:lnSpc>
                          <a:spcPct val="115000"/>
                        </a:lnSpc>
                        <a:spcAft>
                          <a:spcPts val="0"/>
                        </a:spcAft>
                      </a:pPr>
                      <a:r>
                        <a:rPr lang="es-ES_tradnl" sz="900">
                          <a:effectLst/>
                        </a:rPr>
                        <a:t>Útiles y herramientas</a:t>
                      </a:r>
                      <a:endParaRPr lang="es-ES" sz="1000">
                        <a:effectLst/>
                        <a:latin typeface="Calibri" panose="020F0502020204030204" pitchFamily="34" charset="0"/>
                        <a:ea typeface="Times New Roman" panose="02020603050405020304" pitchFamily="18" charset="0"/>
                        <a:cs typeface="Times New Roman" panose="02020603050405020304" pitchFamily="18" charset="0"/>
                      </a:endParaRPr>
                    </a:p>
                  </a:txBody>
                  <a:tcPr marL="64988" marR="64988" marT="0" marB="0"/>
                </a:tc>
                <a:tc>
                  <a:txBody>
                    <a:bodyPr/>
                    <a:lstStyle/>
                    <a:p>
                      <a:pPr>
                        <a:lnSpc>
                          <a:spcPct val="115000"/>
                        </a:lnSpc>
                        <a:spcAft>
                          <a:spcPts val="0"/>
                        </a:spcAft>
                      </a:pPr>
                      <a:r>
                        <a:rPr lang="es-ES_tradnl" sz="900" dirty="0">
                          <a:effectLst/>
                        </a:rPr>
                        <a:t>depreciación real</a:t>
                      </a:r>
                      <a:endParaRPr lang="es-ES" sz="1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4988" marR="64988" marT="0" marB="0"/>
                </a:tc>
                <a:tc>
                  <a:txBody>
                    <a:bodyPr/>
                    <a:lstStyle/>
                    <a:p>
                      <a:pPr>
                        <a:lnSpc>
                          <a:spcPct val="115000"/>
                        </a:lnSpc>
                        <a:spcAft>
                          <a:spcPts val="0"/>
                        </a:spcAft>
                      </a:pPr>
                      <a:r>
                        <a:rPr lang="es-ES_tradnl" sz="1300">
                          <a:effectLst/>
                        </a:rPr>
                        <a:t> </a:t>
                      </a:r>
                      <a:endParaRPr lang="es-ES" sz="1000">
                        <a:effectLst/>
                        <a:latin typeface="Calibri" panose="020F0502020204030204" pitchFamily="34" charset="0"/>
                        <a:ea typeface="Times New Roman" panose="02020603050405020304" pitchFamily="18" charset="0"/>
                        <a:cs typeface="Times New Roman" panose="02020603050405020304" pitchFamily="18" charset="0"/>
                      </a:endParaRPr>
                    </a:p>
                  </a:txBody>
                  <a:tcPr marL="64988" marR="64988" marT="0" marB="0"/>
                </a:tc>
              </a:tr>
              <a:tr h="332163">
                <a:tc>
                  <a:txBody>
                    <a:bodyPr/>
                    <a:lstStyle/>
                    <a:p>
                      <a:pPr>
                        <a:lnSpc>
                          <a:spcPct val="115000"/>
                        </a:lnSpc>
                        <a:spcAft>
                          <a:spcPts val="0"/>
                        </a:spcAft>
                      </a:pPr>
                      <a:r>
                        <a:rPr lang="es-ES_tradnl" sz="900">
                          <a:effectLst/>
                        </a:rPr>
                        <a:t>Otro inmovilizado material</a:t>
                      </a:r>
                      <a:endParaRPr lang="es-ES" sz="1000">
                        <a:effectLst/>
                        <a:latin typeface="Calibri" panose="020F0502020204030204" pitchFamily="34" charset="0"/>
                        <a:ea typeface="Times New Roman" panose="02020603050405020304" pitchFamily="18" charset="0"/>
                        <a:cs typeface="Times New Roman" panose="02020603050405020304" pitchFamily="18" charset="0"/>
                      </a:endParaRPr>
                    </a:p>
                  </a:txBody>
                  <a:tcPr marL="64988" marR="64988" marT="0" marB="0"/>
                </a:tc>
                <a:tc>
                  <a:txBody>
                    <a:bodyPr/>
                    <a:lstStyle/>
                    <a:p>
                      <a:pPr>
                        <a:lnSpc>
                          <a:spcPct val="115000"/>
                        </a:lnSpc>
                        <a:spcAft>
                          <a:spcPts val="0"/>
                        </a:spcAft>
                      </a:pPr>
                      <a:r>
                        <a:rPr lang="es-ES_tradnl" sz="900">
                          <a:effectLst/>
                        </a:rPr>
                        <a:t>              </a:t>
                      </a:r>
                      <a:r>
                        <a:rPr lang="es-ES_tradnl" sz="1300">
                          <a:effectLst/>
                        </a:rPr>
                        <a:t>10</a:t>
                      </a:r>
                      <a:endParaRPr lang="es-ES" sz="1000">
                        <a:effectLst/>
                        <a:latin typeface="Calibri" panose="020F0502020204030204" pitchFamily="34" charset="0"/>
                        <a:ea typeface="Times New Roman" panose="02020603050405020304" pitchFamily="18" charset="0"/>
                        <a:cs typeface="Times New Roman" panose="02020603050405020304" pitchFamily="18" charset="0"/>
                      </a:endParaRPr>
                    </a:p>
                  </a:txBody>
                  <a:tcPr marL="64988" marR="64988" marT="0" marB="0"/>
                </a:tc>
                <a:tc>
                  <a:txBody>
                    <a:bodyPr/>
                    <a:lstStyle/>
                    <a:p>
                      <a:pPr>
                        <a:lnSpc>
                          <a:spcPct val="115000"/>
                        </a:lnSpc>
                        <a:spcAft>
                          <a:spcPts val="0"/>
                        </a:spcAft>
                      </a:pPr>
                      <a:r>
                        <a:rPr lang="es-ES_tradnl" sz="1300" dirty="0">
                          <a:effectLst/>
                        </a:rPr>
                        <a:t>           15 </a:t>
                      </a:r>
                      <a:endParaRPr lang="es-ES" sz="1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4988" marR="64988" marT="0" marB="0"/>
                </a:tc>
              </a:tr>
            </a:tbl>
          </a:graphicData>
        </a:graphic>
      </p:graphicFrame>
    </p:spTree>
    <p:extLst>
      <p:ext uri="{BB962C8B-B14F-4D97-AF65-F5344CB8AC3E}">
        <p14:creationId xmlns:p14="http://schemas.microsoft.com/office/powerpoint/2010/main" val="60776516"/>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0F0D2280-30D8-0242-A08A-5CC08BA21DAB}"/>
              </a:ext>
            </a:extLst>
          </p:cNvPr>
          <p:cNvSpPr>
            <a:spLocks noGrp="1"/>
          </p:cNvSpPr>
          <p:nvPr>
            <p:ph type="ctrTitle"/>
          </p:nvPr>
        </p:nvSpPr>
        <p:spPr>
          <a:xfrm>
            <a:off x="2721735" y="2539039"/>
            <a:ext cx="9144000" cy="706437"/>
          </a:xfrm>
        </p:spPr>
        <p:txBody>
          <a:bodyPr>
            <a:normAutofit fontScale="90000"/>
          </a:bodyPr>
          <a:lstStyle/>
          <a:p>
            <a:pPr algn="l"/>
            <a:r>
              <a:rPr lang="es-ES_tradnl" sz="4800" dirty="0" smtClean="0"/>
              <a:t/>
            </a:r>
            <a:br>
              <a:rPr lang="es-ES_tradnl" sz="4800" dirty="0" smtClean="0"/>
            </a:br>
            <a:r>
              <a:rPr lang="es-ES_tradnl" sz="4800" dirty="0"/>
              <a:t/>
            </a:r>
            <a:br>
              <a:rPr lang="es-ES_tradnl" sz="4800" dirty="0"/>
            </a:br>
            <a:r>
              <a:rPr lang="es-ES_tradnl" sz="4800" dirty="0" smtClean="0"/>
              <a:t/>
            </a:r>
            <a:br>
              <a:rPr lang="es-ES_tradnl" sz="4800" dirty="0" smtClean="0"/>
            </a:br>
            <a:r>
              <a:rPr lang="es-ES_tradnl" sz="4800" dirty="0" smtClean="0"/>
              <a:t/>
            </a:r>
            <a:br>
              <a:rPr lang="es-ES_tradnl" sz="4800" dirty="0" smtClean="0"/>
            </a:br>
            <a:r>
              <a:rPr lang="es-ES_tradnl" sz="4800" dirty="0"/>
              <a:t/>
            </a:r>
            <a:br>
              <a:rPr lang="es-ES_tradnl" sz="4800" dirty="0"/>
            </a:br>
            <a:r>
              <a:rPr lang="es-ES_tradnl" sz="4800" dirty="0" smtClean="0"/>
              <a:t/>
            </a:r>
            <a:br>
              <a:rPr lang="es-ES_tradnl" sz="4800" dirty="0" smtClean="0"/>
            </a:br>
            <a:r>
              <a:rPr lang="es-ES_tradnl" sz="4800" dirty="0"/>
              <a:t/>
            </a:r>
            <a:br>
              <a:rPr lang="es-ES_tradnl" sz="4800" dirty="0"/>
            </a:br>
            <a:endParaRPr lang="es-ES" sz="4800" dirty="0"/>
          </a:p>
        </p:txBody>
      </p:sp>
      <p:sp>
        <p:nvSpPr>
          <p:cNvPr id="3" name="Rectángulo 2"/>
          <p:cNvSpPr/>
          <p:nvPr/>
        </p:nvSpPr>
        <p:spPr>
          <a:xfrm>
            <a:off x="528031" y="829430"/>
            <a:ext cx="9028091" cy="4031873"/>
          </a:xfrm>
          <a:prstGeom prst="rect">
            <a:avLst/>
          </a:prstGeom>
        </p:spPr>
        <p:txBody>
          <a:bodyPr wrap="square">
            <a:spAutoFit/>
          </a:bodyPr>
          <a:lstStyle/>
          <a:p>
            <a:r>
              <a:rPr lang="es-ES_tradnl" sz="3200" dirty="0" smtClean="0"/>
              <a:t>BASE LIQUIDABLE GENERAL</a:t>
            </a:r>
          </a:p>
          <a:p>
            <a:r>
              <a:rPr lang="es-ES_tradnl" sz="1600" dirty="0" smtClean="0"/>
              <a:t>BASE LIQUIDABLE HASTA       CUOTA INTEGRA            RESTO BASE HASTA                               TIPO APLICABLE</a:t>
            </a:r>
          </a:p>
          <a:p>
            <a:r>
              <a:rPr lang="es-ES_tradnl" sz="1600" dirty="0" smtClean="0"/>
              <a:t>               (euros)                              (euros)                                 (euros)                                                     (%)</a:t>
            </a:r>
          </a:p>
          <a:p>
            <a:endParaRPr lang="es-ES_tradnl" sz="1600" dirty="0" smtClean="0"/>
          </a:p>
          <a:p>
            <a:r>
              <a:rPr lang="es-ES_tradnl" sz="1600" dirty="0"/>
              <a:t> </a:t>
            </a:r>
            <a:r>
              <a:rPr lang="es-ES_tradnl" sz="1600" dirty="0" smtClean="0"/>
              <a:t>                                                                                                     4.080,00                                                     13     </a:t>
            </a:r>
            <a:endParaRPr lang="es-ES_tradnl" sz="1600" dirty="0"/>
          </a:p>
          <a:p>
            <a:r>
              <a:rPr lang="es-ES_tradnl" sz="1600" dirty="0" smtClean="0"/>
              <a:t>             4.080                                 530,40                                 5.100,00                                                      22</a:t>
            </a:r>
          </a:p>
          <a:p>
            <a:r>
              <a:rPr lang="es-ES_tradnl" sz="1600" dirty="0"/>
              <a:t> </a:t>
            </a:r>
            <a:r>
              <a:rPr lang="es-ES_tradnl" sz="1600" dirty="0" smtClean="0"/>
              <a:t>            9.180                              1.652,40                               10.200,00                                                      25</a:t>
            </a:r>
          </a:p>
          <a:p>
            <a:r>
              <a:rPr lang="es-ES_tradnl" sz="1600" dirty="0"/>
              <a:t> </a:t>
            </a:r>
            <a:r>
              <a:rPr lang="es-ES_tradnl" sz="1600" dirty="0" smtClean="0"/>
              <a:t>          19.380                              4.202,40                               13.260,00                                                      28</a:t>
            </a:r>
          </a:p>
          <a:p>
            <a:r>
              <a:rPr lang="es-ES_tradnl" sz="1600" dirty="0"/>
              <a:t> </a:t>
            </a:r>
            <a:r>
              <a:rPr lang="es-ES_tradnl" sz="1600" dirty="0" smtClean="0"/>
              <a:t>          32.640                              7.915,20                               14.280,00                                                      37</a:t>
            </a:r>
          </a:p>
          <a:p>
            <a:r>
              <a:rPr lang="es-ES_tradnl" sz="1600" dirty="0"/>
              <a:t> </a:t>
            </a:r>
            <a:r>
              <a:rPr lang="es-ES_tradnl" sz="1600" dirty="0" smtClean="0"/>
              <a:t>          46.920                            13.127,40                               14.280,00                                                      42</a:t>
            </a:r>
          </a:p>
          <a:p>
            <a:r>
              <a:rPr lang="es-ES_tradnl" sz="1600" dirty="0"/>
              <a:t> </a:t>
            </a:r>
            <a:r>
              <a:rPr lang="es-ES_tradnl" sz="1600" dirty="0" smtClean="0"/>
              <a:t>          61.200                            19.053,60                               20.400,00                                                      44</a:t>
            </a:r>
          </a:p>
          <a:p>
            <a:r>
              <a:rPr lang="es-ES_tradnl" sz="1600" dirty="0"/>
              <a:t> </a:t>
            </a:r>
            <a:r>
              <a:rPr lang="es-ES_tradnl" sz="1600" dirty="0" smtClean="0"/>
              <a:t>          81.600                            28.029,60                               45.900,00                                                      47</a:t>
            </a:r>
          </a:p>
          <a:p>
            <a:r>
              <a:rPr lang="es-ES_tradnl" sz="1600" dirty="0"/>
              <a:t> </a:t>
            </a:r>
            <a:r>
              <a:rPr lang="es-ES_tradnl" sz="1600" dirty="0" smtClean="0"/>
              <a:t>        127.500                            49.602,60                              51.000,00                                                       49</a:t>
            </a:r>
          </a:p>
          <a:p>
            <a:r>
              <a:rPr lang="es-ES_tradnl" sz="1600" dirty="0"/>
              <a:t> </a:t>
            </a:r>
            <a:r>
              <a:rPr lang="es-ES_tradnl" sz="1600" dirty="0" smtClean="0"/>
              <a:t>        178.500                            74.592,60                             127.500,00                                                      51</a:t>
            </a:r>
          </a:p>
          <a:p>
            <a:r>
              <a:rPr lang="es-ES_tradnl" sz="1600" dirty="0"/>
              <a:t> </a:t>
            </a:r>
            <a:r>
              <a:rPr lang="es-ES_tradnl" sz="1600" dirty="0" smtClean="0"/>
              <a:t>        306.000                          138.980,10                           Resto de base                                                   52   </a:t>
            </a:r>
            <a:endParaRPr lang="es-ES" sz="1600" dirty="0"/>
          </a:p>
        </p:txBody>
      </p:sp>
    </p:spTree>
    <p:extLst>
      <p:ext uri="{BB962C8B-B14F-4D97-AF65-F5344CB8AC3E}">
        <p14:creationId xmlns:p14="http://schemas.microsoft.com/office/powerpoint/2010/main" val="1196239817"/>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0F0D2280-30D8-0242-A08A-5CC08BA21DAB}"/>
              </a:ext>
            </a:extLst>
          </p:cNvPr>
          <p:cNvSpPr>
            <a:spLocks noGrp="1"/>
          </p:cNvSpPr>
          <p:nvPr>
            <p:ph type="ctrTitle"/>
          </p:nvPr>
        </p:nvSpPr>
        <p:spPr>
          <a:xfrm>
            <a:off x="2721735" y="2539039"/>
            <a:ext cx="9144000" cy="706437"/>
          </a:xfrm>
        </p:spPr>
        <p:txBody>
          <a:bodyPr>
            <a:normAutofit fontScale="90000"/>
          </a:bodyPr>
          <a:lstStyle/>
          <a:p>
            <a:pPr algn="l"/>
            <a:r>
              <a:rPr lang="es-ES_tradnl" sz="4800" dirty="0" smtClean="0"/>
              <a:t/>
            </a:r>
            <a:br>
              <a:rPr lang="es-ES_tradnl" sz="4800" dirty="0" smtClean="0"/>
            </a:br>
            <a:r>
              <a:rPr lang="es-ES_tradnl" sz="4800" dirty="0"/>
              <a:t/>
            </a:r>
            <a:br>
              <a:rPr lang="es-ES_tradnl" sz="4800" dirty="0"/>
            </a:br>
            <a:r>
              <a:rPr lang="es-ES_tradnl" sz="4800" dirty="0" smtClean="0"/>
              <a:t/>
            </a:r>
            <a:br>
              <a:rPr lang="es-ES_tradnl" sz="4800" dirty="0" smtClean="0"/>
            </a:br>
            <a:r>
              <a:rPr lang="es-ES_tradnl" sz="4800" dirty="0" smtClean="0"/>
              <a:t/>
            </a:r>
            <a:br>
              <a:rPr lang="es-ES_tradnl" sz="4800" dirty="0" smtClean="0"/>
            </a:br>
            <a:r>
              <a:rPr lang="es-ES_tradnl" sz="4800" dirty="0"/>
              <a:t/>
            </a:r>
            <a:br>
              <a:rPr lang="es-ES_tradnl" sz="4800" dirty="0"/>
            </a:br>
            <a:r>
              <a:rPr lang="es-ES_tradnl" sz="4800" dirty="0" smtClean="0"/>
              <a:t/>
            </a:r>
            <a:br>
              <a:rPr lang="es-ES_tradnl" sz="4800" dirty="0" smtClean="0"/>
            </a:br>
            <a:r>
              <a:rPr lang="es-ES_tradnl" sz="4800" dirty="0"/>
              <a:t/>
            </a:r>
            <a:br>
              <a:rPr lang="es-ES_tradnl" sz="4800" dirty="0"/>
            </a:br>
            <a:endParaRPr lang="es-ES" sz="4800" dirty="0"/>
          </a:p>
        </p:txBody>
      </p:sp>
      <p:sp>
        <p:nvSpPr>
          <p:cNvPr id="3" name="Rectángulo 2"/>
          <p:cNvSpPr/>
          <p:nvPr/>
        </p:nvSpPr>
        <p:spPr>
          <a:xfrm>
            <a:off x="528031" y="829430"/>
            <a:ext cx="9028091" cy="3293209"/>
          </a:xfrm>
          <a:prstGeom prst="rect">
            <a:avLst/>
          </a:prstGeom>
        </p:spPr>
        <p:txBody>
          <a:bodyPr wrap="square">
            <a:spAutoFit/>
          </a:bodyPr>
          <a:lstStyle/>
          <a:p>
            <a:endParaRPr lang="es-ES_tradnl" sz="3200" dirty="0" smtClean="0"/>
          </a:p>
          <a:p>
            <a:endParaRPr lang="es-ES_tradnl" sz="3200" dirty="0"/>
          </a:p>
          <a:p>
            <a:r>
              <a:rPr lang="es-ES_tradnl" sz="3200" dirty="0" smtClean="0"/>
              <a:t>BASE LIQUIDABLE ESPECIAL DEL AHORRO</a:t>
            </a:r>
          </a:p>
          <a:p>
            <a:r>
              <a:rPr lang="es-ES_tradnl" sz="1600" dirty="0" smtClean="0"/>
              <a:t>BASE LIQUIDABLE HASTA       CUOTA INTEGRA            RESTO BASE HASTA                               TIPO APLICABLE</a:t>
            </a:r>
          </a:p>
          <a:p>
            <a:r>
              <a:rPr lang="es-ES_tradnl" sz="1600" dirty="0" smtClean="0"/>
              <a:t>               (euros)                              (euros)                                 (euros)                                                     (%)</a:t>
            </a:r>
          </a:p>
          <a:p>
            <a:endParaRPr lang="es-ES_tradnl" sz="1600" dirty="0" smtClean="0"/>
          </a:p>
          <a:p>
            <a:r>
              <a:rPr lang="es-ES_tradnl" sz="1600" dirty="0"/>
              <a:t> </a:t>
            </a:r>
            <a:r>
              <a:rPr lang="es-ES_tradnl" sz="1600" dirty="0" smtClean="0"/>
              <a:t>                                                                                                    6.000,00                                                      20     </a:t>
            </a:r>
            <a:endParaRPr lang="es-ES_tradnl" sz="1600" dirty="0"/>
          </a:p>
          <a:p>
            <a:r>
              <a:rPr lang="es-ES_tradnl" sz="1600" dirty="0" smtClean="0"/>
              <a:t>             6.000                                   1.200                                 4.000,00                                                      22</a:t>
            </a:r>
          </a:p>
          <a:p>
            <a:r>
              <a:rPr lang="es-ES_tradnl" sz="1600" dirty="0"/>
              <a:t> </a:t>
            </a:r>
            <a:r>
              <a:rPr lang="es-ES_tradnl" sz="1600" dirty="0" smtClean="0"/>
              <a:t>           10.000                                  2.080                                 5.000,00                                                      24</a:t>
            </a:r>
          </a:p>
          <a:p>
            <a:r>
              <a:rPr lang="es-ES_tradnl" sz="1600" dirty="0"/>
              <a:t> </a:t>
            </a:r>
            <a:r>
              <a:rPr lang="es-ES_tradnl" sz="1600" dirty="0" smtClean="0"/>
              <a:t>          15.000                                   3.280                             Resto de base                                                 26</a:t>
            </a:r>
          </a:p>
        </p:txBody>
      </p:sp>
    </p:spTree>
    <p:extLst>
      <p:ext uri="{BB962C8B-B14F-4D97-AF65-F5344CB8AC3E}">
        <p14:creationId xmlns:p14="http://schemas.microsoft.com/office/powerpoint/2010/main" val="2691572813"/>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0F0D2280-30D8-0242-A08A-5CC08BA21DAB}"/>
              </a:ext>
            </a:extLst>
          </p:cNvPr>
          <p:cNvSpPr>
            <a:spLocks noGrp="1"/>
          </p:cNvSpPr>
          <p:nvPr>
            <p:ph type="ctrTitle"/>
          </p:nvPr>
        </p:nvSpPr>
        <p:spPr>
          <a:xfrm>
            <a:off x="1189150" y="940660"/>
            <a:ext cx="9144000" cy="4468135"/>
          </a:xfrm>
        </p:spPr>
        <p:txBody>
          <a:bodyPr>
            <a:normAutofit fontScale="90000"/>
          </a:bodyPr>
          <a:lstStyle/>
          <a:p>
            <a:pPr algn="l"/>
            <a:r>
              <a:rPr lang="es-ES_tradnl" sz="4000" dirty="0" smtClean="0"/>
              <a:t>MARCO NORMATIVO: LA LEY FORAL 21/2020, DE MODIFICACION DE DIVERSOS IMPUESTOS Y OTRAS MEDIDAS TRIBUTARIAS, MODIFICA LOS ARTICULOS 34, 35 Y 36 DFL 4/2008, QUE REGULAN LA DETERMINACION DEL RENDIMIENTO DE LAS ACTIVIDADES EMPRESARIALES Y PROFESIONALES</a:t>
            </a:r>
            <a:endParaRPr lang="es-ES" sz="4000" dirty="0"/>
          </a:p>
        </p:txBody>
      </p:sp>
    </p:spTree>
    <p:extLst>
      <p:ext uri="{BB962C8B-B14F-4D97-AF65-F5344CB8AC3E}">
        <p14:creationId xmlns:p14="http://schemas.microsoft.com/office/powerpoint/2010/main" val="3617872779"/>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0F0D2280-30D8-0242-A08A-5CC08BA21DAB}"/>
              </a:ext>
            </a:extLst>
          </p:cNvPr>
          <p:cNvSpPr>
            <a:spLocks noGrp="1"/>
          </p:cNvSpPr>
          <p:nvPr>
            <p:ph type="ctrTitle"/>
          </p:nvPr>
        </p:nvSpPr>
        <p:spPr>
          <a:xfrm>
            <a:off x="2721735" y="2539039"/>
            <a:ext cx="9144000" cy="706437"/>
          </a:xfrm>
        </p:spPr>
        <p:txBody>
          <a:bodyPr>
            <a:normAutofit fontScale="90000"/>
          </a:bodyPr>
          <a:lstStyle/>
          <a:p>
            <a:pPr algn="l"/>
            <a:r>
              <a:rPr lang="es-ES_tradnl" sz="4800" dirty="0" smtClean="0"/>
              <a:t/>
            </a:r>
            <a:br>
              <a:rPr lang="es-ES_tradnl" sz="4800" dirty="0" smtClean="0"/>
            </a:br>
            <a:r>
              <a:rPr lang="es-ES_tradnl" sz="4800" dirty="0"/>
              <a:t/>
            </a:r>
            <a:br>
              <a:rPr lang="es-ES_tradnl" sz="4800" dirty="0"/>
            </a:br>
            <a:r>
              <a:rPr lang="es-ES_tradnl" sz="4800" dirty="0" smtClean="0"/>
              <a:t/>
            </a:r>
            <a:br>
              <a:rPr lang="es-ES_tradnl" sz="4800" dirty="0" smtClean="0"/>
            </a:br>
            <a:r>
              <a:rPr lang="es-ES_tradnl" sz="4800" dirty="0" smtClean="0"/>
              <a:t/>
            </a:r>
            <a:br>
              <a:rPr lang="es-ES_tradnl" sz="4800" dirty="0" smtClean="0"/>
            </a:br>
            <a:r>
              <a:rPr lang="es-ES_tradnl" sz="4800" dirty="0"/>
              <a:t/>
            </a:r>
            <a:br>
              <a:rPr lang="es-ES_tradnl" sz="4800" dirty="0"/>
            </a:br>
            <a:r>
              <a:rPr lang="es-ES_tradnl" sz="4800" dirty="0" smtClean="0"/>
              <a:t/>
            </a:r>
            <a:br>
              <a:rPr lang="es-ES_tradnl" sz="4800" dirty="0" smtClean="0"/>
            </a:br>
            <a:r>
              <a:rPr lang="es-ES_tradnl" sz="4800" dirty="0"/>
              <a:t/>
            </a:r>
            <a:br>
              <a:rPr lang="es-ES_tradnl" sz="4800" dirty="0"/>
            </a:br>
            <a:endParaRPr lang="es-ES" sz="4800" dirty="0"/>
          </a:p>
        </p:txBody>
      </p:sp>
      <p:sp>
        <p:nvSpPr>
          <p:cNvPr id="3" name="Rectángulo 2"/>
          <p:cNvSpPr/>
          <p:nvPr/>
        </p:nvSpPr>
        <p:spPr>
          <a:xfrm>
            <a:off x="528031" y="1344584"/>
            <a:ext cx="9028091" cy="3416320"/>
          </a:xfrm>
          <a:prstGeom prst="rect">
            <a:avLst/>
          </a:prstGeom>
        </p:spPr>
        <p:txBody>
          <a:bodyPr wrap="square">
            <a:spAutoFit/>
          </a:bodyPr>
          <a:lstStyle/>
          <a:p>
            <a:r>
              <a:rPr lang="es-ES_tradnl" sz="2400" dirty="0" smtClean="0"/>
              <a:t>APLICACIÓN DE DEDUCCIONES EMPRESARIALES:</a:t>
            </a:r>
          </a:p>
          <a:p>
            <a:r>
              <a:rPr lang="es-ES_tradnl" sz="2400" dirty="0"/>
              <a:t> </a:t>
            </a:r>
            <a:endParaRPr lang="es-ES_tradnl" sz="2400" dirty="0" smtClean="0"/>
          </a:p>
          <a:p>
            <a:r>
              <a:rPr lang="es-ES_tradnl" sz="2400" dirty="0" smtClean="0"/>
              <a:t>A LOS SUJETOS PASIVOS DE ESTE IMPUESTO QUE EJERZAN ACTIVIDADES EMPRESARIALES O PROFESIONALES LES SERAN DE APLICACIÓN LOS INCENTIVOS Y ESTIMULOS A LA INVERSION EMPRESARIAL Y A LA CREACION DE EMPLEO ESTABLECIDOS O QUE SE ESTABLEZCAN EN LA NORMATIVA DEL IMPUESTO SOBRE SOCIEDADES COMO DEDUCCIONES O DEVOLUCIONES DE LA CUOTA, CON IGUALDAD DE PORCENTAJES, REQUISITOS Y LÍMITES DE DEDUCCION.</a:t>
            </a:r>
            <a:endParaRPr lang="es-ES" sz="2400" dirty="0"/>
          </a:p>
        </p:txBody>
      </p:sp>
    </p:spTree>
    <p:extLst>
      <p:ext uri="{BB962C8B-B14F-4D97-AF65-F5344CB8AC3E}">
        <p14:creationId xmlns:p14="http://schemas.microsoft.com/office/powerpoint/2010/main" val="2141857757"/>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0F0D2280-30D8-0242-A08A-5CC08BA21DAB}"/>
              </a:ext>
            </a:extLst>
          </p:cNvPr>
          <p:cNvSpPr>
            <a:spLocks noGrp="1"/>
          </p:cNvSpPr>
          <p:nvPr>
            <p:ph type="ctrTitle"/>
          </p:nvPr>
        </p:nvSpPr>
        <p:spPr>
          <a:xfrm>
            <a:off x="2721735" y="2539039"/>
            <a:ext cx="9144000" cy="706437"/>
          </a:xfrm>
        </p:spPr>
        <p:txBody>
          <a:bodyPr>
            <a:normAutofit fontScale="90000"/>
          </a:bodyPr>
          <a:lstStyle/>
          <a:p>
            <a:pPr algn="l"/>
            <a:r>
              <a:rPr lang="es-ES_tradnl" sz="4800" dirty="0" smtClean="0"/>
              <a:t/>
            </a:r>
            <a:br>
              <a:rPr lang="es-ES_tradnl" sz="4800" dirty="0" smtClean="0"/>
            </a:br>
            <a:r>
              <a:rPr lang="es-ES_tradnl" sz="4800" dirty="0"/>
              <a:t/>
            </a:r>
            <a:br>
              <a:rPr lang="es-ES_tradnl" sz="4800" dirty="0"/>
            </a:br>
            <a:r>
              <a:rPr lang="es-ES_tradnl" sz="4800" dirty="0" smtClean="0"/>
              <a:t/>
            </a:r>
            <a:br>
              <a:rPr lang="es-ES_tradnl" sz="4800" dirty="0" smtClean="0"/>
            </a:br>
            <a:r>
              <a:rPr lang="es-ES_tradnl" sz="4800" dirty="0" smtClean="0"/>
              <a:t/>
            </a:r>
            <a:br>
              <a:rPr lang="es-ES_tradnl" sz="4800" dirty="0" smtClean="0"/>
            </a:br>
            <a:r>
              <a:rPr lang="es-ES_tradnl" sz="4800" dirty="0"/>
              <a:t/>
            </a:r>
            <a:br>
              <a:rPr lang="es-ES_tradnl" sz="4800" dirty="0"/>
            </a:br>
            <a:r>
              <a:rPr lang="es-ES_tradnl" sz="4800" dirty="0" smtClean="0"/>
              <a:t/>
            </a:r>
            <a:br>
              <a:rPr lang="es-ES_tradnl" sz="4800" dirty="0" smtClean="0"/>
            </a:br>
            <a:r>
              <a:rPr lang="es-ES_tradnl" sz="4800" dirty="0"/>
              <a:t/>
            </a:r>
            <a:br>
              <a:rPr lang="es-ES_tradnl" sz="4800" dirty="0"/>
            </a:br>
            <a:endParaRPr lang="es-ES" sz="4800" dirty="0"/>
          </a:p>
        </p:txBody>
      </p:sp>
      <p:sp>
        <p:nvSpPr>
          <p:cNvPr id="3" name="Rectángulo 2"/>
          <p:cNvSpPr/>
          <p:nvPr/>
        </p:nvSpPr>
        <p:spPr>
          <a:xfrm>
            <a:off x="631062" y="937152"/>
            <a:ext cx="9028091" cy="3293209"/>
          </a:xfrm>
          <a:prstGeom prst="rect">
            <a:avLst/>
          </a:prstGeom>
        </p:spPr>
        <p:txBody>
          <a:bodyPr wrap="square">
            <a:spAutoFit/>
          </a:bodyPr>
          <a:lstStyle/>
          <a:p>
            <a:endParaRPr lang="es-ES_tradnl" sz="2400" dirty="0" smtClean="0"/>
          </a:p>
          <a:p>
            <a:endParaRPr lang="es-ES_tradnl" sz="2400" dirty="0"/>
          </a:p>
          <a:p>
            <a:r>
              <a:rPr lang="es-ES_tradnl" sz="3200" dirty="0" smtClean="0"/>
              <a:t>SERA DEDUCIBLE UN 10% DE LAS INVERSIONES QUE SE REALICEN EN ELEMENTOS NUEVOS DEL INMOVILIZADO MATERIAL AFECTOS A LA ACTIVIDAD ECONOMICA SIN QUE SE CONSIDEREN COMO TALES LOS TERRENOS</a:t>
            </a:r>
            <a:endParaRPr lang="es-ES" sz="3200" dirty="0"/>
          </a:p>
        </p:txBody>
      </p:sp>
    </p:spTree>
    <p:extLst>
      <p:ext uri="{BB962C8B-B14F-4D97-AF65-F5344CB8AC3E}">
        <p14:creationId xmlns:p14="http://schemas.microsoft.com/office/powerpoint/2010/main" val="881583460"/>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0F0D2280-30D8-0242-A08A-5CC08BA21DAB}"/>
              </a:ext>
            </a:extLst>
          </p:cNvPr>
          <p:cNvSpPr>
            <a:spLocks noGrp="1"/>
          </p:cNvSpPr>
          <p:nvPr>
            <p:ph type="ctrTitle"/>
          </p:nvPr>
        </p:nvSpPr>
        <p:spPr>
          <a:xfrm>
            <a:off x="2721735" y="2539039"/>
            <a:ext cx="9144000" cy="706437"/>
          </a:xfrm>
        </p:spPr>
        <p:txBody>
          <a:bodyPr>
            <a:normAutofit fontScale="90000"/>
          </a:bodyPr>
          <a:lstStyle/>
          <a:p>
            <a:pPr algn="l"/>
            <a:r>
              <a:rPr lang="es-ES_tradnl" sz="4800" dirty="0" smtClean="0"/>
              <a:t/>
            </a:r>
            <a:br>
              <a:rPr lang="es-ES_tradnl" sz="4800" dirty="0" smtClean="0"/>
            </a:br>
            <a:r>
              <a:rPr lang="es-ES_tradnl" sz="4800" dirty="0"/>
              <a:t/>
            </a:r>
            <a:br>
              <a:rPr lang="es-ES_tradnl" sz="4800" dirty="0"/>
            </a:br>
            <a:r>
              <a:rPr lang="es-ES_tradnl" sz="4800" dirty="0" smtClean="0"/>
              <a:t/>
            </a:r>
            <a:br>
              <a:rPr lang="es-ES_tradnl" sz="4800" dirty="0" smtClean="0"/>
            </a:br>
            <a:r>
              <a:rPr lang="es-ES_tradnl" sz="4800" dirty="0" smtClean="0"/>
              <a:t/>
            </a:r>
            <a:br>
              <a:rPr lang="es-ES_tradnl" sz="4800" dirty="0" smtClean="0"/>
            </a:br>
            <a:r>
              <a:rPr lang="es-ES_tradnl" sz="4800" dirty="0"/>
              <a:t/>
            </a:r>
            <a:br>
              <a:rPr lang="es-ES_tradnl" sz="4800" dirty="0"/>
            </a:br>
            <a:r>
              <a:rPr lang="es-ES_tradnl" sz="4800" dirty="0" smtClean="0"/>
              <a:t/>
            </a:r>
            <a:br>
              <a:rPr lang="es-ES_tradnl" sz="4800" dirty="0" smtClean="0"/>
            </a:br>
            <a:r>
              <a:rPr lang="es-ES_tradnl" sz="4800" dirty="0"/>
              <a:t/>
            </a:r>
            <a:br>
              <a:rPr lang="es-ES_tradnl" sz="4800" dirty="0"/>
            </a:br>
            <a:endParaRPr lang="es-ES" sz="4800" dirty="0"/>
          </a:p>
        </p:txBody>
      </p:sp>
      <p:sp>
        <p:nvSpPr>
          <p:cNvPr id="3" name="Rectángulo 2"/>
          <p:cNvSpPr/>
          <p:nvPr/>
        </p:nvSpPr>
        <p:spPr>
          <a:xfrm>
            <a:off x="631062" y="937152"/>
            <a:ext cx="9028091" cy="4154984"/>
          </a:xfrm>
          <a:prstGeom prst="rect">
            <a:avLst/>
          </a:prstGeom>
        </p:spPr>
        <p:txBody>
          <a:bodyPr wrap="square">
            <a:spAutoFit/>
          </a:bodyPr>
          <a:lstStyle/>
          <a:p>
            <a:endParaRPr lang="es-ES_tradnl" sz="2400" dirty="0" smtClean="0"/>
          </a:p>
          <a:p>
            <a:r>
              <a:rPr lang="es-ES_tradnl" sz="2400" dirty="0" smtClean="0"/>
              <a:t>REQUISITOS:</a:t>
            </a:r>
          </a:p>
          <a:p>
            <a:r>
              <a:rPr lang="es-ES_tradnl" sz="2400" dirty="0" smtClean="0"/>
              <a:t>1.-QUE PERMANEZCAN EN FUNCIONAMIENTO EN LAS PROPIAS INSTALACIONES DEL SUJETO PASIVO DURANTE UN PLAZO MINIMO DE CINCO AÑOS O DURANTE SU VIDA UTIL SI FUERE INFERIOR</a:t>
            </a:r>
          </a:p>
          <a:p>
            <a:r>
              <a:rPr lang="es-ES_tradnl" sz="2400" dirty="0" smtClean="0"/>
              <a:t>2.-INVERSION NO INFERIOR A 6.000 EUROS</a:t>
            </a:r>
          </a:p>
          <a:p>
            <a:r>
              <a:rPr lang="es-ES_tradnl" sz="2400" dirty="0" smtClean="0"/>
              <a:t>3.-CUANDO SE TRATE DE INVERSIONES EN VEHICULOS AUTOMOVILES DE TURISMO Y SUS REMOLQUES, CICLOMOTORES, MOTOCICLETAS ,ETC … SOLO SE ADMITIRAN: VEHICULOS UTILIZADOS EN SERVICIOS DE VIGILANCIA, VEHICULOS MIXTOS UTILIZADOS EN EL TRANSPORTE DE MERCANCIAS, …</a:t>
            </a:r>
            <a:endParaRPr lang="es-ES_tradnl" sz="2400" dirty="0"/>
          </a:p>
        </p:txBody>
      </p:sp>
    </p:spTree>
    <p:extLst>
      <p:ext uri="{BB962C8B-B14F-4D97-AF65-F5344CB8AC3E}">
        <p14:creationId xmlns:p14="http://schemas.microsoft.com/office/powerpoint/2010/main" val="2609478991"/>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0F0D2280-30D8-0242-A08A-5CC08BA21DAB}"/>
              </a:ext>
            </a:extLst>
          </p:cNvPr>
          <p:cNvSpPr>
            <a:spLocks noGrp="1"/>
          </p:cNvSpPr>
          <p:nvPr>
            <p:ph type="ctrTitle"/>
          </p:nvPr>
        </p:nvSpPr>
        <p:spPr>
          <a:xfrm>
            <a:off x="2721735" y="2539039"/>
            <a:ext cx="9144000" cy="706437"/>
          </a:xfrm>
        </p:spPr>
        <p:txBody>
          <a:bodyPr>
            <a:normAutofit fontScale="90000"/>
          </a:bodyPr>
          <a:lstStyle/>
          <a:p>
            <a:pPr algn="l"/>
            <a:r>
              <a:rPr lang="es-ES_tradnl" sz="4800" dirty="0" smtClean="0"/>
              <a:t/>
            </a:r>
            <a:br>
              <a:rPr lang="es-ES_tradnl" sz="4800" dirty="0" smtClean="0"/>
            </a:br>
            <a:r>
              <a:rPr lang="es-ES_tradnl" sz="4800" dirty="0"/>
              <a:t/>
            </a:r>
            <a:br>
              <a:rPr lang="es-ES_tradnl" sz="4800" dirty="0"/>
            </a:br>
            <a:r>
              <a:rPr lang="es-ES_tradnl" sz="4800" dirty="0" smtClean="0"/>
              <a:t/>
            </a:r>
            <a:br>
              <a:rPr lang="es-ES_tradnl" sz="4800" dirty="0" smtClean="0"/>
            </a:br>
            <a:r>
              <a:rPr lang="es-ES_tradnl" sz="4800" dirty="0" smtClean="0"/>
              <a:t/>
            </a:r>
            <a:br>
              <a:rPr lang="es-ES_tradnl" sz="4800" dirty="0" smtClean="0"/>
            </a:br>
            <a:r>
              <a:rPr lang="es-ES_tradnl" sz="4800" dirty="0"/>
              <a:t/>
            </a:r>
            <a:br>
              <a:rPr lang="es-ES_tradnl" sz="4800" dirty="0"/>
            </a:br>
            <a:r>
              <a:rPr lang="es-ES_tradnl" sz="4800" dirty="0" smtClean="0"/>
              <a:t/>
            </a:r>
            <a:br>
              <a:rPr lang="es-ES_tradnl" sz="4800" dirty="0" smtClean="0"/>
            </a:br>
            <a:r>
              <a:rPr lang="es-ES_tradnl" sz="4800" dirty="0"/>
              <a:t/>
            </a:r>
            <a:br>
              <a:rPr lang="es-ES_tradnl" sz="4800" dirty="0"/>
            </a:br>
            <a:endParaRPr lang="es-ES" sz="4800" dirty="0"/>
          </a:p>
        </p:txBody>
      </p:sp>
      <p:sp>
        <p:nvSpPr>
          <p:cNvPr id="3" name="Rectángulo 2"/>
          <p:cNvSpPr/>
          <p:nvPr/>
        </p:nvSpPr>
        <p:spPr>
          <a:xfrm>
            <a:off x="631062" y="937152"/>
            <a:ext cx="9028091" cy="3293209"/>
          </a:xfrm>
          <a:prstGeom prst="rect">
            <a:avLst/>
          </a:prstGeom>
        </p:spPr>
        <p:txBody>
          <a:bodyPr wrap="square">
            <a:spAutoFit/>
          </a:bodyPr>
          <a:lstStyle/>
          <a:p>
            <a:endParaRPr lang="es-ES_tradnl" sz="2400" dirty="0" smtClean="0"/>
          </a:p>
          <a:p>
            <a:endParaRPr lang="es-ES_tradnl" sz="2400" dirty="0"/>
          </a:p>
          <a:p>
            <a:r>
              <a:rPr lang="es-ES_tradnl" sz="3200" dirty="0" smtClean="0"/>
              <a:t>MOMENTO DE LA DEDUCCION: NORMALMENTE EL MOMENTO EN EL QUE SE GENERA EL DERECHO A PRACTICAR LA DEDUCCION ES EL DE LA ENTRADA EN FUNCIONAMIENTO DEL BIEN OBJETO DE LA INVERSION</a:t>
            </a:r>
          </a:p>
        </p:txBody>
      </p:sp>
    </p:spTree>
    <p:extLst>
      <p:ext uri="{BB962C8B-B14F-4D97-AF65-F5344CB8AC3E}">
        <p14:creationId xmlns:p14="http://schemas.microsoft.com/office/powerpoint/2010/main" val="4005630923"/>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0F0D2280-30D8-0242-A08A-5CC08BA21DAB}"/>
              </a:ext>
            </a:extLst>
          </p:cNvPr>
          <p:cNvSpPr>
            <a:spLocks noGrp="1"/>
          </p:cNvSpPr>
          <p:nvPr>
            <p:ph type="ctrTitle"/>
          </p:nvPr>
        </p:nvSpPr>
        <p:spPr>
          <a:xfrm>
            <a:off x="2721735" y="2539039"/>
            <a:ext cx="9144000" cy="706437"/>
          </a:xfrm>
        </p:spPr>
        <p:txBody>
          <a:bodyPr>
            <a:normAutofit fontScale="90000"/>
          </a:bodyPr>
          <a:lstStyle/>
          <a:p>
            <a:pPr algn="l"/>
            <a:r>
              <a:rPr lang="es-ES_tradnl" sz="4800" dirty="0" smtClean="0"/>
              <a:t/>
            </a:r>
            <a:br>
              <a:rPr lang="es-ES_tradnl" sz="4800" dirty="0" smtClean="0"/>
            </a:br>
            <a:r>
              <a:rPr lang="es-ES_tradnl" sz="4800" dirty="0"/>
              <a:t/>
            </a:r>
            <a:br>
              <a:rPr lang="es-ES_tradnl" sz="4800" dirty="0"/>
            </a:br>
            <a:r>
              <a:rPr lang="es-ES_tradnl" sz="4800" dirty="0" smtClean="0"/>
              <a:t/>
            </a:r>
            <a:br>
              <a:rPr lang="es-ES_tradnl" sz="4800" dirty="0" smtClean="0"/>
            </a:br>
            <a:r>
              <a:rPr lang="es-ES_tradnl" sz="4800" dirty="0" smtClean="0"/>
              <a:t/>
            </a:r>
            <a:br>
              <a:rPr lang="es-ES_tradnl" sz="4800" dirty="0" smtClean="0"/>
            </a:br>
            <a:r>
              <a:rPr lang="es-ES_tradnl" sz="4800" dirty="0"/>
              <a:t/>
            </a:r>
            <a:br>
              <a:rPr lang="es-ES_tradnl" sz="4800" dirty="0"/>
            </a:br>
            <a:r>
              <a:rPr lang="es-ES_tradnl" sz="4800" dirty="0" smtClean="0"/>
              <a:t/>
            </a:r>
            <a:br>
              <a:rPr lang="es-ES_tradnl" sz="4800" dirty="0" smtClean="0"/>
            </a:br>
            <a:r>
              <a:rPr lang="es-ES_tradnl" sz="4800" dirty="0"/>
              <a:t/>
            </a:r>
            <a:br>
              <a:rPr lang="es-ES_tradnl" sz="4800" dirty="0"/>
            </a:br>
            <a:endParaRPr lang="es-ES" sz="4800" dirty="0"/>
          </a:p>
        </p:txBody>
      </p:sp>
      <p:sp>
        <p:nvSpPr>
          <p:cNvPr id="3" name="Rectángulo 2"/>
          <p:cNvSpPr/>
          <p:nvPr/>
        </p:nvSpPr>
        <p:spPr>
          <a:xfrm>
            <a:off x="631062" y="937152"/>
            <a:ext cx="9028091" cy="3416320"/>
          </a:xfrm>
          <a:prstGeom prst="rect">
            <a:avLst/>
          </a:prstGeom>
        </p:spPr>
        <p:txBody>
          <a:bodyPr wrap="square">
            <a:spAutoFit/>
          </a:bodyPr>
          <a:lstStyle/>
          <a:p>
            <a:endParaRPr lang="es-ES_tradnl" sz="2400" dirty="0" smtClean="0"/>
          </a:p>
          <a:p>
            <a:endParaRPr lang="es-ES_tradnl" sz="3200" dirty="0" smtClean="0"/>
          </a:p>
          <a:p>
            <a:r>
              <a:rPr lang="es-ES_tradnl" sz="3200" dirty="0" smtClean="0"/>
              <a:t>BASE DE LA DEDUCCION</a:t>
            </a:r>
            <a:r>
              <a:rPr lang="es-ES_tradnl" sz="3200" dirty="0"/>
              <a:t>:</a:t>
            </a:r>
            <a:endParaRPr lang="es-ES_tradnl" sz="3200" dirty="0" smtClean="0"/>
          </a:p>
          <a:p>
            <a:r>
              <a:rPr lang="es-ES_tradnl" sz="3200" dirty="0" smtClean="0"/>
              <a:t>LA BASE DE LAS DEDUCCIONES NO PODRA SER SUPERIOR AL PRECIO QUE HUBIESE SIDO ACORDADO, EN CONDICIONES NORMALES DE MERCADO, ENTRE SUJETOS INDEPENDIENTES</a:t>
            </a:r>
            <a:endParaRPr lang="es-ES_tradnl" sz="3200" dirty="0"/>
          </a:p>
        </p:txBody>
      </p:sp>
    </p:spTree>
    <p:extLst>
      <p:ext uri="{BB962C8B-B14F-4D97-AF65-F5344CB8AC3E}">
        <p14:creationId xmlns:p14="http://schemas.microsoft.com/office/powerpoint/2010/main" val="2209712956"/>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0F0D2280-30D8-0242-A08A-5CC08BA21DAB}"/>
              </a:ext>
            </a:extLst>
          </p:cNvPr>
          <p:cNvSpPr>
            <a:spLocks noGrp="1"/>
          </p:cNvSpPr>
          <p:nvPr>
            <p:ph type="ctrTitle"/>
          </p:nvPr>
        </p:nvSpPr>
        <p:spPr>
          <a:xfrm>
            <a:off x="2721735" y="2539039"/>
            <a:ext cx="9144000" cy="706437"/>
          </a:xfrm>
        </p:spPr>
        <p:txBody>
          <a:bodyPr>
            <a:normAutofit fontScale="90000"/>
          </a:bodyPr>
          <a:lstStyle/>
          <a:p>
            <a:pPr algn="l"/>
            <a:r>
              <a:rPr lang="es-ES_tradnl" sz="4800" dirty="0" smtClean="0"/>
              <a:t/>
            </a:r>
            <a:br>
              <a:rPr lang="es-ES_tradnl" sz="4800" dirty="0" smtClean="0"/>
            </a:br>
            <a:r>
              <a:rPr lang="es-ES_tradnl" sz="4800" dirty="0"/>
              <a:t/>
            </a:r>
            <a:br>
              <a:rPr lang="es-ES_tradnl" sz="4800" dirty="0"/>
            </a:br>
            <a:r>
              <a:rPr lang="es-ES_tradnl" sz="4800" dirty="0" smtClean="0"/>
              <a:t/>
            </a:r>
            <a:br>
              <a:rPr lang="es-ES_tradnl" sz="4800" dirty="0" smtClean="0"/>
            </a:br>
            <a:r>
              <a:rPr lang="es-ES_tradnl" sz="4800" dirty="0" smtClean="0"/>
              <a:t/>
            </a:r>
            <a:br>
              <a:rPr lang="es-ES_tradnl" sz="4800" dirty="0" smtClean="0"/>
            </a:br>
            <a:r>
              <a:rPr lang="es-ES_tradnl" sz="4800" dirty="0"/>
              <a:t/>
            </a:r>
            <a:br>
              <a:rPr lang="es-ES_tradnl" sz="4800" dirty="0"/>
            </a:br>
            <a:r>
              <a:rPr lang="es-ES_tradnl" sz="4800" dirty="0" smtClean="0"/>
              <a:t/>
            </a:r>
            <a:br>
              <a:rPr lang="es-ES_tradnl" sz="4800" dirty="0" smtClean="0"/>
            </a:br>
            <a:r>
              <a:rPr lang="es-ES_tradnl" sz="4800" dirty="0"/>
              <a:t/>
            </a:r>
            <a:br>
              <a:rPr lang="es-ES_tradnl" sz="4800" dirty="0"/>
            </a:br>
            <a:endParaRPr lang="es-ES" sz="4800" dirty="0"/>
          </a:p>
        </p:txBody>
      </p:sp>
      <p:sp>
        <p:nvSpPr>
          <p:cNvPr id="3" name="Rectángulo 2"/>
          <p:cNvSpPr/>
          <p:nvPr/>
        </p:nvSpPr>
        <p:spPr>
          <a:xfrm>
            <a:off x="631062" y="937152"/>
            <a:ext cx="9028091" cy="3416320"/>
          </a:xfrm>
          <a:prstGeom prst="rect">
            <a:avLst/>
          </a:prstGeom>
        </p:spPr>
        <p:txBody>
          <a:bodyPr wrap="square">
            <a:spAutoFit/>
          </a:bodyPr>
          <a:lstStyle/>
          <a:p>
            <a:endParaRPr lang="es-ES_tradnl" sz="2400" dirty="0" smtClean="0"/>
          </a:p>
          <a:p>
            <a:endParaRPr lang="es-ES_tradnl" sz="3200" dirty="0" smtClean="0"/>
          </a:p>
          <a:p>
            <a:endParaRPr lang="es-ES_tradnl" sz="3200" dirty="0"/>
          </a:p>
          <a:p>
            <a:r>
              <a:rPr lang="es-ES_tradnl" sz="3200" dirty="0" smtClean="0"/>
              <a:t>LIMITE DE LA DEDUCCION:</a:t>
            </a:r>
          </a:p>
          <a:p>
            <a:r>
              <a:rPr lang="es-ES_tradnl" sz="3200" dirty="0" smtClean="0"/>
              <a:t>EL IMPORTE DE LAS DEDUCCIONES NO PODRA EXCEDER, EN SU CONJUNTO, DEL 25% DE LA CUOTA LIQUIDA</a:t>
            </a:r>
          </a:p>
        </p:txBody>
      </p:sp>
    </p:spTree>
    <p:extLst>
      <p:ext uri="{BB962C8B-B14F-4D97-AF65-F5344CB8AC3E}">
        <p14:creationId xmlns:p14="http://schemas.microsoft.com/office/powerpoint/2010/main" val="345624170"/>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0F0D2280-30D8-0242-A08A-5CC08BA21DAB}"/>
              </a:ext>
            </a:extLst>
          </p:cNvPr>
          <p:cNvSpPr>
            <a:spLocks noGrp="1"/>
          </p:cNvSpPr>
          <p:nvPr>
            <p:ph type="ctrTitle"/>
          </p:nvPr>
        </p:nvSpPr>
        <p:spPr>
          <a:xfrm>
            <a:off x="2721735" y="2539039"/>
            <a:ext cx="9144000" cy="706437"/>
          </a:xfrm>
        </p:spPr>
        <p:txBody>
          <a:bodyPr>
            <a:normAutofit fontScale="90000"/>
          </a:bodyPr>
          <a:lstStyle/>
          <a:p>
            <a:pPr algn="l"/>
            <a:r>
              <a:rPr lang="es-ES_tradnl" sz="4800" dirty="0" smtClean="0"/>
              <a:t/>
            </a:r>
            <a:br>
              <a:rPr lang="es-ES_tradnl" sz="4800" dirty="0" smtClean="0"/>
            </a:br>
            <a:r>
              <a:rPr lang="es-ES_tradnl" sz="4800" dirty="0"/>
              <a:t/>
            </a:r>
            <a:br>
              <a:rPr lang="es-ES_tradnl" sz="4800" dirty="0"/>
            </a:br>
            <a:r>
              <a:rPr lang="es-ES_tradnl" sz="4800" dirty="0" smtClean="0"/>
              <a:t/>
            </a:r>
            <a:br>
              <a:rPr lang="es-ES_tradnl" sz="4800" dirty="0" smtClean="0"/>
            </a:br>
            <a:r>
              <a:rPr lang="es-ES_tradnl" sz="4800" dirty="0" smtClean="0"/>
              <a:t/>
            </a:r>
            <a:br>
              <a:rPr lang="es-ES_tradnl" sz="4800" dirty="0" smtClean="0"/>
            </a:br>
            <a:r>
              <a:rPr lang="es-ES_tradnl" sz="4800" dirty="0"/>
              <a:t/>
            </a:r>
            <a:br>
              <a:rPr lang="es-ES_tradnl" sz="4800" dirty="0"/>
            </a:br>
            <a:r>
              <a:rPr lang="es-ES_tradnl" sz="4800" dirty="0" smtClean="0"/>
              <a:t/>
            </a:r>
            <a:br>
              <a:rPr lang="es-ES_tradnl" sz="4800" dirty="0" smtClean="0"/>
            </a:br>
            <a:r>
              <a:rPr lang="es-ES_tradnl" sz="4800" dirty="0"/>
              <a:t/>
            </a:r>
            <a:br>
              <a:rPr lang="es-ES_tradnl" sz="4800" dirty="0"/>
            </a:br>
            <a:endParaRPr lang="es-ES" sz="4800" dirty="0"/>
          </a:p>
        </p:txBody>
      </p:sp>
      <p:sp>
        <p:nvSpPr>
          <p:cNvPr id="3" name="Rectángulo 2"/>
          <p:cNvSpPr/>
          <p:nvPr/>
        </p:nvSpPr>
        <p:spPr>
          <a:xfrm>
            <a:off x="528031" y="1344584"/>
            <a:ext cx="9028091" cy="3170099"/>
          </a:xfrm>
          <a:prstGeom prst="rect">
            <a:avLst/>
          </a:prstGeom>
        </p:spPr>
        <p:txBody>
          <a:bodyPr wrap="square">
            <a:spAutoFit/>
          </a:bodyPr>
          <a:lstStyle/>
          <a:p>
            <a:r>
              <a:rPr lang="es-ES_tradnl" sz="3200" dirty="0" smtClean="0"/>
              <a:t>COMPATIBILIDAD CON ED NORMAL Y SIMPLIFICADA</a:t>
            </a:r>
          </a:p>
          <a:p>
            <a:endParaRPr lang="es-ES_tradnl" sz="2400" dirty="0" smtClean="0"/>
          </a:p>
          <a:p>
            <a:r>
              <a:rPr lang="es-ES_tradnl" sz="2400" dirty="0"/>
              <a:t> </a:t>
            </a:r>
            <a:r>
              <a:rPr lang="es-ES_tradnl" sz="2400" dirty="0" smtClean="0"/>
              <a:t>LA EDE NO ES COMPATIBLE CON LA ED NORMAL NI CON LA ED SIMPLIFICADA (ART. 35.2)</a:t>
            </a:r>
          </a:p>
          <a:p>
            <a:endParaRPr lang="es-ES_tradnl" sz="2400" dirty="0"/>
          </a:p>
          <a:p>
            <a:r>
              <a:rPr lang="es-ES_tradnl" sz="2400" dirty="0" smtClean="0"/>
              <a:t>NO OBSTANTE, SI EL SUJETO PASIVO EN EDE INICIA UNA NUEVA ACTIVIDAD, LA INCOMPATIBILIDAD ANTERIOR NO SURTIRA EFECTOS HASTA EL AÑO SIGUIENTE</a:t>
            </a:r>
          </a:p>
        </p:txBody>
      </p:sp>
    </p:spTree>
    <p:extLst>
      <p:ext uri="{BB962C8B-B14F-4D97-AF65-F5344CB8AC3E}">
        <p14:creationId xmlns:p14="http://schemas.microsoft.com/office/powerpoint/2010/main" val="2904243131"/>
      </p:ext>
    </p:extLst>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0F0D2280-30D8-0242-A08A-5CC08BA21DAB}"/>
              </a:ext>
            </a:extLst>
          </p:cNvPr>
          <p:cNvSpPr>
            <a:spLocks noGrp="1"/>
          </p:cNvSpPr>
          <p:nvPr>
            <p:ph type="ctrTitle"/>
          </p:nvPr>
        </p:nvSpPr>
        <p:spPr>
          <a:xfrm>
            <a:off x="2721735" y="2539039"/>
            <a:ext cx="9144000" cy="706437"/>
          </a:xfrm>
        </p:spPr>
        <p:txBody>
          <a:bodyPr>
            <a:normAutofit fontScale="90000"/>
          </a:bodyPr>
          <a:lstStyle/>
          <a:p>
            <a:pPr algn="l"/>
            <a:r>
              <a:rPr lang="es-ES_tradnl" sz="4800" dirty="0" smtClean="0"/>
              <a:t/>
            </a:r>
            <a:br>
              <a:rPr lang="es-ES_tradnl" sz="4800" dirty="0" smtClean="0"/>
            </a:br>
            <a:r>
              <a:rPr lang="es-ES_tradnl" sz="4800" dirty="0"/>
              <a:t/>
            </a:r>
            <a:br>
              <a:rPr lang="es-ES_tradnl" sz="4800" dirty="0"/>
            </a:br>
            <a:r>
              <a:rPr lang="es-ES_tradnl" sz="4800" dirty="0" smtClean="0"/>
              <a:t/>
            </a:r>
            <a:br>
              <a:rPr lang="es-ES_tradnl" sz="4800" dirty="0" smtClean="0"/>
            </a:br>
            <a:r>
              <a:rPr lang="es-ES_tradnl" sz="4800" dirty="0" smtClean="0"/>
              <a:t/>
            </a:r>
            <a:br>
              <a:rPr lang="es-ES_tradnl" sz="4800" dirty="0" smtClean="0"/>
            </a:br>
            <a:r>
              <a:rPr lang="es-ES_tradnl" sz="4800" dirty="0"/>
              <a:t/>
            </a:r>
            <a:br>
              <a:rPr lang="es-ES_tradnl" sz="4800" dirty="0"/>
            </a:br>
            <a:r>
              <a:rPr lang="es-ES_tradnl" sz="4800" dirty="0" smtClean="0"/>
              <a:t/>
            </a:r>
            <a:br>
              <a:rPr lang="es-ES_tradnl" sz="4800" dirty="0" smtClean="0"/>
            </a:br>
            <a:r>
              <a:rPr lang="es-ES_tradnl" sz="4800" dirty="0"/>
              <a:t/>
            </a:r>
            <a:br>
              <a:rPr lang="es-ES_tradnl" sz="4800" dirty="0"/>
            </a:br>
            <a:endParaRPr lang="es-ES" sz="4800" dirty="0"/>
          </a:p>
        </p:txBody>
      </p:sp>
      <p:sp>
        <p:nvSpPr>
          <p:cNvPr id="3" name="Rectángulo 2"/>
          <p:cNvSpPr/>
          <p:nvPr/>
        </p:nvSpPr>
        <p:spPr>
          <a:xfrm>
            <a:off x="528031" y="1344584"/>
            <a:ext cx="9028091" cy="2800767"/>
          </a:xfrm>
          <a:prstGeom prst="rect">
            <a:avLst/>
          </a:prstGeom>
        </p:spPr>
        <p:txBody>
          <a:bodyPr wrap="square">
            <a:spAutoFit/>
          </a:bodyPr>
          <a:lstStyle/>
          <a:p>
            <a:r>
              <a:rPr lang="es-ES_tradnl" sz="3200" dirty="0" smtClean="0"/>
              <a:t>COMPATIBILIDAD CON IVA:</a:t>
            </a:r>
          </a:p>
          <a:p>
            <a:endParaRPr lang="es-ES_tradnl" sz="2400" dirty="0"/>
          </a:p>
          <a:p>
            <a:r>
              <a:rPr lang="es-ES_tradnl" sz="2400" dirty="0" smtClean="0"/>
              <a:t>LA EDE NO ES COMPATIBLE CON REGIMEN GENERAL DE IVA.</a:t>
            </a:r>
          </a:p>
          <a:p>
            <a:endParaRPr lang="es-ES_tradnl" sz="2400" dirty="0"/>
          </a:p>
          <a:p>
            <a:r>
              <a:rPr lang="es-ES_tradnl" sz="2400" dirty="0" smtClean="0"/>
              <a:t>LA EDE ES COMPATIBLE CON REGIMEN SIMPLIFICADO (MODULOS) DE IVA, CON EL RECARGO DE EQUIVALENCIA Y CON EL </a:t>
            </a:r>
            <a:r>
              <a:rPr lang="es-ES_tradnl" sz="2400" b="1" dirty="0" smtClean="0"/>
              <a:t>REGIMEN ESPECIAL DE AGRICULTURA, GANADERIA Y PESCA</a:t>
            </a:r>
            <a:r>
              <a:rPr lang="es-ES_tradnl" sz="2400" dirty="0" smtClean="0"/>
              <a:t>, TAMBIEN DE IVA.</a:t>
            </a:r>
          </a:p>
        </p:txBody>
      </p:sp>
    </p:spTree>
    <p:extLst>
      <p:ext uri="{BB962C8B-B14F-4D97-AF65-F5344CB8AC3E}">
        <p14:creationId xmlns:p14="http://schemas.microsoft.com/office/powerpoint/2010/main" val="2676726802"/>
      </p:ext>
    </p:extLst>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0F0D2280-30D8-0242-A08A-5CC08BA21DAB}"/>
              </a:ext>
            </a:extLst>
          </p:cNvPr>
          <p:cNvSpPr>
            <a:spLocks noGrp="1"/>
          </p:cNvSpPr>
          <p:nvPr>
            <p:ph type="ctrTitle"/>
          </p:nvPr>
        </p:nvSpPr>
        <p:spPr>
          <a:xfrm>
            <a:off x="2721735" y="2539039"/>
            <a:ext cx="9144000" cy="706437"/>
          </a:xfrm>
        </p:spPr>
        <p:txBody>
          <a:bodyPr>
            <a:normAutofit fontScale="90000"/>
          </a:bodyPr>
          <a:lstStyle/>
          <a:p>
            <a:pPr algn="l"/>
            <a:r>
              <a:rPr lang="es-ES_tradnl" sz="4800" dirty="0" smtClean="0"/>
              <a:t/>
            </a:r>
            <a:br>
              <a:rPr lang="es-ES_tradnl" sz="4800" dirty="0" smtClean="0"/>
            </a:br>
            <a:r>
              <a:rPr lang="es-ES_tradnl" sz="4800" dirty="0"/>
              <a:t/>
            </a:r>
            <a:br>
              <a:rPr lang="es-ES_tradnl" sz="4800" dirty="0"/>
            </a:br>
            <a:r>
              <a:rPr lang="es-ES_tradnl" sz="4800" dirty="0" smtClean="0"/>
              <a:t/>
            </a:r>
            <a:br>
              <a:rPr lang="es-ES_tradnl" sz="4800" dirty="0" smtClean="0"/>
            </a:br>
            <a:r>
              <a:rPr lang="es-ES_tradnl" sz="4800" dirty="0" smtClean="0"/>
              <a:t/>
            </a:r>
            <a:br>
              <a:rPr lang="es-ES_tradnl" sz="4800" dirty="0" smtClean="0"/>
            </a:br>
            <a:r>
              <a:rPr lang="es-ES_tradnl" sz="4800" dirty="0"/>
              <a:t/>
            </a:r>
            <a:br>
              <a:rPr lang="es-ES_tradnl" sz="4800" dirty="0"/>
            </a:br>
            <a:r>
              <a:rPr lang="es-ES_tradnl" sz="4800" dirty="0" smtClean="0"/>
              <a:t/>
            </a:r>
            <a:br>
              <a:rPr lang="es-ES_tradnl" sz="4800" dirty="0" smtClean="0"/>
            </a:br>
            <a:r>
              <a:rPr lang="es-ES_tradnl" sz="4800" dirty="0"/>
              <a:t/>
            </a:r>
            <a:br>
              <a:rPr lang="es-ES_tradnl" sz="4800" dirty="0"/>
            </a:br>
            <a:endParaRPr lang="es-ES" sz="4800" dirty="0"/>
          </a:p>
        </p:txBody>
      </p:sp>
      <p:sp>
        <p:nvSpPr>
          <p:cNvPr id="3" name="Rectángulo 2"/>
          <p:cNvSpPr/>
          <p:nvPr/>
        </p:nvSpPr>
        <p:spPr>
          <a:xfrm>
            <a:off x="528031" y="1344584"/>
            <a:ext cx="9028091" cy="2800767"/>
          </a:xfrm>
          <a:prstGeom prst="rect">
            <a:avLst/>
          </a:prstGeom>
        </p:spPr>
        <p:txBody>
          <a:bodyPr wrap="square">
            <a:spAutoFit/>
          </a:bodyPr>
          <a:lstStyle/>
          <a:p>
            <a:r>
              <a:rPr lang="es-ES_tradnl" sz="3200" dirty="0" smtClean="0"/>
              <a:t>RENUNCIA O EXCLUSION DESDE IVA:</a:t>
            </a:r>
          </a:p>
          <a:p>
            <a:endParaRPr lang="es-ES_tradnl" sz="2400" dirty="0"/>
          </a:p>
          <a:p>
            <a:r>
              <a:rPr lang="es-ES_tradnl" sz="2400" dirty="0" smtClean="0"/>
              <a:t>LA RENUNCIA O EXCLUSION DEL REGIMEN SIMPLIFICADO O DEL REGIMEN ESPECIAL DE AGRICULTURA, GANADERIA Y PESCA SUPONEN LA IMPOSIBILIDAD DE APLICAR EDE.</a:t>
            </a:r>
          </a:p>
          <a:p>
            <a:r>
              <a:rPr lang="es-ES_tradnl" sz="2400" dirty="0" smtClean="0"/>
              <a:t>EL SUJETO PASIVO DEBERA APLICAR ESTIMACION DIRECTA SIMPLIFICADA (SALVO RENUNCIA A ESTA) Y REGIMEN GENERAL DE IVA</a:t>
            </a:r>
          </a:p>
        </p:txBody>
      </p:sp>
    </p:spTree>
    <p:extLst>
      <p:ext uri="{BB962C8B-B14F-4D97-AF65-F5344CB8AC3E}">
        <p14:creationId xmlns:p14="http://schemas.microsoft.com/office/powerpoint/2010/main" val="3884194308"/>
      </p:ext>
    </p:extLst>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0F0D2280-30D8-0242-A08A-5CC08BA21DAB}"/>
              </a:ext>
            </a:extLst>
          </p:cNvPr>
          <p:cNvSpPr>
            <a:spLocks noGrp="1"/>
          </p:cNvSpPr>
          <p:nvPr>
            <p:ph type="ctrTitle"/>
          </p:nvPr>
        </p:nvSpPr>
        <p:spPr>
          <a:xfrm>
            <a:off x="2721735" y="2539039"/>
            <a:ext cx="9144000" cy="706437"/>
          </a:xfrm>
        </p:spPr>
        <p:txBody>
          <a:bodyPr>
            <a:normAutofit fontScale="90000"/>
          </a:bodyPr>
          <a:lstStyle/>
          <a:p>
            <a:pPr algn="l"/>
            <a:r>
              <a:rPr lang="es-ES_tradnl" sz="4800" dirty="0" smtClean="0"/>
              <a:t/>
            </a:r>
            <a:br>
              <a:rPr lang="es-ES_tradnl" sz="4800" dirty="0" smtClean="0"/>
            </a:br>
            <a:r>
              <a:rPr lang="es-ES_tradnl" sz="4800" dirty="0"/>
              <a:t/>
            </a:r>
            <a:br>
              <a:rPr lang="es-ES_tradnl" sz="4800" dirty="0"/>
            </a:br>
            <a:r>
              <a:rPr lang="es-ES_tradnl" sz="4800" dirty="0" smtClean="0"/>
              <a:t/>
            </a:r>
            <a:br>
              <a:rPr lang="es-ES_tradnl" sz="4800" dirty="0" smtClean="0"/>
            </a:br>
            <a:r>
              <a:rPr lang="es-ES_tradnl" sz="4800" dirty="0" smtClean="0"/>
              <a:t/>
            </a:r>
            <a:br>
              <a:rPr lang="es-ES_tradnl" sz="4800" dirty="0" smtClean="0"/>
            </a:br>
            <a:r>
              <a:rPr lang="es-ES_tradnl" sz="4800" dirty="0"/>
              <a:t/>
            </a:r>
            <a:br>
              <a:rPr lang="es-ES_tradnl" sz="4800" dirty="0"/>
            </a:br>
            <a:r>
              <a:rPr lang="es-ES_tradnl" sz="4800" dirty="0" smtClean="0"/>
              <a:t/>
            </a:r>
            <a:br>
              <a:rPr lang="es-ES_tradnl" sz="4800" dirty="0" smtClean="0"/>
            </a:br>
            <a:r>
              <a:rPr lang="es-ES_tradnl" sz="4800" dirty="0"/>
              <a:t/>
            </a:r>
            <a:br>
              <a:rPr lang="es-ES_tradnl" sz="4800" dirty="0"/>
            </a:br>
            <a:endParaRPr lang="es-ES" sz="4800" dirty="0"/>
          </a:p>
        </p:txBody>
      </p:sp>
      <p:sp>
        <p:nvSpPr>
          <p:cNvPr id="3" name="Rectángulo 2"/>
          <p:cNvSpPr/>
          <p:nvPr/>
        </p:nvSpPr>
        <p:spPr>
          <a:xfrm>
            <a:off x="528031" y="1344584"/>
            <a:ext cx="9028091" cy="2431435"/>
          </a:xfrm>
          <a:prstGeom prst="rect">
            <a:avLst/>
          </a:prstGeom>
        </p:spPr>
        <p:txBody>
          <a:bodyPr wrap="square">
            <a:spAutoFit/>
          </a:bodyPr>
          <a:lstStyle/>
          <a:p>
            <a:r>
              <a:rPr lang="es-ES_tradnl" sz="3200" dirty="0" smtClean="0"/>
              <a:t>RENUNCIA DESDE IRPF:</a:t>
            </a:r>
          </a:p>
          <a:p>
            <a:endParaRPr lang="es-ES_tradnl" sz="2400" dirty="0"/>
          </a:p>
          <a:p>
            <a:r>
              <a:rPr lang="es-ES_tradnl" sz="2400" dirty="0" smtClean="0"/>
              <a:t>LA RENUNCIA A LA EDE CONLLEVA APLICAR LA EDE SIMPLIFICADA EN IRPF, PERO EL SUJETO PASIVO PUEDE SEGUIR APLICANDO EL REGIMEN SIMPLIFICADO DE IVA O EL REGIMEN ESPECIAL DE LA AGRICULTURA, GANADERIA Y PESCA.</a:t>
            </a:r>
          </a:p>
        </p:txBody>
      </p:sp>
    </p:spTree>
    <p:extLst>
      <p:ext uri="{BB962C8B-B14F-4D97-AF65-F5344CB8AC3E}">
        <p14:creationId xmlns:p14="http://schemas.microsoft.com/office/powerpoint/2010/main" val="64448018"/>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ítulo 1">
            <a:extLst>
              <a:ext uri="{FF2B5EF4-FFF2-40B4-BE49-F238E27FC236}">
                <a16:creationId xmlns="" xmlns:a16="http://schemas.microsoft.com/office/drawing/2014/main" id="{0F0D2280-30D8-0242-A08A-5CC08BA21DAB}"/>
              </a:ext>
            </a:extLst>
          </p:cNvPr>
          <p:cNvSpPr>
            <a:spLocks noGrp="1"/>
          </p:cNvSpPr>
          <p:nvPr>
            <p:ph type="ctrTitle"/>
          </p:nvPr>
        </p:nvSpPr>
        <p:spPr>
          <a:xfrm>
            <a:off x="841419" y="293956"/>
            <a:ext cx="9144000" cy="5044290"/>
          </a:xfrm>
        </p:spPr>
        <p:txBody>
          <a:bodyPr>
            <a:normAutofit fontScale="90000"/>
          </a:bodyPr>
          <a:lstStyle/>
          <a:p>
            <a:pPr algn="l"/>
            <a:r>
              <a:rPr lang="es-ES_tradnl" sz="4800" dirty="0" smtClean="0"/>
              <a:t/>
            </a:r>
            <a:br>
              <a:rPr lang="es-ES_tradnl" sz="4800" dirty="0" smtClean="0"/>
            </a:br>
            <a:r>
              <a:rPr lang="es-ES_tradnl" sz="4800" dirty="0"/>
              <a:t/>
            </a:r>
            <a:br>
              <a:rPr lang="es-ES_tradnl" sz="4800" dirty="0"/>
            </a:br>
            <a:r>
              <a:rPr lang="es-ES_tradnl" sz="4800" dirty="0" smtClean="0"/>
              <a:t/>
            </a:r>
            <a:br>
              <a:rPr lang="es-ES_tradnl" sz="4800" dirty="0" smtClean="0"/>
            </a:br>
            <a:r>
              <a:rPr lang="es-ES_tradnl" sz="4800" dirty="0" smtClean="0"/>
              <a:t/>
            </a:r>
            <a:br>
              <a:rPr lang="es-ES_tradnl" sz="4800" dirty="0" smtClean="0"/>
            </a:br>
            <a:r>
              <a:rPr lang="es-ES_tradnl" sz="4800" dirty="0"/>
              <a:t/>
            </a:r>
            <a:br>
              <a:rPr lang="es-ES_tradnl" sz="4800" dirty="0"/>
            </a:br>
            <a:r>
              <a:rPr lang="es-ES_tradnl" sz="4800" dirty="0" smtClean="0"/>
              <a:t/>
            </a:r>
            <a:br>
              <a:rPr lang="es-ES_tradnl" sz="4800" dirty="0" smtClean="0"/>
            </a:br>
            <a:r>
              <a:rPr lang="es-ES_tradnl" sz="4800" dirty="0"/>
              <a:t/>
            </a:r>
            <a:br>
              <a:rPr lang="es-ES_tradnl" sz="4800" dirty="0"/>
            </a:br>
            <a:r>
              <a:rPr lang="es-ES_tradnl" sz="2700" dirty="0" smtClean="0"/>
              <a:t>CON EFECTOS 1 DE ENERO DE 2021: </a:t>
            </a:r>
            <a:br>
              <a:rPr lang="es-ES_tradnl" sz="2700" dirty="0" smtClean="0"/>
            </a:br>
            <a:r>
              <a:rPr lang="es-ES_tradnl" sz="2700" dirty="0" smtClean="0"/>
              <a:t>+ EL RENDIMIENTO NETO DE TODAS LAS ACTIVIDADES ECONOMICAS SE DETERMINARA EN ESTIMACION DIRECTA.</a:t>
            </a:r>
            <a:br>
              <a:rPr lang="es-ES_tradnl" sz="2700" dirty="0" smtClean="0"/>
            </a:br>
            <a:r>
              <a:rPr lang="es-ES_tradnl" sz="2700" dirty="0" smtClean="0"/>
              <a:t>+SE MANTIENEN LAS MODALIDADES DE ESTIMACION DIRECTA NORMAL Y SIMPLIFICADA</a:t>
            </a:r>
            <a:br>
              <a:rPr lang="es-ES_tradnl" sz="2700" dirty="0" smtClean="0"/>
            </a:br>
            <a:r>
              <a:rPr lang="es-ES_tradnl" sz="2700" dirty="0" smtClean="0"/>
              <a:t>+SE INCORPORA, EN SUSTITUCION DEL REGIMEN DE ESTIMACION OBJETIVA, LA </a:t>
            </a:r>
            <a:r>
              <a:rPr lang="es-ES_tradnl" sz="2700" b="1" i="1" dirty="0" smtClean="0"/>
              <a:t>ESTIMACION DIRECTA ESPECIAL</a:t>
            </a:r>
            <a:r>
              <a:rPr lang="es-ES_tradnl" sz="2700" dirty="0" smtClean="0"/>
              <a:t>, CON LA FINALIDAD DE QUE LOS EMPRESARIOS QUE HASTA AHORA PODIAN ACOGERSE A LA ESTIMACION OBJETIVA PUEDAN DETERMINAR EL RENDIMIENTO NETO DE SU ACTIVIDAD APLICANDO ESTA NUEVA MODALIDAD.</a:t>
            </a:r>
            <a:endParaRPr lang="es-ES" sz="2700" dirty="0"/>
          </a:p>
        </p:txBody>
      </p:sp>
    </p:spTree>
    <p:extLst>
      <p:ext uri="{BB962C8B-B14F-4D97-AF65-F5344CB8AC3E}">
        <p14:creationId xmlns:p14="http://schemas.microsoft.com/office/powerpoint/2010/main" val="496928156"/>
      </p:ext>
    </p:extLst>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0F0D2280-30D8-0242-A08A-5CC08BA21DAB}"/>
              </a:ext>
            </a:extLst>
          </p:cNvPr>
          <p:cNvSpPr>
            <a:spLocks noGrp="1"/>
          </p:cNvSpPr>
          <p:nvPr>
            <p:ph type="ctrTitle"/>
          </p:nvPr>
        </p:nvSpPr>
        <p:spPr>
          <a:xfrm>
            <a:off x="2721735" y="2539039"/>
            <a:ext cx="9144000" cy="706437"/>
          </a:xfrm>
        </p:spPr>
        <p:txBody>
          <a:bodyPr>
            <a:normAutofit fontScale="90000"/>
          </a:bodyPr>
          <a:lstStyle/>
          <a:p>
            <a:pPr algn="l"/>
            <a:r>
              <a:rPr lang="es-ES_tradnl" sz="4800" dirty="0" smtClean="0"/>
              <a:t/>
            </a:r>
            <a:br>
              <a:rPr lang="es-ES_tradnl" sz="4800" dirty="0" smtClean="0"/>
            </a:br>
            <a:r>
              <a:rPr lang="es-ES_tradnl" sz="4800" dirty="0"/>
              <a:t/>
            </a:r>
            <a:br>
              <a:rPr lang="es-ES_tradnl" sz="4800" dirty="0"/>
            </a:br>
            <a:r>
              <a:rPr lang="es-ES_tradnl" sz="4800" dirty="0" smtClean="0"/>
              <a:t/>
            </a:r>
            <a:br>
              <a:rPr lang="es-ES_tradnl" sz="4800" dirty="0" smtClean="0"/>
            </a:br>
            <a:r>
              <a:rPr lang="es-ES_tradnl" sz="4800" dirty="0" smtClean="0"/>
              <a:t/>
            </a:r>
            <a:br>
              <a:rPr lang="es-ES_tradnl" sz="4800" dirty="0" smtClean="0"/>
            </a:br>
            <a:r>
              <a:rPr lang="es-ES_tradnl" sz="4800" dirty="0"/>
              <a:t/>
            </a:r>
            <a:br>
              <a:rPr lang="es-ES_tradnl" sz="4800" dirty="0"/>
            </a:br>
            <a:r>
              <a:rPr lang="es-ES_tradnl" sz="4800" dirty="0" smtClean="0"/>
              <a:t/>
            </a:r>
            <a:br>
              <a:rPr lang="es-ES_tradnl" sz="4800" dirty="0" smtClean="0"/>
            </a:br>
            <a:r>
              <a:rPr lang="es-ES_tradnl" sz="4800" dirty="0"/>
              <a:t/>
            </a:r>
            <a:br>
              <a:rPr lang="es-ES_tradnl" sz="4800" dirty="0"/>
            </a:br>
            <a:endParaRPr lang="es-ES" sz="4800" dirty="0"/>
          </a:p>
        </p:txBody>
      </p:sp>
      <p:sp>
        <p:nvSpPr>
          <p:cNvPr id="3" name="Rectángulo 2"/>
          <p:cNvSpPr/>
          <p:nvPr/>
        </p:nvSpPr>
        <p:spPr>
          <a:xfrm>
            <a:off x="528031" y="1344584"/>
            <a:ext cx="9028091" cy="3539430"/>
          </a:xfrm>
          <a:prstGeom prst="rect">
            <a:avLst/>
          </a:prstGeom>
        </p:spPr>
        <p:txBody>
          <a:bodyPr wrap="square">
            <a:spAutoFit/>
          </a:bodyPr>
          <a:lstStyle/>
          <a:p>
            <a:r>
              <a:rPr lang="es-ES_tradnl" sz="3200" dirty="0" smtClean="0"/>
              <a:t>EXCLUSIONES:</a:t>
            </a:r>
          </a:p>
          <a:p>
            <a:endParaRPr lang="es-ES_tradnl" sz="2400" dirty="0"/>
          </a:p>
          <a:p>
            <a:r>
              <a:rPr lang="es-ES_tradnl" sz="2400" dirty="0" smtClean="0"/>
              <a:t>EN EDE SOLO SE REGULA EXCLUSION POR VOLUMEN DE INGRESOS. EL VOLUMEN DE INGRESOS TAMBIEN ES CAUSA DE EXCLUSION EN REGIMEN SIMPLIFICADO Y EN </a:t>
            </a:r>
            <a:r>
              <a:rPr lang="es-ES_tradnl" sz="2400" dirty="0" err="1" smtClean="0"/>
              <a:t>REAGyP</a:t>
            </a:r>
            <a:r>
              <a:rPr lang="es-ES_tradnl" sz="2400" dirty="0" smtClean="0"/>
              <a:t>.</a:t>
            </a:r>
          </a:p>
          <a:p>
            <a:endParaRPr lang="es-ES_tradnl" sz="2400" dirty="0"/>
          </a:p>
          <a:p>
            <a:r>
              <a:rPr lang="es-ES_tradnl" sz="2400" dirty="0" smtClean="0"/>
              <a:t>LA EXCLUSION DEL REGIMEN SIMPLIFICADO O DEL </a:t>
            </a:r>
            <a:r>
              <a:rPr lang="es-ES_tradnl" sz="2400" dirty="0" err="1" smtClean="0"/>
              <a:t>REAGyP</a:t>
            </a:r>
            <a:r>
              <a:rPr lang="es-ES_tradnl" sz="2400" dirty="0" smtClean="0"/>
              <a:t> LLEVAN AL REGIMEN GENERAL DE IVA E IMPLICAN LA EXCLUSION DE EDE, LLEVANDO AL SUJETO PASIVO A LA ED NORMAL SIMPLIFICADA</a:t>
            </a:r>
          </a:p>
        </p:txBody>
      </p:sp>
    </p:spTree>
    <p:extLst>
      <p:ext uri="{BB962C8B-B14F-4D97-AF65-F5344CB8AC3E}">
        <p14:creationId xmlns:p14="http://schemas.microsoft.com/office/powerpoint/2010/main" val="1234897395"/>
      </p:ext>
    </p:extLst>
  </p:cSld>
  <p:clrMapOvr>
    <a:masterClrMapping/>
  </p:clrMapOvr>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0F0D2280-30D8-0242-A08A-5CC08BA21DAB}"/>
              </a:ext>
            </a:extLst>
          </p:cNvPr>
          <p:cNvSpPr>
            <a:spLocks noGrp="1"/>
          </p:cNvSpPr>
          <p:nvPr>
            <p:ph type="ctrTitle"/>
          </p:nvPr>
        </p:nvSpPr>
        <p:spPr>
          <a:xfrm>
            <a:off x="2721735" y="2539039"/>
            <a:ext cx="9144000" cy="706437"/>
          </a:xfrm>
        </p:spPr>
        <p:txBody>
          <a:bodyPr>
            <a:normAutofit fontScale="90000"/>
          </a:bodyPr>
          <a:lstStyle/>
          <a:p>
            <a:pPr algn="l"/>
            <a:r>
              <a:rPr lang="es-ES_tradnl" sz="4800" dirty="0" smtClean="0"/>
              <a:t/>
            </a:r>
            <a:br>
              <a:rPr lang="es-ES_tradnl" sz="4800" dirty="0" smtClean="0"/>
            </a:br>
            <a:r>
              <a:rPr lang="es-ES_tradnl" sz="4800" dirty="0"/>
              <a:t/>
            </a:r>
            <a:br>
              <a:rPr lang="es-ES_tradnl" sz="4800" dirty="0"/>
            </a:br>
            <a:r>
              <a:rPr lang="es-ES_tradnl" sz="4800" dirty="0" smtClean="0"/>
              <a:t/>
            </a:r>
            <a:br>
              <a:rPr lang="es-ES_tradnl" sz="4800" dirty="0" smtClean="0"/>
            </a:br>
            <a:r>
              <a:rPr lang="es-ES_tradnl" sz="4800" dirty="0" smtClean="0"/>
              <a:t/>
            </a:r>
            <a:br>
              <a:rPr lang="es-ES_tradnl" sz="4800" dirty="0" smtClean="0"/>
            </a:br>
            <a:r>
              <a:rPr lang="es-ES_tradnl" sz="4800" dirty="0"/>
              <a:t/>
            </a:r>
            <a:br>
              <a:rPr lang="es-ES_tradnl" sz="4800" dirty="0"/>
            </a:br>
            <a:r>
              <a:rPr lang="es-ES_tradnl" sz="4800" dirty="0" smtClean="0"/>
              <a:t/>
            </a:r>
            <a:br>
              <a:rPr lang="es-ES_tradnl" sz="4800" dirty="0" smtClean="0"/>
            </a:br>
            <a:r>
              <a:rPr lang="es-ES_tradnl" sz="4800" dirty="0"/>
              <a:t/>
            </a:r>
            <a:br>
              <a:rPr lang="es-ES_tradnl" sz="4800" dirty="0"/>
            </a:br>
            <a:endParaRPr lang="es-ES" sz="4800" dirty="0"/>
          </a:p>
        </p:txBody>
      </p:sp>
      <p:sp>
        <p:nvSpPr>
          <p:cNvPr id="3" name="Rectángulo 2"/>
          <p:cNvSpPr/>
          <p:nvPr/>
        </p:nvSpPr>
        <p:spPr>
          <a:xfrm>
            <a:off x="528031" y="1344584"/>
            <a:ext cx="9028091" cy="3170099"/>
          </a:xfrm>
          <a:prstGeom prst="rect">
            <a:avLst/>
          </a:prstGeom>
        </p:spPr>
        <p:txBody>
          <a:bodyPr wrap="square">
            <a:spAutoFit/>
          </a:bodyPr>
          <a:lstStyle/>
          <a:p>
            <a:r>
              <a:rPr lang="es-ES_tradnl" sz="3200" dirty="0" smtClean="0"/>
              <a:t>RENUNCIA Y REVOCACION:</a:t>
            </a:r>
          </a:p>
          <a:p>
            <a:r>
              <a:rPr lang="es-ES_tradnl" sz="2400" dirty="0" smtClean="0"/>
              <a:t>SE REALIZARAN DE LA MISMA FORMA QUE EN EL CASO DE ESTIMACION DIRECTA SIMPLIFICADA.</a:t>
            </a:r>
          </a:p>
          <a:p>
            <a:r>
              <a:rPr lang="es-ES_tradnl" sz="2000" dirty="0" smtClean="0"/>
              <a:t>*LA RENUNCIA SE PRESENTA EN EL MES DE DICIEMBRE ANTERIOR, O EN CASO DE INICIO DE ACTIVIDAD, EN LOS 30 DIAS SIGUIENTES A DICHO INICIO, MEDIANTE MODELO F65</a:t>
            </a:r>
          </a:p>
          <a:p>
            <a:r>
              <a:rPr lang="es-ES_tradnl" sz="2000" dirty="0" smtClean="0"/>
              <a:t>*LA RENUNCIA TENDRA EFECTOS PARA UN PERIODO MINIMO DE TRES AÑOS Y SE PRORROGAS TACITAMENTE PARA CADA UNO DE LOS AÑOS SIGUIENTES EN QUE PUDIERA RESULTAR APLICABLE</a:t>
            </a:r>
          </a:p>
        </p:txBody>
      </p:sp>
    </p:spTree>
    <p:extLst>
      <p:ext uri="{BB962C8B-B14F-4D97-AF65-F5344CB8AC3E}">
        <p14:creationId xmlns:p14="http://schemas.microsoft.com/office/powerpoint/2010/main" val="2715978740"/>
      </p:ext>
    </p:extLst>
  </p:cSld>
  <p:clrMapOvr>
    <a:masterClrMapping/>
  </p:clrMapOvr>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0F0D2280-30D8-0242-A08A-5CC08BA21DAB}"/>
              </a:ext>
            </a:extLst>
          </p:cNvPr>
          <p:cNvSpPr>
            <a:spLocks noGrp="1"/>
          </p:cNvSpPr>
          <p:nvPr>
            <p:ph type="ctrTitle"/>
          </p:nvPr>
        </p:nvSpPr>
        <p:spPr>
          <a:xfrm>
            <a:off x="2721735" y="2539039"/>
            <a:ext cx="9144000" cy="706437"/>
          </a:xfrm>
        </p:spPr>
        <p:txBody>
          <a:bodyPr>
            <a:normAutofit fontScale="90000"/>
          </a:bodyPr>
          <a:lstStyle/>
          <a:p>
            <a:pPr algn="l"/>
            <a:r>
              <a:rPr lang="es-ES_tradnl" sz="4800" dirty="0" smtClean="0"/>
              <a:t/>
            </a:r>
            <a:br>
              <a:rPr lang="es-ES_tradnl" sz="4800" dirty="0" smtClean="0"/>
            </a:br>
            <a:r>
              <a:rPr lang="es-ES_tradnl" sz="4800" dirty="0"/>
              <a:t/>
            </a:r>
            <a:br>
              <a:rPr lang="es-ES_tradnl" sz="4800" dirty="0"/>
            </a:br>
            <a:r>
              <a:rPr lang="es-ES_tradnl" sz="4800" dirty="0" smtClean="0"/>
              <a:t/>
            </a:r>
            <a:br>
              <a:rPr lang="es-ES_tradnl" sz="4800" dirty="0" smtClean="0"/>
            </a:br>
            <a:r>
              <a:rPr lang="es-ES_tradnl" sz="4800" dirty="0" smtClean="0"/>
              <a:t/>
            </a:r>
            <a:br>
              <a:rPr lang="es-ES_tradnl" sz="4800" dirty="0" smtClean="0"/>
            </a:br>
            <a:r>
              <a:rPr lang="es-ES_tradnl" sz="4800" dirty="0"/>
              <a:t/>
            </a:r>
            <a:br>
              <a:rPr lang="es-ES_tradnl" sz="4800" dirty="0"/>
            </a:br>
            <a:r>
              <a:rPr lang="es-ES_tradnl" sz="4800" dirty="0" smtClean="0"/>
              <a:t/>
            </a:r>
            <a:br>
              <a:rPr lang="es-ES_tradnl" sz="4800" dirty="0" smtClean="0"/>
            </a:br>
            <a:r>
              <a:rPr lang="es-ES_tradnl" sz="4800" dirty="0"/>
              <a:t/>
            </a:r>
            <a:br>
              <a:rPr lang="es-ES_tradnl" sz="4800" dirty="0"/>
            </a:br>
            <a:endParaRPr lang="es-ES" sz="4800" dirty="0"/>
          </a:p>
        </p:txBody>
      </p:sp>
      <p:sp>
        <p:nvSpPr>
          <p:cNvPr id="3" name="Rectángulo 2"/>
          <p:cNvSpPr/>
          <p:nvPr/>
        </p:nvSpPr>
        <p:spPr>
          <a:xfrm>
            <a:off x="528031" y="1344584"/>
            <a:ext cx="9028091" cy="2923877"/>
          </a:xfrm>
          <a:prstGeom prst="rect">
            <a:avLst/>
          </a:prstGeom>
        </p:spPr>
        <p:txBody>
          <a:bodyPr wrap="square">
            <a:spAutoFit/>
          </a:bodyPr>
          <a:lstStyle/>
          <a:p>
            <a:endParaRPr lang="es-ES_tradnl" sz="2400" dirty="0" smtClean="0"/>
          </a:p>
          <a:p>
            <a:r>
              <a:rPr lang="es-ES_tradnl" sz="2000" dirty="0" smtClean="0"/>
              <a:t>*SI EN EL AÑO INMEDIATAMENTE ANTERIOR A AQUEL EN QUE LA RENUNCIA A LA MODALIDAD SIMPLIFICADA DEL REGIMEN DE ESTIMACION DIRECTA DEBA SURTIR EFECTO SE SUPERA EL LIMITE DE NEGOCIOS QUE DETERMINA SU ÁMBITO DE APLICACIÓN, DICHA RENUNCIA SE TENDRÁ POR NO PRESENTADA. OPERARA LA EXCLUSION, QUE TIENE EFECTOS EXCLUSIVAMENTE PARA EL AÑO SIGUIENTE.</a:t>
            </a:r>
          </a:p>
          <a:p>
            <a:endParaRPr lang="es-ES_tradnl" sz="2000" dirty="0" smtClean="0"/>
          </a:p>
          <a:p>
            <a:r>
              <a:rPr lang="es-ES_tradnl" sz="2000" dirty="0" smtClean="0"/>
              <a:t>*LA RENUNCIA A LA EDE IMPLICA APLICAR EL REGIMEN DE ESTIMACION DIRECTA SIMPLIFICADA.</a:t>
            </a:r>
          </a:p>
        </p:txBody>
      </p:sp>
    </p:spTree>
    <p:extLst>
      <p:ext uri="{BB962C8B-B14F-4D97-AF65-F5344CB8AC3E}">
        <p14:creationId xmlns:p14="http://schemas.microsoft.com/office/powerpoint/2010/main" val="3084401574"/>
      </p:ext>
    </p:extLst>
  </p:cSld>
  <p:clrMapOvr>
    <a:masterClrMapping/>
  </p:clrMapOvr>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0F0D2280-30D8-0242-A08A-5CC08BA21DAB}"/>
              </a:ext>
            </a:extLst>
          </p:cNvPr>
          <p:cNvSpPr>
            <a:spLocks noGrp="1"/>
          </p:cNvSpPr>
          <p:nvPr>
            <p:ph type="ctrTitle"/>
          </p:nvPr>
        </p:nvSpPr>
        <p:spPr>
          <a:xfrm>
            <a:off x="2721735" y="2539039"/>
            <a:ext cx="9144000" cy="706437"/>
          </a:xfrm>
        </p:spPr>
        <p:txBody>
          <a:bodyPr>
            <a:normAutofit fontScale="90000"/>
          </a:bodyPr>
          <a:lstStyle/>
          <a:p>
            <a:pPr algn="l"/>
            <a:r>
              <a:rPr lang="es-ES_tradnl" sz="4800" dirty="0" smtClean="0"/>
              <a:t/>
            </a:r>
            <a:br>
              <a:rPr lang="es-ES_tradnl" sz="4800" dirty="0" smtClean="0"/>
            </a:br>
            <a:r>
              <a:rPr lang="es-ES_tradnl" sz="4800" dirty="0"/>
              <a:t/>
            </a:r>
            <a:br>
              <a:rPr lang="es-ES_tradnl" sz="4800" dirty="0"/>
            </a:br>
            <a:r>
              <a:rPr lang="es-ES_tradnl" sz="4800" dirty="0" smtClean="0"/>
              <a:t/>
            </a:r>
            <a:br>
              <a:rPr lang="es-ES_tradnl" sz="4800" dirty="0" smtClean="0"/>
            </a:br>
            <a:r>
              <a:rPr lang="es-ES_tradnl" sz="4800" dirty="0" smtClean="0"/>
              <a:t/>
            </a:r>
            <a:br>
              <a:rPr lang="es-ES_tradnl" sz="4800" dirty="0" smtClean="0"/>
            </a:br>
            <a:r>
              <a:rPr lang="es-ES_tradnl" sz="4800" dirty="0"/>
              <a:t/>
            </a:r>
            <a:br>
              <a:rPr lang="es-ES_tradnl" sz="4800" dirty="0"/>
            </a:br>
            <a:r>
              <a:rPr lang="es-ES_tradnl" sz="4800" dirty="0" smtClean="0"/>
              <a:t/>
            </a:r>
            <a:br>
              <a:rPr lang="es-ES_tradnl" sz="4800" dirty="0" smtClean="0"/>
            </a:br>
            <a:r>
              <a:rPr lang="es-ES_tradnl" sz="4800" dirty="0"/>
              <a:t/>
            </a:r>
            <a:br>
              <a:rPr lang="es-ES_tradnl" sz="4800" dirty="0"/>
            </a:br>
            <a:endParaRPr lang="es-ES" sz="4800" dirty="0"/>
          </a:p>
        </p:txBody>
      </p:sp>
      <p:sp>
        <p:nvSpPr>
          <p:cNvPr id="3" name="Rectángulo 2"/>
          <p:cNvSpPr/>
          <p:nvPr/>
        </p:nvSpPr>
        <p:spPr>
          <a:xfrm>
            <a:off x="528031" y="1344584"/>
            <a:ext cx="9028091" cy="1938992"/>
          </a:xfrm>
          <a:prstGeom prst="rect">
            <a:avLst/>
          </a:prstGeom>
        </p:spPr>
        <p:txBody>
          <a:bodyPr wrap="square">
            <a:spAutoFit/>
          </a:bodyPr>
          <a:lstStyle/>
          <a:p>
            <a:r>
              <a:rPr lang="es-ES_tradnl" sz="2400" dirty="0" smtClean="0"/>
              <a:t>RENUNCIA Y REVOCACION. ENTIDADES EN ATRIBUCION DE RENTAS</a:t>
            </a:r>
          </a:p>
          <a:p>
            <a:endParaRPr lang="es-ES_tradnl" sz="2400" dirty="0"/>
          </a:p>
          <a:p>
            <a:r>
              <a:rPr lang="es-ES_tradnl" sz="2400" dirty="0" smtClean="0"/>
              <a:t>LA RENUNCIA A ESTA MODALIDAD, QUE DEBERÁ EFECTARSE DE ACUERDO A LO ESTABLECIDO EN EL APARTADO 36-B/-5, SE FORMULARA POR TODOS LOS SOCIOS.</a:t>
            </a:r>
          </a:p>
        </p:txBody>
      </p:sp>
    </p:spTree>
    <p:extLst>
      <p:ext uri="{BB962C8B-B14F-4D97-AF65-F5344CB8AC3E}">
        <p14:creationId xmlns:p14="http://schemas.microsoft.com/office/powerpoint/2010/main" val="2382922550"/>
      </p:ext>
    </p:extLst>
  </p:cSld>
  <p:clrMapOvr>
    <a:masterClrMapping/>
  </p:clrMapOvr>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0F0D2280-30D8-0242-A08A-5CC08BA21DAB}"/>
              </a:ext>
            </a:extLst>
          </p:cNvPr>
          <p:cNvSpPr>
            <a:spLocks noGrp="1"/>
          </p:cNvSpPr>
          <p:nvPr>
            <p:ph type="ctrTitle"/>
          </p:nvPr>
        </p:nvSpPr>
        <p:spPr>
          <a:xfrm>
            <a:off x="2721735" y="2539039"/>
            <a:ext cx="9144000" cy="706437"/>
          </a:xfrm>
        </p:spPr>
        <p:txBody>
          <a:bodyPr>
            <a:normAutofit fontScale="90000"/>
          </a:bodyPr>
          <a:lstStyle/>
          <a:p>
            <a:pPr algn="l"/>
            <a:r>
              <a:rPr lang="es-ES_tradnl" sz="4800" dirty="0" smtClean="0"/>
              <a:t/>
            </a:r>
            <a:br>
              <a:rPr lang="es-ES_tradnl" sz="4800" dirty="0" smtClean="0"/>
            </a:br>
            <a:r>
              <a:rPr lang="es-ES_tradnl" sz="4800" dirty="0"/>
              <a:t/>
            </a:r>
            <a:br>
              <a:rPr lang="es-ES_tradnl" sz="4800" dirty="0"/>
            </a:br>
            <a:r>
              <a:rPr lang="es-ES_tradnl" sz="4800" dirty="0" smtClean="0"/>
              <a:t/>
            </a:r>
            <a:br>
              <a:rPr lang="es-ES_tradnl" sz="4800" dirty="0" smtClean="0"/>
            </a:br>
            <a:r>
              <a:rPr lang="es-ES_tradnl" sz="4800" dirty="0" smtClean="0"/>
              <a:t/>
            </a:r>
            <a:br>
              <a:rPr lang="es-ES_tradnl" sz="4800" dirty="0" smtClean="0"/>
            </a:br>
            <a:r>
              <a:rPr lang="es-ES_tradnl" sz="4800" dirty="0"/>
              <a:t/>
            </a:r>
            <a:br>
              <a:rPr lang="es-ES_tradnl" sz="4800" dirty="0"/>
            </a:br>
            <a:r>
              <a:rPr lang="es-ES_tradnl" sz="4800" dirty="0" smtClean="0"/>
              <a:t/>
            </a:r>
            <a:br>
              <a:rPr lang="es-ES_tradnl" sz="4800" dirty="0" smtClean="0"/>
            </a:br>
            <a:r>
              <a:rPr lang="es-ES_tradnl" sz="4800" dirty="0"/>
              <a:t/>
            </a:r>
            <a:br>
              <a:rPr lang="es-ES_tradnl" sz="4800" dirty="0"/>
            </a:br>
            <a:endParaRPr lang="es-ES" sz="4800" dirty="0"/>
          </a:p>
        </p:txBody>
      </p:sp>
      <p:sp>
        <p:nvSpPr>
          <p:cNvPr id="3" name="Rectángulo 2"/>
          <p:cNvSpPr/>
          <p:nvPr/>
        </p:nvSpPr>
        <p:spPr>
          <a:xfrm>
            <a:off x="528031" y="1344584"/>
            <a:ext cx="9028091" cy="2308324"/>
          </a:xfrm>
          <a:prstGeom prst="rect">
            <a:avLst/>
          </a:prstGeom>
        </p:spPr>
        <p:txBody>
          <a:bodyPr wrap="square">
            <a:spAutoFit/>
          </a:bodyPr>
          <a:lstStyle/>
          <a:p>
            <a:endParaRPr lang="es-ES_tradnl" sz="2400" dirty="0" smtClean="0"/>
          </a:p>
          <a:p>
            <a:r>
              <a:rPr lang="es-ES_tradnl" sz="2400" dirty="0" smtClean="0"/>
              <a:t>LA RENUNCIA QUE PRETENDA TENER EFECTOS PARA 2021 PODRA EFECTUARSE, EXCEPCIONALMENTE, HASTA EL 31 DE MARZO DE 2021.</a:t>
            </a:r>
          </a:p>
          <a:p>
            <a:endParaRPr lang="es-ES_tradnl" sz="2400" dirty="0"/>
          </a:p>
          <a:p>
            <a:r>
              <a:rPr lang="es-ES_tradnl" sz="2400" dirty="0" smtClean="0"/>
              <a:t>LA REVOCACION QUE DEBA TENER EFECTOS PARA 2021 SE PODRÁ PRESENTAR HASTA EL 31 DE MARZO DE 2021.</a:t>
            </a:r>
          </a:p>
        </p:txBody>
      </p:sp>
    </p:spTree>
    <p:extLst>
      <p:ext uri="{BB962C8B-B14F-4D97-AF65-F5344CB8AC3E}">
        <p14:creationId xmlns:p14="http://schemas.microsoft.com/office/powerpoint/2010/main" val="2535783034"/>
      </p:ext>
    </p:extLst>
  </p:cSld>
  <p:clrMapOvr>
    <a:masterClrMapping/>
  </p:clrMapOvr>
  <p:timing>
    <p:tnLst>
      <p:par>
        <p:cTn xmlns:p14="http://schemas.microsoft.com/office/powerpoint/2010/mai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0F0D2280-30D8-0242-A08A-5CC08BA21DAB}"/>
              </a:ext>
            </a:extLst>
          </p:cNvPr>
          <p:cNvSpPr>
            <a:spLocks noGrp="1"/>
          </p:cNvSpPr>
          <p:nvPr>
            <p:ph type="ctrTitle"/>
          </p:nvPr>
        </p:nvSpPr>
        <p:spPr>
          <a:xfrm>
            <a:off x="2721735" y="2539039"/>
            <a:ext cx="9144000" cy="706437"/>
          </a:xfrm>
        </p:spPr>
        <p:txBody>
          <a:bodyPr>
            <a:normAutofit fontScale="90000"/>
          </a:bodyPr>
          <a:lstStyle/>
          <a:p>
            <a:pPr algn="l"/>
            <a:r>
              <a:rPr lang="es-ES_tradnl" sz="4800" dirty="0" smtClean="0"/>
              <a:t/>
            </a:r>
            <a:br>
              <a:rPr lang="es-ES_tradnl" sz="4800" dirty="0" smtClean="0"/>
            </a:br>
            <a:r>
              <a:rPr lang="es-ES_tradnl" sz="4800" dirty="0"/>
              <a:t/>
            </a:r>
            <a:br>
              <a:rPr lang="es-ES_tradnl" sz="4800" dirty="0"/>
            </a:br>
            <a:r>
              <a:rPr lang="es-ES_tradnl" sz="4800" dirty="0" smtClean="0"/>
              <a:t/>
            </a:r>
            <a:br>
              <a:rPr lang="es-ES_tradnl" sz="4800" dirty="0" smtClean="0"/>
            </a:br>
            <a:r>
              <a:rPr lang="es-ES_tradnl" sz="4800" dirty="0" smtClean="0"/>
              <a:t/>
            </a:r>
            <a:br>
              <a:rPr lang="es-ES_tradnl" sz="4800" dirty="0" smtClean="0"/>
            </a:br>
            <a:r>
              <a:rPr lang="es-ES_tradnl" sz="4800" dirty="0"/>
              <a:t/>
            </a:r>
            <a:br>
              <a:rPr lang="es-ES_tradnl" sz="4800" dirty="0"/>
            </a:br>
            <a:r>
              <a:rPr lang="es-ES_tradnl" sz="4800" dirty="0" smtClean="0"/>
              <a:t/>
            </a:r>
            <a:br>
              <a:rPr lang="es-ES_tradnl" sz="4800" dirty="0" smtClean="0"/>
            </a:br>
            <a:r>
              <a:rPr lang="es-ES_tradnl" sz="4800" dirty="0"/>
              <a:t/>
            </a:r>
            <a:br>
              <a:rPr lang="es-ES_tradnl" sz="4800" dirty="0"/>
            </a:br>
            <a:endParaRPr lang="es-ES" sz="4800" dirty="0"/>
          </a:p>
        </p:txBody>
      </p:sp>
      <p:sp>
        <p:nvSpPr>
          <p:cNvPr id="3" name="Rectángulo 2"/>
          <p:cNvSpPr/>
          <p:nvPr/>
        </p:nvSpPr>
        <p:spPr>
          <a:xfrm>
            <a:off x="528031" y="1344584"/>
            <a:ext cx="9028091" cy="4154984"/>
          </a:xfrm>
          <a:prstGeom prst="rect">
            <a:avLst/>
          </a:prstGeom>
        </p:spPr>
        <p:txBody>
          <a:bodyPr wrap="square">
            <a:spAutoFit/>
          </a:bodyPr>
          <a:lstStyle/>
          <a:p>
            <a:r>
              <a:rPr lang="es-ES_tradnl" sz="2400" dirty="0" smtClean="0"/>
              <a:t>LAS RENUNCIAS AL REGIMEN DE ESTIMACION OBJETIVA DEL IRPF, Y ALOS REGIMENES SIMPLIFICADO IVA Y </a:t>
            </a:r>
            <a:r>
              <a:rPr lang="es-ES_tradnl" sz="2400" dirty="0" err="1" smtClean="0"/>
              <a:t>REAGyP</a:t>
            </a:r>
            <a:r>
              <a:rPr lang="es-ES_tradnl" sz="2400" dirty="0" smtClean="0"/>
              <a:t> (IVA), PRESENTADAS EN EL AÑO 2020 Y ANTERIORES, MANTENDRÁN LOS EFECTOS ESTABLECIDOS DE ACUERDO CON LA NORMATIVA VIGENTE A 31 DE DICIEMBRE DE 2020.</a:t>
            </a:r>
          </a:p>
          <a:p>
            <a:endParaRPr lang="es-ES_tradnl" sz="2400" dirty="0" smtClean="0"/>
          </a:p>
          <a:p>
            <a:r>
              <a:rPr lang="es-ES_tradnl" sz="2400" dirty="0" smtClean="0"/>
              <a:t>SI COMO CONSECUENCIA DE ESAS RENUNCIAS, EL SUJETO PASIVO ESTA APLICANDO ESTIMACION DIRECTA SIMPLIFICADA, NO PODRA APLICAR LA ESTIMACION DIRECTA ESPECIAL, SI NO HA TRANSCURRIDO EL PLAZO DE TRES AÑOS DURANTE EL CUAL DEBIA APLICAR LA ESTIMACION DIRECTA SIMPLIFICADA</a:t>
            </a:r>
          </a:p>
        </p:txBody>
      </p:sp>
    </p:spTree>
    <p:extLst>
      <p:ext uri="{BB962C8B-B14F-4D97-AF65-F5344CB8AC3E}">
        <p14:creationId xmlns:p14="http://schemas.microsoft.com/office/powerpoint/2010/main" val="3315540872"/>
      </p:ext>
    </p:extLst>
  </p:cSld>
  <p:clrMapOvr>
    <a:masterClrMapping/>
  </p:clrMapOvr>
  <p:timing>
    <p:tnLst>
      <p:par>
        <p:cTn xmlns:p14="http://schemas.microsoft.com/office/powerpoint/2010/mai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0F0D2280-30D8-0242-A08A-5CC08BA21DAB}"/>
              </a:ext>
            </a:extLst>
          </p:cNvPr>
          <p:cNvSpPr>
            <a:spLocks noGrp="1"/>
          </p:cNvSpPr>
          <p:nvPr>
            <p:ph type="ctrTitle"/>
          </p:nvPr>
        </p:nvSpPr>
        <p:spPr>
          <a:xfrm>
            <a:off x="2721735" y="2539039"/>
            <a:ext cx="9144000" cy="706437"/>
          </a:xfrm>
        </p:spPr>
        <p:txBody>
          <a:bodyPr>
            <a:normAutofit fontScale="90000"/>
          </a:bodyPr>
          <a:lstStyle/>
          <a:p>
            <a:pPr algn="l"/>
            <a:r>
              <a:rPr lang="es-ES_tradnl" sz="4800" dirty="0" smtClean="0"/>
              <a:t/>
            </a:r>
            <a:br>
              <a:rPr lang="es-ES_tradnl" sz="4800" dirty="0" smtClean="0"/>
            </a:br>
            <a:r>
              <a:rPr lang="es-ES_tradnl" sz="4800" dirty="0"/>
              <a:t/>
            </a:r>
            <a:br>
              <a:rPr lang="es-ES_tradnl" sz="4800" dirty="0"/>
            </a:br>
            <a:r>
              <a:rPr lang="es-ES_tradnl" sz="4800" dirty="0" smtClean="0"/>
              <a:t/>
            </a:r>
            <a:br>
              <a:rPr lang="es-ES_tradnl" sz="4800" dirty="0" smtClean="0"/>
            </a:br>
            <a:r>
              <a:rPr lang="es-ES_tradnl" sz="4800" dirty="0" smtClean="0"/>
              <a:t/>
            </a:r>
            <a:br>
              <a:rPr lang="es-ES_tradnl" sz="4800" dirty="0" smtClean="0"/>
            </a:br>
            <a:r>
              <a:rPr lang="es-ES_tradnl" sz="4800" dirty="0"/>
              <a:t/>
            </a:r>
            <a:br>
              <a:rPr lang="es-ES_tradnl" sz="4800" dirty="0"/>
            </a:br>
            <a:r>
              <a:rPr lang="es-ES_tradnl" sz="4800" dirty="0" smtClean="0"/>
              <a:t/>
            </a:r>
            <a:br>
              <a:rPr lang="es-ES_tradnl" sz="4800" dirty="0" smtClean="0"/>
            </a:br>
            <a:r>
              <a:rPr lang="es-ES_tradnl" sz="4800" dirty="0"/>
              <a:t/>
            </a:r>
            <a:br>
              <a:rPr lang="es-ES_tradnl" sz="4800" dirty="0"/>
            </a:br>
            <a:endParaRPr lang="es-ES" sz="4800" dirty="0"/>
          </a:p>
        </p:txBody>
      </p:sp>
      <p:sp>
        <p:nvSpPr>
          <p:cNvPr id="3" name="Rectángulo 2"/>
          <p:cNvSpPr/>
          <p:nvPr/>
        </p:nvSpPr>
        <p:spPr>
          <a:xfrm>
            <a:off x="528031" y="1344584"/>
            <a:ext cx="9028091" cy="4154984"/>
          </a:xfrm>
          <a:prstGeom prst="rect">
            <a:avLst/>
          </a:prstGeom>
        </p:spPr>
        <p:txBody>
          <a:bodyPr wrap="square">
            <a:spAutoFit/>
          </a:bodyPr>
          <a:lstStyle/>
          <a:p>
            <a:r>
              <a:rPr lang="es-ES_tradnl" sz="2400" dirty="0" smtClean="0"/>
              <a:t>EXCEPCION (ART. 2.1 ORDENFORAL 64/2020)</a:t>
            </a:r>
          </a:p>
          <a:p>
            <a:endParaRPr lang="es-ES_tradnl" sz="2400" dirty="0" smtClean="0"/>
          </a:p>
          <a:p>
            <a:r>
              <a:rPr lang="es-ES_tradnl" sz="2400" dirty="0" smtClean="0"/>
              <a:t>LAS RENUNCIAS PRESENTADAS ENTRE EL 7 DE MARZO Y 1 DE JUNIO DE 2020 PODRÁN SER REVOCADAS PARA 2021 SIN NECESIDAD DE QUE TRANSCURRA EL PLAZO DE TRES AÑOS.</a:t>
            </a:r>
          </a:p>
          <a:p>
            <a:endParaRPr lang="es-ES_tradnl" sz="2400" dirty="0"/>
          </a:p>
          <a:p>
            <a:r>
              <a:rPr lang="es-ES_tradnl" sz="2400" dirty="0" smtClean="0"/>
              <a:t>EN ESTE SUPUESTO, SI EL SUJETO PASIVO PUEDE Y DESEA APLICAR EDE EN 2021, PODRA PRESENTAR LA REVOCACION (PLAZO: HASTA 31-3-2021)</a:t>
            </a:r>
          </a:p>
          <a:p>
            <a:endParaRPr lang="es-ES_tradnl" sz="2400" dirty="0" smtClean="0"/>
          </a:p>
          <a:p>
            <a:endParaRPr lang="es-ES_tradnl" sz="2400" dirty="0" smtClean="0"/>
          </a:p>
        </p:txBody>
      </p:sp>
    </p:spTree>
    <p:extLst>
      <p:ext uri="{BB962C8B-B14F-4D97-AF65-F5344CB8AC3E}">
        <p14:creationId xmlns:p14="http://schemas.microsoft.com/office/powerpoint/2010/main" val="3209437859"/>
      </p:ext>
    </p:extLst>
  </p:cSld>
  <p:clrMapOvr>
    <a:masterClrMapping/>
  </p:clrMapOvr>
  <p:timing>
    <p:tnLst>
      <p:par>
        <p:cTn xmlns:p14="http://schemas.microsoft.com/office/powerpoint/2010/mai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0F0D2280-30D8-0242-A08A-5CC08BA21DAB}"/>
              </a:ext>
            </a:extLst>
          </p:cNvPr>
          <p:cNvSpPr>
            <a:spLocks noGrp="1"/>
          </p:cNvSpPr>
          <p:nvPr>
            <p:ph type="ctrTitle"/>
          </p:nvPr>
        </p:nvSpPr>
        <p:spPr>
          <a:xfrm>
            <a:off x="2721735" y="2539039"/>
            <a:ext cx="9144000" cy="706437"/>
          </a:xfrm>
        </p:spPr>
        <p:txBody>
          <a:bodyPr>
            <a:normAutofit fontScale="90000"/>
          </a:bodyPr>
          <a:lstStyle/>
          <a:p>
            <a:pPr algn="l"/>
            <a:r>
              <a:rPr lang="es-ES_tradnl" sz="4800" dirty="0" smtClean="0"/>
              <a:t/>
            </a:r>
            <a:br>
              <a:rPr lang="es-ES_tradnl" sz="4800" dirty="0" smtClean="0"/>
            </a:br>
            <a:r>
              <a:rPr lang="es-ES_tradnl" sz="4800" dirty="0"/>
              <a:t/>
            </a:r>
            <a:br>
              <a:rPr lang="es-ES_tradnl" sz="4800" dirty="0"/>
            </a:br>
            <a:r>
              <a:rPr lang="es-ES_tradnl" sz="4800" dirty="0" smtClean="0"/>
              <a:t/>
            </a:r>
            <a:br>
              <a:rPr lang="es-ES_tradnl" sz="4800" dirty="0" smtClean="0"/>
            </a:br>
            <a:r>
              <a:rPr lang="es-ES_tradnl" sz="4800" dirty="0" smtClean="0"/>
              <a:t/>
            </a:r>
            <a:br>
              <a:rPr lang="es-ES_tradnl" sz="4800" dirty="0" smtClean="0"/>
            </a:br>
            <a:r>
              <a:rPr lang="es-ES_tradnl" sz="4800" dirty="0"/>
              <a:t/>
            </a:r>
            <a:br>
              <a:rPr lang="es-ES_tradnl" sz="4800" dirty="0"/>
            </a:br>
            <a:r>
              <a:rPr lang="es-ES_tradnl" sz="4800" dirty="0" smtClean="0"/>
              <a:t/>
            </a:r>
            <a:br>
              <a:rPr lang="es-ES_tradnl" sz="4800" dirty="0" smtClean="0"/>
            </a:br>
            <a:r>
              <a:rPr lang="es-ES_tradnl" sz="4800" dirty="0"/>
              <a:t/>
            </a:r>
            <a:br>
              <a:rPr lang="es-ES_tradnl" sz="4800" dirty="0"/>
            </a:br>
            <a:endParaRPr lang="es-ES" sz="4800" dirty="0"/>
          </a:p>
        </p:txBody>
      </p:sp>
      <p:sp>
        <p:nvSpPr>
          <p:cNvPr id="3" name="Rectángulo 2"/>
          <p:cNvSpPr/>
          <p:nvPr/>
        </p:nvSpPr>
        <p:spPr>
          <a:xfrm>
            <a:off x="528031" y="932461"/>
            <a:ext cx="9028091" cy="4893647"/>
          </a:xfrm>
          <a:prstGeom prst="rect">
            <a:avLst/>
          </a:prstGeom>
        </p:spPr>
        <p:txBody>
          <a:bodyPr wrap="square">
            <a:spAutoFit/>
          </a:bodyPr>
          <a:lstStyle/>
          <a:p>
            <a:r>
              <a:rPr lang="es-ES_tradnl" sz="4400" dirty="0" smtClean="0"/>
              <a:t>OBLIGACIONES FORMALES:</a:t>
            </a:r>
          </a:p>
          <a:p>
            <a:r>
              <a:rPr lang="es-ES_tradnl" sz="2800" dirty="0" smtClean="0"/>
              <a:t>JUNTO CON EL LIBRO DE VENTAS E INGRESOS EL SUJETO PASIVO DEBERA LLEVAR EL LIBRO DE COMPRAS Y GASTOS</a:t>
            </a:r>
          </a:p>
          <a:p>
            <a:endParaRPr lang="es-ES_tradnl" sz="2800" dirty="0" smtClean="0"/>
          </a:p>
          <a:p>
            <a:r>
              <a:rPr lang="es-ES_tradnl" sz="2800" dirty="0" smtClean="0"/>
              <a:t>SEGÚN NOS INDICAN DESDE HACIENDA SE VA A ELIMINAR LA OBLIGACION DE DILIGENCIADO DE LIBROS. FIRMADA ORDEN FORAL PENDIENTE DE SU PUBLICACION.</a:t>
            </a:r>
          </a:p>
          <a:p>
            <a:endParaRPr lang="es-ES_tradnl" sz="2800" dirty="0" smtClean="0"/>
          </a:p>
          <a:p>
            <a:r>
              <a:rPr lang="es-ES_tradnl" sz="2800" dirty="0" smtClean="0"/>
              <a:t>DEBE CONSERVAR LAS FACTURAS EMITIDAS Y RECIBIDAS</a:t>
            </a:r>
            <a:endParaRPr lang="es-ES_tradnl" sz="2800" dirty="0"/>
          </a:p>
          <a:p>
            <a:endParaRPr lang="es-ES_tradnl" sz="4400" dirty="0" smtClean="0"/>
          </a:p>
        </p:txBody>
      </p:sp>
    </p:spTree>
    <p:extLst>
      <p:ext uri="{BB962C8B-B14F-4D97-AF65-F5344CB8AC3E}">
        <p14:creationId xmlns:p14="http://schemas.microsoft.com/office/powerpoint/2010/main" val="3425445376"/>
      </p:ext>
    </p:extLst>
  </p:cSld>
  <p:clrMapOvr>
    <a:masterClrMapping/>
  </p:clrMapOvr>
  <p:timing>
    <p:tnLst>
      <p:par>
        <p:cTn xmlns:p14="http://schemas.microsoft.com/office/powerpoint/2010/mai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0F0D2280-30D8-0242-A08A-5CC08BA21DAB}"/>
              </a:ext>
            </a:extLst>
          </p:cNvPr>
          <p:cNvSpPr>
            <a:spLocks noGrp="1"/>
          </p:cNvSpPr>
          <p:nvPr>
            <p:ph type="ctrTitle"/>
          </p:nvPr>
        </p:nvSpPr>
        <p:spPr>
          <a:xfrm>
            <a:off x="2721735" y="2539039"/>
            <a:ext cx="9144000" cy="706437"/>
          </a:xfrm>
        </p:spPr>
        <p:txBody>
          <a:bodyPr>
            <a:normAutofit fontScale="90000"/>
          </a:bodyPr>
          <a:lstStyle/>
          <a:p>
            <a:pPr algn="l"/>
            <a:r>
              <a:rPr lang="es-ES_tradnl" sz="4800" dirty="0" smtClean="0"/>
              <a:t/>
            </a:r>
            <a:br>
              <a:rPr lang="es-ES_tradnl" sz="4800" dirty="0" smtClean="0"/>
            </a:br>
            <a:r>
              <a:rPr lang="es-ES_tradnl" sz="4800" dirty="0"/>
              <a:t/>
            </a:r>
            <a:br>
              <a:rPr lang="es-ES_tradnl" sz="4800" dirty="0"/>
            </a:br>
            <a:r>
              <a:rPr lang="es-ES_tradnl" sz="4800" dirty="0" smtClean="0"/>
              <a:t/>
            </a:r>
            <a:br>
              <a:rPr lang="es-ES_tradnl" sz="4800" dirty="0" smtClean="0"/>
            </a:br>
            <a:r>
              <a:rPr lang="es-ES_tradnl" sz="4800" dirty="0" smtClean="0"/>
              <a:t/>
            </a:r>
            <a:br>
              <a:rPr lang="es-ES_tradnl" sz="4800" dirty="0" smtClean="0"/>
            </a:br>
            <a:r>
              <a:rPr lang="es-ES_tradnl" sz="4800" dirty="0"/>
              <a:t/>
            </a:r>
            <a:br>
              <a:rPr lang="es-ES_tradnl" sz="4800" dirty="0"/>
            </a:br>
            <a:r>
              <a:rPr lang="es-ES_tradnl" sz="4800" dirty="0" smtClean="0"/>
              <a:t/>
            </a:r>
            <a:br>
              <a:rPr lang="es-ES_tradnl" sz="4800" dirty="0" smtClean="0"/>
            </a:br>
            <a:r>
              <a:rPr lang="es-ES_tradnl" sz="4800" dirty="0"/>
              <a:t/>
            </a:r>
            <a:br>
              <a:rPr lang="es-ES_tradnl" sz="4800" dirty="0"/>
            </a:br>
            <a:endParaRPr lang="es-ES" sz="4800" dirty="0"/>
          </a:p>
        </p:txBody>
      </p:sp>
      <p:sp>
        <p:nvSpPr>
          <p:cNvPr id="3" name="Rectángulo 2"/>
          <p:cNvSpPr/>
          <p:nvPr/>
        </p:nvSpPr>
        <p:spPr>
          <a:xfrm>
            <a:off x="528031" y="932461"/>
            <a:ext cx="9028091" cy="5509200"/>
          </a:xfrm>
          <a:prstGeom prst="rect">
            <a:avLst/>
          </a:prstGeom>
        </p:spPr>
        <p:txBody>
          <a:bodyPr wrap="square">
            <a:spAutoFit/>
          </a:bodyPr>
          <a:lstStyle/>
          <a:p>
            <a:r>
              <a:rPr lang="es-ES_tradnl" sz="2800" dirty="0" smtClean="0"/>
              <a:t>EL LIBRO DE COMPRAS Y GASTOS ESTA REGULADO EN EL ART. 3 DE LA OF 3/2019, SIENDO LOS PRINCIPALES CONTENIDOS LOS SIGUIENTES:</a:t>
            </a:r>
          </a:p>
          <a:p>
            <a:r>
              <a:rPr lang="es-ES_tradnl" sz="2800" dirty="0" smtClean="0"/>
              <a:t>+El numero de la factura recibida, y en su caso la serie, en la que se refleje el gasto.</a:t>
            </a:r>
          </a:p>
          <a:p>
            <a:r>
              <a:rPr lang="es-ES_tradnl" sz="2800" dirty="0" smtClean="0"/>
              <a:t>+La fecha de la expedición de la factura u otros documento justificativo y la fecha de realización de las operaciones, en caso de que sea distinta de la anterior.</a:t>
            </a:r>
          </a:p>
          <a:p>
            <a:r>
              <a:rPr lang="es-ES_tradnl" sz="2800" dirty="0" smtClean="0"/>
              <a:t>+El nombre y apellidos, razón social o denominación completa y número de identificación fiscal del obligado a su expedición</a:t>
            </a:r>
            <a:endParaRPr lang="es-ES_tradnl" sz="2800" dirty="0"/>
          </a:p>
          <a:p>
            <a:endParaRPr lang="es-ES_tradnl" sz="4400" dirty="0" smtClean="0"/>
          </a:p>
        </p:txBody>
      </p:sp>
    </p:spTree>
    <p:extLst>
      <p:ext uri="{BB962C8B-B14F-4D97-AF65-F5344CB8AC3E}">
        <p14:creationId xmlns:p14="http://schemas.microsoft.com/office/powerpoint/2010/main" val="1366710262"/>
      </p:ext>
    </p:extLst>
  </p:cSld>
  <p:clrMapOvr>
    <a:masterClrMapping/>
  </p:clrMapOvr>
  <p:timing>
    <p:tnLst>
      <p:par>
        <p:cTn xmlns:p14="http://schemas.microsoft.com/office/powerpoint/2010/mai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0F0D2280-30D8-0242-A08A-5CC08BA21DAB}"/>
              </a:ext>
            </a:extLst>
          </p:cNvPr>
          <p:cNvSpPr>
            <a:spLocks noGrp="1"/>
          </p:cNvSpPr>
          <p:nvPr>
            <p:ph type="ctrTitle"/>
          </p:nvPr>
        </p:nvSpPr>
        <p:spPr>
          <a:xfrm>
            <a:off x="2721735" y="2539039"/>
            <a:ext cx="9144000" cy="706437"/>
          </a:xfrm>
        </p:spPr>
        <p:txBody>
          <a:bodyPr>
            <a:normAutofit fontScale="90000"/>
          </a:bodyPr>
          <a:lstStyle/>
          <a:p>
            <a:pPr algn="l"/>
            <a:r>
              <a:rPr lang="es-ES_tradnl" sz="4800" dirty="0" smtClean="0"/>
              <a:t/>
            </a:r>
            <a:br>
              <a:rPr lang="es-ES_tradnl" sz="4800" dirty="0" smtClean="0"/>
            </a:br>
            <a:r>
              <a:rPr lang="es-ES_tradnl" sz="4800" dirty="0"/>
              <a:t/>
            </a:r>
            <a:br>
              <a:rPr lang="es-ES_tradnl" sz="4800" dirty="0"/>
            </a:br>
            <a:r>
              <a:rPr lang="es-ES_tradnl" sz="4800" dirty="0" smtClean="0"/>
              <a:t/>
            </a:r>
            <a:br>
              <a:rPr lang="es-ES_tradnl" sz="4800" dirty="0" smtClean="0"/>
            </a:br>
            <a:r>
              <a:rPr lang="es-ES_tradnl" sz="4800" dirty="0" smtClean="0"/>
              <a:t/>
            </a:r>
            <a:br>
              <a:rPr lang="es-ES_tradnl" sz="4800" dirty="0" smtClean="0"/>
            </a:br>
            <a:r>
              <a:rPr lang="es-ES_tradnl" sz="4800" dirty="0"/>
              <a:t/>
            </a:r>
            <a:br>
              <a:rPr lang="es-ES_tradnl" sz="4800" dirty="0"/>
            </a:br>
            <a:r>
              <a:rPr lang="es-ES_tradnl" sz="4800" dirty="0" smtClean="0"/>
              <a:t/>
            </a:r>
            <a:br>
              <a:rPr lang="es-ES_tradnl" sz="4800" dirty="0" smtClean="0"/>
            </a:br>
            <a:r>
              <a:rPr lang="es-ES_tradnl" sz="4800" dirty="0"/>
              <a:t/>
            </a:r>
            <a:br>
              <a:rPr lang="es-ES_tradnl" sz="4800" dirty="0"/>
            </a:br>
            <a:endParaRPr lang="es-ES" sz="4800" dirty="0"/>
          </a:p>
        </p:txBody>
      </p:sp>
      <p:sp>
        <p:nvSpPr>
          <p:cNvPr id="3" name="Rectángulo 2"/>
          <p:cNvSpPr/>
          <p:nvPr/>
        </p:nvSpPr>
        <p:spPr>
          <a:xfrm>
            <a:off x="528031" y="932461"/>
            <a:ext cx="9028091" cy="4832092"/>
          </a:xfrm>
          <a:prstGeom prst="rect">
            <a:avLst/>
          </a:prstGeom>
        </p:spPr>
        <p:txBody>
          <a:bodyPr wrap="square">
            <a:spAutoFit/>
          </a:bodyPr>
          <a:lstStyle/>
          <a:p>
            <a:endParaRPr lang="es-ES_tradnl" sz="2800" dirty="0" smtClean="0"/>
          </a:p>
          <a:p>
            <a:r>
              <a:rPr lang="es-ES_tradnl" sz="2800" dirty="0" smtClean="0"/>
              <a:t>+Concepto</a:t>
            </a:r>
          </a:p>
          <a:p>
            <a:r>
              <a:rPr lang="es-ES_tradnl" sz="2800" dirty="0" smtClean="0"/>
              <a:t>+Si la operación esta sujeta al IVA, la base imponible de la operaciones, determinada conforme a los artículos 26 y 27 LF 19/1992 y, en su caso, el tipo impositivo aplicado y la cuota tributaria</a:t>
            </a:r>
          </a:p>
          <a:p>
            <a:r>
              <a:rPr lang="es-ES_tradnl" sz="2800" dirty="0" smtClean="0"/>
              <a:t>+El importe que es considerado gasto a efectos de IRPF</a:t>
            </a:r>
          </a:p>
          <a:p>
            <a:r>
              <a:rPr lang="es-ES_tradnl" sz="2800" dirty="0" smtClean="0"/>
              <a:t>+Si la operación está sujeta a retención o ingreso a cuenta del IRPF, se consignará separadamente el tipo de retención aplicado a la operación y el importe retenido al emisor de la factura.</a:t>
            </a:r>
          </a:p>
        </p:txBody>
      </p:sp>
    </p:spTree>
    <p:extLst>
      <p:ext uri="{BB962C8B-B14F-4D97-AF65-F5344CB8AC3E}">
        <p14:creationId xmlns:p14="http://schemas.microsoft.com/office/powerpoint/2010/main" val="3677042080"/>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ítulo 1">
            <a:extLst>
              <a:ext uri="{FF2B5EF4-FFF2-40B4-BE49-F238E27FC236}">
                <a16:creationId xmlns="" xmlns:a16="http://schemas.microsoft.com/office/drawing/2014/main" id="{0F0D2280-30D8-0242-A08A-5CC08BA21DAB}"/>
              </a:ext>
            </a:extLst>
          </p:cNvPr>
          <p:cNvSpPr>
            <a:spLocks noGrp="1"/>
          </p:cNvSpPr>
          <p:nvPr>
            <p:ph type="ctrTitle"/>
          </p:nvPr>
        </p:nvSpPr>
        <p:spPr>
          <a:xfrm>
            <a:off x="1202028" y="4947389"/>
            <a:ext cx="9144000" cy="296792"/>
          </a:xfrm>
        </p:spPr>
        <p:txBody>
          <a:bodyPr>
            <a:normAutofit fontScale="90000"/>
          </a:bodyPr>
          <a:lstStyle/>
          <a:p>
            <a:pPr algn="l"/>
            <a:r>
              <a:rPr lang="es-ES_tradnl" sz="4800" dirty="0" smtClean="0"/>
              <a:t/>
            </a:r>
            <a:br>
              <a:rPr lang="es-ES_tradnl" sz="4800" dirty="0" smtClean="0"/>
            </a:br>
            <a:r>
              <a:rPr lang="es-ES_tradnl" sz="4800" dirty="0"/>
              <a:t/>
            </a:r>
            <a:br>
              <a:rPr lang="es-ES_tradnl" sz="4800" dirty="0"/>
            </a:br>
            <a:r>
              <a:rPr lang="es-ES_tradnl" sz="4800" dirty="0" smtClean="0"/>
              <a:t/>
            </a:r>
            <a:br>
              <a:rPr lang="es-ES_tradnl" sz="4800" dirty="0" smtClean="0"/>
            </a:br>
            <a:r>
              <a:rPr lang="es-ES_tradnl" sz="4800" dirty="0" smtClean="0"/>
              <a:t/>
            </a:r>
            <a:br>
              <a:rPr lang="es-ES_tradnl" sz="4800" dirty="0" smtClean="0"/>
            </a:br>
            <a:r>
              <a:rPr lang="es-ES_tradnl" sz="4800" dirty="0"/>
              <a:t/>
            </a:r>
            <a:br>
              <a:rPr lang="es-ES_tradnl" sz="4800" dirty="0"/>
            </a:br>
            <a:r>
              <a:rPr lang="es-ES_tradnl" sz="4800" dirty="0" smtClean="0"/>
              <a:t/>
            </a:r>
            <a:br>
              <a:rPr lang="es-ES_tradnl" sz="4800" dirty="0" smtClean="0"/>
            </a:br>
            <a:r>
              <a:rPr lang="es-ES_tradnl" sz="4800" dirty="0"/>
              <a:t/>
            </a:r>
            <a:br>
              <a:rPr lang="es-ES_tradnl" sz="4800" dirty="0"/>
            </a:br>
            <a:r>
              <a:rPr lang="es-ES_tradnl" sz="3600" dirty="0" smtClean="0"/>
              <a:t>APLICARAN LA EDE, SALVO RENUNCIA A LA MISMA: LOS SUJETOS PASIVOS QUE EJERZAN ACTIVIDADES AGRICOLAS, GANADERAS, FORESTALES O PESQUERAS SIEMPRE QUE EL IMPORTE NETO DE SU CIFRA DE NEGOCIOS NO HAYA SUPERADO LOS 300.000 EUROS EN EL AÑO INMEDIATAMENTE ANTERIOR.</a:t>
            </a:r>
            <a:endParaRPr lang="es-ES" sz="3600" dirty="0"/>
          </a:p>
        </p:txBody>
      </p:sp>
    </p:spTree>
    <p:extLst>
      <p:ext uri="{BB962C8B-B14F-4D97-AF65-F5344CB8AC3E}">
        <p14:creationId xmlns:p14="http://schemas.microsoft.com/office/powerpoint/2010/main" val="2429453399"/>
      </p:ext>
    </p:extLst>
  </p:cSld>
  <p:clrMapOvr>
    <a:masterClrMapping/>
  </p:clrMapOvr>
  <p:timing>
    <p:tnLst>
      <p:par>
        <p:cTn xmlns:p14="http://schemas.microsoft.com/office/powerpoint/2010/mai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0F0D2280-30D8-0242-A08A-5CC08BA21DAB}"/>
              </a:ext>
            </a:extLst>
          </p:cNvPr>
          <p:cNvSpPr>
            <a:spLocks noGrp="1"/>
          </p:cNvSpPr>
          <p:nvPr>
            <p:ph type="ctrTitle"/>
          </p:nvPr>
        </p:nvSpPr>
        <p:spPr>
          <a:xfrm>
            <a:off x="2721735" y="2539039"/>
            <a:ext cx="9144000" cy="706437"/>
          </a:xfrm>
        </p:spPr>
        <p:txBody>
          <a:bodyPr>
            <a:normAutofit fontScale="90000"/>
          </a:bodyPr>
          <a:lstStyle/>
          <a:p>
            <a:pPr algn="l"/>
            <a:r>
              <a:rPr lang="es-ES_tradnl" sz="4800" dirty="0" smtClean="0"/>
              <a:t/>
            </a:r>
            <a:br>
              <a:rPr lang="es-ES_tradnl" sz="4800" dirty="0" smtClean="0"/>
            </a:br>
            <a:r>
              <a:rPr lang="es-ES_tradnl" sz="4800" dirty="0"/>
              <a:t/>
            </a:r>
            <a:br>
              <a:rPr lang="es-ES_tradnl" sz="4800" dirty="0"/>
            </a:br>
            <a:r>
              <a:rPr lang="es-ES_tradnl" sz="4800" dirty="0" smtClean="0"/>
              <a:t/>
            </a:r>
            <a:br>
              <a:rPr lang="es-ES_tradnl" sz="4800" dirty="0" smtClean="0"/>
            </a:br>
            <a:r>
              <a:rPr lang="es-ES_tradnl" sz="4800" dirty="0" smtClean="0"/>
              <a:t/>
            </a:r>
            <a:br>
              <a:rPr lang="es-ES_tradnl" sz="4800" dirty="0" smtClean="0"/>
            </a:br>
            <a:r>
              <a:rPr lang="es-ES_tradnl" sz="4800" dirty="0"/>
              <a:t/>
            </a:r>
            <a:br>
              <a:rPr lang="es-ES_tradnl" sz="4800" dirty="0"/>
            </a:br>
            <a:r>
              <a:rPr lang="es-ES_tradnl" sz="4800" dirty="0" smtClean="0"/>
              <a:t/>
            </a:r>
            <a:br>
              <a:rPr lang="es-ES_tradnl" sz="4800" dirty="0" smtClean="0"/>
            </a:br>
            <a:r>
              <a:rPr lang="es-ES_tradnl" sz="4800" dirty="0"/>
              <a:t/>
            </a:r>
            <a:br>
              <a:rPr lang="es-ES_tradnl" sz="4800" dirty="0"/>
            </a:br>
            <a:endParaRPr lang="es-ES" sz="4800" dirty="0"/>
          </a:p>
        </p:txBody>
      </p:sp>
      <p:sp>
        <p:nvSpPr>
          <p:cNvPr id="3" name="Rectángulo 2"/>
          <p:cNvSpPr/>
          <p:nvPr/>
        </p:nvSpPr>
        <p:spPr>
          <a:xfrm>
            <a:off x="528031" y="932461"/>
            <a:ext cx="9028091" cy="2246769"/>
          </a:xfrm>
          <a:prstGeom prst="rect">
            <a:avLst/>
          </a:prstGeom>
        </p:spPr>
        <p:txBody>
          <a:bodyPr wrap="square">
            <a:spAutoFit/>
          </a:bodyPr>
          <a:lstStyle/>
          <a:p>
            <a:endParaRPr lang="es-ES_tradnl" sz="2800" dirty="0" smtClean="0"/>
          </a:p>
          <a:p>
            <a:endParaRPr lang="es-ES_tradnl" sz="2800" dirty="0"/>
          </a:p>
          <a:p>
            <a:endParaRPr lang="es-ES_tradnl" sz="2800" dirty="0" smtClean="0"/>
          </a:p>
          <a:p>
            <a:r>
              <a:rPr lang="es-ES_tradnl" sz="2800" dirty="0" smtClean="0"/>
              <a:t>Igualmente, deberán anotarse por separado las facturas rectificativas.</a:t>
            </a:r>
          </a:p>
        </p:txBody>
      </p:sp>
    </p:spTree>
    <p:extLst>
      <p:ext uri="{BB962C8B-B14F-4D97-AF65-F5344CB8AC3E}">
        <p14:creationId xmlns:p14="http://schemas.microsoft.com/office/powerpoint/2010/main" val="3851783111"/>
      </p:ext>
    </p:extLst>
  </p:cSld>
  <p:clrMapOvr>
    <a:masterClrMapping/>
  </p:clrMapOvr>
  <p:timing>
    <p:tnLst>
      <p:par>
        <p:cTn xmlns:p14="http://schemas.microsoft.com/office/powerpoint/2010/mai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0F0D2280-30D8-0242-A08A-5CC08BA21DAB}"/>
              </a:ext>
            </a:extLst>
          </p:cNvPr>
          <p:cNvSpPr>
            <a:spLocks noGrp="1"/>
          </p:cNvSpPr>
          <p:nvPr>
            <p:ph type="ctrTitle"/>
          </p:nvPr>
        </p:nvSpPr>
        <p:spPr>
          <a:xfrm>
            <a:off x="2721735" y="2539039"/>
            <a:ext cx="9144000" cy="706437"/>
          </a:xfrm>
        </p:spPr>
        <p:txBody>
          <a:bodyPr>
            <a:normAutofit fontScale="90000"/>
          </a:bodyPr>
          <a:lstStyle/>
          <a:p>
            <a:pPr algn="l"/>
            <a:r>
              <a:rPr lang="es-ES_tradnl" sz="4800" dirty="0" smtClean="0"/>
              <a:t/>
            </a:r>
            <a:br>
              <a:rPr lang="es-ES_tradnl" sz="4800" dirty="0" smtClean="0"/>
            </a:br>
            <a:r>
              <a:rPr lang="es-ES_tradnl" sz="4800" dirty="0"/>
              <a:t/>
            </a:r>
            <a:br>
              <a:rPr lang="es-ES_tradnl" sz="4800" dirty="0"/>
            </a:br>
            <a:r>
              <a:rPr lang="es-ES_tradnl" sz="4800" dirty="0" smtClean="0"/>
              <a:t/>
            </a:r>
            <a:br>
              <a:rPr lang="es-ES_tradnl" sz="4800" dirty="0" smtClean="0"/>
            </a:br>
            <a:r>
              <a:rPr lang="es-ES_tradnl" sz="4800" dirty="0" smtClean="0"/>
              <a:t/>
            </a:r>
            <a:br>
              <a:rPr lang="es-ES_tradnl" sz="4800" dirty="0" smtClean="0"/>
            </a:br>
            <a:r>
              <a:rPr lang="es-ES_tradnl" sz="4800" dirty="0"/>
              <a:t/>
            </a:r>
            <a:br>
              <a:rPr lang="es-ES_tradnl" sz="4800" dirty="0"/>
            </a:br>
            <a:r>
              <a:rPr lang="es-ES_tradnl" sz="4800" dirty="0" smtClean="0"/>
              <a:t/>
            </a:r>
            <a:br>
              <a:rPr lang="es-ES_tradnl" sz="4800" dirty="0" smtClean="0"/>
            </a:br>
            <a:r>
              <a:rPr lang="es-ES_tradnl" sz="4800" dirty="0"/>
              <a:t/>
            </a:r>
            <a:br>
              <a:rPr lang="es-ES_tradnl" sz="4800" dirty="0"/>
            </a:br>
            <a:endParaRPr lang="es-ES" sz="4800" dirty="0"/>
          </a:p>
        </p:txBody>
      </p:sp>
      <p:sp>
        <p:nvSpPr>
          <p:cNvPr id="3" name="Rectángulo 2"/>
          <p:cNvSpPr/>
          <p:nvPr/>
        </p:nvSpPr>
        <p:spPr>
          <a:xfrm>
            <a:off x="528031" y="932461"/>
            <a:ext cx="9028091" cy="2431435"/>
          </a:xfrm>
          <a:prstGeom prst="rect">
            <a:avLst/>
          </a:prstGeom>
        </p:spPr>
        <p:txBody>
          <a:bodyPr wrap="square">
            <a:spAutoFit/>
          </a:bodyPr>
          <a:lstStyle/>
          <a:p>
            <a:endParaRPr lang="es-ES_tradnl" sz="2800" dirty="0" smtClean="0"/>
          </a:p>
          <a:p>
            <a:endParaRPr lang="es-ES_tradnl" sz="2800" dirty="0"/>
          </a:p>
          <a:p>
            <a:r>
              <a:rPr lang="es-ES_tradnl" sz="4800" dirty="0" smtClean="0"/>
              <a:t>             </a:t>
            </a:r>
          </a:p>
          <a:p>
            <a:r>
              <a:rPr lang="es-ES_tradnl" sz="4800" dirty="0"/>
              <a:t> </a:t>
            </a:r>
            <a:r>
              <a:rPr lang="es-ES_tradnl" sz="4800" dirty="0" smtClean="0"/>
              <a:t>                MUCHAS GRACIAS</a:t>
            </a:r>
          </a:p>
        </p:txBody>
      </p:sp>
    </p:spTree>
    <p:extLst>
      <p:ext uri="{BB962C8B-B14F-4D97-AF65-F5344CB8AC3E}">
        <p14:creationId xmlns:p14="http://schemas.microsoft.com/office/powerpoint/2010/main" val="4224685147"/>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ítulo 1">
            <a:extLst>
              <a:ext uri="{FF2B5EF4-FFF2-40B4-BE49-F238E27FC236}">
                <a16:creationId xmlns="" xmlns:a16="http://schemas.microsoft.com/office/drawing/2014/main" id="{0F0D2280-30D8-0242-A08A-5CC08BA21DAB}"/>
              </a:ext>
            </a:extLst>
          </p:cNvPr>
          <p:cNvSpPr>
            <a:spLocks noGrp="1"/>
          </p:cNvSpPr>
          <p:nvPr>
            <p:ph type="ctrTitle"/>
          </p:nvPr>
        </p:nvSpPr>
        <p:spPr>
          <a:xfrm>
            <a:off x="1227786" y="4571999"/>
            <a:ext cx="9144000" cy="706437"/>
          </a:xfrm>
        </p:spPr>
        <p:txBody>
          <a:bodyPr>
            <a:normAutofit fontScale="90000"/>
          </a:bodyPr>
          <a:lstStyle/>
          <a:p>
            <a:pPr algn="l"/>
            <a:r>
              <a:rPr lang="es-ES_tradnl" sz="4800" dirty="0" smtClean="0"/>
              <a:t/>
            </a:r>
            <a:br>
              <a:rPr lang="es-ES_tradnl" sz="4800" dirty="0" smtClean="0"/>
            </a:br>
            <a:r>
              <a:rPr lang="es-ES_tradnl" sz="4800" dirty="0"/>
              <a:t/>
            </a:r>
            <a:br>
              <a:rPr lang="es-ES_tradnl" sz="4800" dirty="0"/>
            </a:br>
            <a:r>
              <a:rPr lang="es-ES_tradnl" sz="4800" dirty="0" smtClean="0"/>
              <a:t/>
            </a:r>
            <a:br>
              <a:rPr lang="es-ES_tradnl" sz="4800" dirty="0" smtClean="0"/>
            </a:br>
            <a:r>
              <a:rPr lang="es-ES_tradnl" sz="4800" dirty="0" smtClean="0"/>
              <a:t/>
            </a:r>
            <a:br>
              <a:rPr lang="es-ES_tradnl" sz="4800" dirty="0" smtClean="0"/>
            </a:br>
            <a:r>
              <a:rPr lang="es-ES_tradnl" sz="4800" dirty="0"/>
              <a:t/>
            </a:r>
            <a:br>
              <a:rPr lang="es-ES_tradnl" sz="4800" dirty="0"/>
            </a:br>
            <a:r>
              <a:rPr lang="es-ES_tradnl" sz="4800" dirty="0" smtClean="0"/>
              <a:t/>
            </a:r>
            <a:br>
              <a:rPr lang="es-ES_tradnl" sz="4800" dirty="0" smtClean="0"/>
            </a:br>
            <a:r>
              <a:rPr lang="es-ES_tradnl" sz="4800" dirty="0"/>
              <a:t/>
            </a:r>
            <a:br>
              <a:rPr lang="es-ES_tradnl" sz="4800" dirty="0"/>
            </a:br>
            <a:r>
              <a:rPr lang="es-ES_tradnl" sz="4000" dirty="0" smtClean="0"/>
              <a:t>NO PODRAN APLICAR ESTA MODALIDAD LOS SUJETOS PASIVOS QUE QUEDEN EXCLUIDOS O RENUNCIEN AL REGIMEN SIMPLIFICADO O AL REGIMEN ESPECIAL DE LA  AGRICULTURA, GANADERIA Y PESCA, DEL IMPUESTO SOBRE EL VALOR AÑADIDO</a:t>
            </a:r>
            <a:r>
              <a:rPr lang="es-ES_tradnl" sz="4800" dirty="0" smtClean="0"/>
              <a:t>.</a:t>
            </a:r>
            <a:endParaRPr lang="es-ES" sz="4800" dirty="0"/>
          </a:p>
        </p:txBody>
      </p:sp>
    </p:spTree>
    <p:extLst>
      <p:ext uri="{BB962C8B-B14F-4D97-AF65-F5344CB8AC3E}">
        <p14:creationId xmlns:p14="http://schemas.microsoft.com/office/powerpoint/2010/main" val="2273371195"/>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ítulo 1">
            <a:extLst>
              <a:ext uri="{FF2B5EF4-FFF2-40B4-BE49-F238E27FC236}">
                <a16:creationId xmlns="" xmlns:a16="http://schemas.microsoft.com/office/drawing/2014/main" id="{0F0D2280-30D8-0242-A08A-5CC08BA21DAB}"/>
              </a:ext>
            </a:extLst>
          </p:cNvPr>
          <p:cNvSpPr>
            <a:spLocks noGrp="1"/>
          </p:cNvSpPr>
          <p:nvPr>
            <p:ph type="ctrTitle"/>
          </p:nvPr>
        </p:nvSpPr>
        <p:spPr>
          <a:xfrm>
            <a:off x="970209" y="3309870"/>
            <a:ext cx="9144000" cy="706437"/>
          </a:xfrm>
        </p:spPr>
        <p:txBody>
          <a:bodyPr>
            <a:normAutofit fontScale="90000"/>
          </a:bodyPr>
          <a:lstStyle/>
          <a:p>
            <a:pPr algn="l"/>
            <a:r>
              <a:rPr lang="es-ES_tradnl" sz="4800" dirty="0" smtClean="0"/>
              <a:t>QUEDAN EXCLUIDOS DEL </a:t>
            </a:r>
            <a:r>
              <a:rPr lang="es-ES_tradnl" sz="4800" dirty="0" err="1" smtClean="0"/>
              <a:t>REAGyP</a:t>
            </a:r>
            <a:r>
              <a:rPr lang="es-ES_tradnl" sz="4800" dirty="0" smtClean="0"/>
              <a:t>: CIFRA DE NEGOCIO SIN COMPUTAR SUBVENCIONES SUPEREN 250.000 EUROS</a:t>
            </a:r>
            <a:endParaRPr lang="es-ES" sz="4800" dirty="0"/>
          </a:p>
        </p:txBody>
      </p:sp>
    </p:spTree>
    <p:extLst>
      <p:ext uri="{BB962C8B-B14F-4D97-AF65-F5344CB8AC3E}">
        <p14:creationId xmlns:p14="http://schemas.microsoft.com/office/powerpoint/2010/main" val="1589820337"/>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ítulo 1">
            <a:extLst>
              <a:ext uri="{FF2B5EF4-FFF2-40B4-BE49-F238E27FC236}">
                <a16:creationId xmlns="" xmlns:a16="http://schemas.microsoft.com/office/drawing/2014/main" id="{0F0D2280-30D8-0242-A08A-5CC08BA21DAB}"/>
              </a:ext>
            </a:extLst>
          </p:cNvPr>
          <p:cNvSpPr>
            <a:spLocks noGrp="1"/>
          </p:cNvSpPr>
          <p:nvPr>
            <p:ph type="ctrTitle"/>
          </p:nvPr>
        </p:nvSpPr>
        <p:spPr>
          <a:xfrm>
            <a:off x="596722" y="1519707"/>
            <a:ext cx="9144000" cy="2936383"/>
          </a:xfrm>
        </p:spPr>
        <p:txBody>
          <a:bodyPr>
            <a:normAutofit fontScale="90000"/>
          </a:bodyPr>
          <a:lstStyle/>
          <a:p>
            <a:pPr algn="l"/>
            <a:r>
              <a:rPr lang="es-ES_tradnl" sz="4800" dirty="0" smtClean="0"/>
              <a:t/>
            </a:r>
            <a:br>
              <a:rPr lang="es-ES_tradnl" sz="4800" dirty="0" smtClean="0"/>
            </a:br>
            <a:r>
              <a:rPr lang="es-ES_tradnl" sz="4800" dirty="0"/>
              <a:t/>
            </a:r>
            <a:br>
              <a:rPr lang="es-ES_tradnl" sz="4800" dirty="0"/>
            </a:br>
            <a:r>
              <a:rPr lang="es-ES_tradnl" sz="4800" dirty="0" smtClean="0"/>
              <a:t>PARA 2021 300.000 EUROS: </a:t>
            </a:r>
            <a:br>
              <a:rPr lang="es-ES_tradnl" sz="4800" dirty="0" smtClean="0"/>
            </a:br>
            <a:r>
              <a:rPr lang="es-ES_tradnl" sz="4800" dirty="0" smtClean="0"/>
              <a:t>DISPOSICION TRANSITORIA ORDEN FORAL REGIMEN SIMPLIFICADO DE IVA PROXIMA A PUBLICARSE</a:t>
            </a:r>
            <a:endParaRPr lang="es-ES" sz="4800" dirty="0"/>
          </a:p>
        </p:txBody>
      </p:sp>
    </p:spTree>
    <p:extLst>
      <p:ext uri="{BB962C8B-B14F-4D97-AF65-F5344CB8AC3E}">
        <p14:creationId xmlns:p14="http://schemas.microsoft.com/office/powerpoint/2010/main" val="1364255397"/>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ítulo 1">
            <a:extLst>
              <a:ext uri="{FF2B5EF4-FFF2-40B4-BE49-F238E27FC236}">
                <a16:creationId xmlns="" xmlns:a16="http://schemas.microsoft.com/office/drawing/2014/main" id="{0F0D2280-30D8-0242-A08A-5CC08BA21DAB}"/>
              </a:ext>
            </a:extLst>
          </p:cNvPr>
          <p:cNvSpPr>
            <a:spLocks noGrp="1"/>
          </p:cNvSpPr>
          <p:nvPr>
            <p:ph type="ctrTitle"/>
          </p:nvPr>
        </p:nvSpPr>
        <p:spPr>
          <a:xfrm>
            <a:off x="1858851" y="858352"/>
            <a:ext cx="9144000" cy="4268245"/>
          </a:xfrm>
        </p:spPr>
        <p:txBody>
          <a:bodyPr>
            <a:normAutofit fontScale="90000"/>
          </a:bodyPr>
          <a:lstStyle/>
          <a:p>
            <a:pPr algn="l"/>
            <a:r>
              <a:rPr lang="es-ES_tradnl" sz="4800" dirty="0" smtClean="0"/>
              <a:t/>
            </a:r>
            <a:br>
              <a:rPr lang="es-ES_tradnl" sz="4800" dirty="0" smtClean="0"/>
            </a:br>
            <a:r>
              <a:rPr lang="es-ES_tradnl" sz="4800" dirty="0"/>
              <a:t/>
            </a:r>
            <a:br>
              <a:rPr lang="es-ES_tradnl" sz="4800" dirty="0"/>
            </a:br>
            <a:r>
              <a:rPr lang="es-ES_tradnl" sz="4800" dirty="0" smtClean="0"/>
              <a:t/>
            </a:r>
            <a:br>
              <a:rPr lang="es-ES_tradnl" sz="4800" dirty="0" smtClean="0"/>
            </a:br>
            <a:r>
              <a:rPr lang="es-ES_tradnl" sz="4800" dirty="0" smtClean="0"/>
              <a:t/>
            </a:r>
            <a:br>
              <a:rPr lang="es-ES_tradnl" sz="4800" dirty="0" smtClean="0"/>
            </a:br>
            <a:r>
              <a:rPr lang="es-ES_tradnl" sz="4800" dirty="0"/>
              <a:t/>
            </a:r>
            <a:br>
              <a:rPr lang="es-ES_tradnl" sz="4800" dirty="0"/>
            </a:br>
            <a:r>
              <a:rPr lang="es-ES_tradnl" sz="4800" dirty="0" smtClean="0"/>
              <a:t/>
            </a:r>
            <a:br>
              <a:rPr lang="es-ES_tradnl" sz="4800" dirty="0" smtClean="0"/>
            </a:br>
            <a:r>
              <a:rPr lang="es-ES_tradnl" sz="4800" dirty="0"/>
              <a:t/>
            </a:r>
            <a:br>
              <a:rPr lang="es-ES_tradnl" sz="4800" dirty="0"/>
            </a:br>
            <a:r>
              <a:rPr lang="es-ES_tradnl" sz="4800" dirty="0" smtClean="0"/>
              <a:t>CIFRA DE NEGOCIOS A EFECTOS DE LA EXCLUSION (Art. 36-c/DFL 4/2008)</a:t>
            </a:r>
            <a:br>
              <a:rPr lang="es-ES_tradnl" sz="4800" dirty="0" smtClean="0"/>
            </a:br>
            <a:r>
              <a:rPr lang="es-ES_tradnl" sz="4800" dirty="0" smtClean="0"/>
              <a:t>EL IMPORTE NETO DE LA CIFRA DE NEGOCIOS VENDRA DETERMINADO POR:</a:t>
            </a:r>
            <a:endParaRPr lang="es-ES" sz="4800" dirty="0"/>
          </a:p>
        </p:txBody>
      </p:sp>
    </p:spTree>
    <p:extLst>
      <p:ext uri="{BB962C8B-B14F-4D97-AF65-F5344CB8AC3E}">
        <p14:creationId xmlns:p14="http://schemas.microsoft.com/office/powerpoint/2010/main" val="2815533521"/>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ítulo 1">
            <a:extLst>
              <a:ext uri="{FF2B5EF4-FFF2-40B4-BE49-F238E27FC236}">
                <a16:creationId xmlns="" xmlns:a16="http://schemas.microsoft.com/office/drawing/2014/main" id="{0F0D2280-30D8-0242-A08A-5CC08BA21DAB}"/>
              </a:ext>
            </a:extLst>
          </p:cNvPr>
          <p:cNvSpPr>
            <a:spLocks noGrp="1"/>
          </p:cNvSpPr>
          <p:nvPr>
            <p:ph type="ctrTitle"/>
          </p:nvPr>
        </p:nvSpPr>
        <p:spPr>
          <a:xfrm>
            <a:off x="1317937" y="388023"/>
            <a:ext cx="9144000" cy="5291212"/>
          </a:xfrm>
        </p:spPr>
        <p:txBody>
          <a:bodyPr>
            <a:normAutofit fontScale="90000"/>
          </a:bodyPr>
          <a:lstStyle/>
          <a:p>
            <a:pPr algn="l"/>
            <a:r>
              <a:rPr lang="es-ES_tradnl" sz="4800" dirty="0" smtClean="0"/>
              <a:t/>
            </a:r>
            <a:br>
              <a:rPr lang="es-ES_tradnl" sz="4800" dirty="0" smtClean="0"/>
            </a:br>
            <a:r>
              <a:rPr lang="es-ES_tradnl" sz="4800" dirty="0"/>
              <a:t/>
            </a:r>
            <a:br>
              <a:rPr lang="es-ES_tradnl" sz="4800" dirty="0"/>
            </a:br>
            <a:r>
              <a:rPr lang="es-ES_tradnl" sz="4800" dirty="0" smtClean="0"/>
              <a:t/>
            </a:r>
            <a:br>
              <a:rPr lang="es-ES_tradnl" sz="4800" dirty="0" smtClean="0"/>
            </a:br>
            <a:r>
              <a:rPr lang="es-ES_tradnl" sz="4800" dirty="0" smtClean="0"/>
              <a:t/>
            </a:r>
            <a:br>
              <a:rPr lang="es-ES_tradnl" sz="4800" dirty="0" smtClean="0"/>
            </a:br>
            <a:r>
              <a:rPr lang="es-ES_tradnl" sz="4800" dirty="0"/>
              <a:t/>
            </a:r>
            <a:br>
              <a:rPr lang="es-ES_tradnl" sz="4800" dirty="0"/>
            </a:br>
            <a:r>
              <a:rPr lang="es-ES_tradnl" sz="4800" dirty="0" smtClean="0"/>
              <a:t/>
            </a:r>
            <a:br>
              <a:rPr lang="es-ES_tradnl" sz="4800" dirty="0" smtClean="0"/>
            </a:br>
            <a:r>
              <a:rPr lang="es-ES_tradnl" sz="4800" dirty="0" smtClean="0"/>
              <a:t>VENTA DE LOS PRODUCTOS Y DE LA PRESTACION DE SERVICIOS U OTROS INGRESOS CORRESPONDIENTES A LAS ACTIVIDADES ORDINARIAS DEL SUJETO PASIVO, INCLUIDA EN SU CASO LA COMPENSACION DEL </a:t>
            </a:r>
            <a:r>
              <a:rPr lang="es-ES_tradnl" sz="4800" dirty="0" err="1" smtClean="0"/>
              <a:t>REAGyP</a:t>
            </a:r>
            <a:r>
              <a:rPr lang="es-ES_tradnl" sz="4800" dirty="0" smtClean="0"/>
              <a:t>.</a:t>
            </a:r>
            <a:endParaRPr lang="es-ES" sz="4800" dirty="0"/>
          </a:p>
        </p:txBody>
      </p:sp>
    </p:spTree>
    <p:extLst>
      <p:ext uri="{BB962C8B-B14F-4D97-AF65-F5344CB8AC3E}">
        <p14:creationId xmlns:p14="http://schemas.microsoft.com/office/powerpoint/2010/main" val="321349271"/>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205</TotalTime>
  <Words>1519</Words>
  <Application>Microsoft Macintosh PowerPoint</Application>
  <PresentationFormat>Personalizado</PresentationFormat>
  <Paragraphs>215</Paragraphs>
  <Slides>41</Slides>
  <Notes>0</Notes>
  <HiddenSlides>0</HiddenSlides>
  <MMClips>0</MMClips>
  <ScaleCrop>false</ScaleCrop>
  <HeadingPairs>
    <vt:vector size="4" baseType="variant">
      <vt:variant>
        <vt:lpstr>Tema</vt:lpstr>
      </vt:variant>
      <vt:variant>
        <vt:i4>1</vt:i4>
      </vt:variant>
      <vt:variant>
        <vt:lpstr>Títulos de diapositiva</vt:lpstr>
      </vt:variant>
      <vt:variant>
        <vt:i4>41</vt:i4>
      </vt:variant>
    </vt:vector>
  </HeadingPairs>
  <TitlesOfParts>
    <vt:vector size="42" baseType="lpstr">
      <vt:lpstr>Tema de Office</vt:lpstr>
      <vt:lpstr>       ESTIMACION DIRECTA ESPECIAL  NUEVO REGIMEN DE ESTIMACION DE RENDIMIENTO DE ACTIVIDAD AGROPECUARIA EN IRPF</vt:lpstr>
      <vt:lpstr>MARCO NORMATIVO: LA LEY FORAL 21/2020, DE MODIFICACION DE DIVERSOS IMPUESTOS Y OTRAS MEDIDAS TRIBUTARIAS, MODIFICA LOS ARTICULOS 34, 35 Y 36 DFL 4/2008, QUE REGULAN LA DETERMINACION DEL RENDIMIENTO DE LAS ACTIVIDADES EMPRESARIALES Y PROFESIONALES</vt:lpstr>
      <vt:lpstr>       CON EFECTOS 1 DE ENERO DE 2021:  + EL RENDIMIENTO NETO DE TODAS LAS ACTIVIDADES ECONOMICAS SE DETERMINARA EN ESTIMACION DIRECTA. +SE MANTIENEN LAS MODALIDADES DE ESTIMACION DIRECTA NORMAL Y SIMPLIFICADA +SE INCORPORA, EN SUSTITUCION DEL REGIMEN DE ESTIMACION OBJETIVA, LA ESTIMACION DIRECTA ESPECIAL, CON LA FINALIDAD DE QUE LOS EMPRESARIOS QUE HASTA AHORA PODIAN ACOGERSE A LA ESTIMACION OBJETIVA PUEDAN DETERMINAR EL RENDIMIENTO NETO DE SU ACTIVIDAD APLICANDO ESTA NUEVA MODALIDAD.</vt:lpstr>
      <vt:lpstr>       APLICARAN LA EDE, SALVO RENUNCIA A LA MISMA: LOS SUJETOS PASIVOS QUE EJERZAN ACTIVIDADES AGRICOLAS, GANADERAS, FORESTALES O PESQUERAS SIEMPRE QUE EL IMPORTE NETO DE SU CIFRA DE NEGOCIOS NO HAYA SUPERADO LOS 300.000 EUROS EN EL AÑO INMEDIATAMENTE ANTERIOR.</vt:lpstr>
      <vt:lpstr>       NO PODRAN APLICAR ESTA MODALIDAD LOS SUJETOS PASIVOS QUE QUEDEN EXCLUIDOS O RENUNCIEN AL REGIMEN SIMPLIFICADO O AL REGIMEN ESPECIAL DE LA  AGRICULTURA, GANADERIA Y PESCA, DEL IMPUESTO SOBRE EL VALOR AÑADIDO.</vt:lpstr>
      <vt:lpstr>QUEDAN EXCLUIDOS DEL REAGyP: CIFRA DE NEGOCIO SIN COMPUTAR SUBVENCIONES SUPEREN 250.000 EUROS</vt:lpstr>
      <vt:lpstr>  PARA 2021 300.000 EUROS:  DISPOSICION TRANSITORIA ORDEN FORAL REGIMEN SIMPLIFICADO DE IVA PROXIMA A PUBLICARSE</vt:lpstr>
      <vt:lpstr>       CIFRA DE NEGOCIOS A EFECTOS DE LA EXCLUSION (Art. 36-c/DFL 4/2008) EL IMPORTE NETO DE LA CIFRA DE NEGOCIOS VENDRA DETERMINADO POR:</vt:lpstr>
      <vt:lpstr>      VENTA DE LOS PRODUCTOS Y DE LA PRESTACION DE SERVICIOS U OTROS INGRESOS CORRESPONDIENTES A LAS ACTIVIDADES ORDINARIAS DEL SUJETO PASIVO, INCLUIDA EN SU CASO LA COMPENSACION DEL REAGyP.</vt:lpstr>
      <vt:lpstr>       DE LA CANTIDAD ANTERIOR, SE DEDUCEN LAS BONIFICACIONES Y DEMAS REDUCCIONES SOBRE LAS VENTAS, ASI COMO EL IVA, EXCEPTO EN EL CASO DE SUJETOS PASIVOS ACOGIDOS AL REGIMEN DE RECARGO DE EQUIVALENCIA, Y OTROS IMPUESTOS DIRECTAMENTE RELACIONADOS CON LA MENCIONADA CIFRA DE NEGOCIOS.</vt:lpstr>
      <vt:lpstr>       SE AÑADIRAN LAS SUBVENCIONES CORRIENTES Y DE CAPITAL, ASI COMO LAS INDEMNIZACIONES PERCIBIDAS PARA COMPENSAR PERDIDAS DE INGRESOS DE ACTIVIDAD. CUANDO EN EL AÑO INMEDIATAMENTE ANTERIOR SE HUBIESE INICIADO LA ACTIVIDAD, EL IMPORTE NETO DE LA CIFRA DE NEGOCIOS SE ELEVARÁ AL AÑO</vt:lpstr>
      <vt:lpstr>       ADEMAS DE LA CIFRA DE NEGOCIOS DE LA ACTIVIDAD DEL SUJETO PASIVO, SE TENDRA EN CUENTA LA CIFRA DE NEGOCIOS DE LAS ACTIVIDADES DESARROLLADAS POR: CONYUGE, DESCENDIENTES, ASCENDIENTES, ENTIDADES EN REGIMEN DE ATRIBUCION EN LAS QUE PARTICIPEN CUALQUIERA DE LOS ANTERIORES, ENTIDADES VINCULADAS.</vt:lpstr>
      <vt:lpstr>      SIEMPRE QUE CONCURRAN EN ELLAS LAS SIGUIENTES CIRCUNSTANCIAS:</vt:lpstr>
      <vt:lpstr>       A)QUE LAS ACTIVIDADES EMPRESARIALES DESARROLLADAS SEAN IDENTICAS O SIMILARES. A ESTOS EFECTOS, SE ENTENDERAN QUE SON IDENTICAS O SIMILARES LAS CLASIFICADAS EN EL MISMO GRUPO EN EL IMPUESTO SOBRE ACTIVIDADES ECONOMICAS. B)QUE EXISTA UNA DIRECCION COMUN DE TALES ACTIVIDADES, COMPARTIENDOSE MEDIOS PERSONALES O MATERIALES.</vt:lpstr>
      <vt:lpstr>       LA EDE TAMBIEN PUEDE SER APLICADA POR ENTIDADES EN ATRIBUCION DE RENTAS: +HAN DE CUMPLIR LOS REQUISITOS EXIGIDOS PARA ELLO POR LA NORMA. +TODOS SUS SOCIOS HAN DE SER PERSONAS FISICAS SUJETOS PASIVOS DE IRPF. +LA APLICACIÓN DE ESTA MODALIDAD SE EFECTUARA CON INDEPENDENCIA DE LAS CIRCUNSTANCIAS QUE CONCURRAN INDIVIDUALMENTE EN LOS SOCIOS.</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título</dc:title>
  <dc:creator>Microsoft Office User</dc:creator>
  <cp:lastModifiedBy>Angel</cp:lastModifiedBy>
  <cp:revision>34</cp:revision>
  <dcterms:created xsi:type="dcterms:W3CDTF">2021-02-12T14:26:31Z</dcterms:created>
  <dcterms:modified xsi:type="dcterms:W3CDTF">2021-02-21T19:04:35Z</dcterms:modified>
</cp:coreProperties>
</file>