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71" r:id="rId6"/>
    <p:sldId id="272" r:id="rId7"/>
    <p:sldId id="273" r:id="rId8"/>
    <p:sldId id="260" r:id="rId9"/>
    <p:sldId id="261" r:id="rId10"/>
    <p:sldId id="262" r:id="rId11"/>
    <p:sldId id="263" r:id="rId12"/>
    <p:sldId id="264" r:id="rId13"/>
    <p:sldId id="265" r:id="rId14"/>
    <p:sldId id="268" r:id="rId15"/>
    <p:sldId id="266" r:id="rId16"/>
    <p:sldId id="269" r:id="rId17"/>
    <p:sldId id="267" r:id="rId18"/>
    <p:sldId id="270"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405"/>
  </p:normalViewPr>
  <p:slideViewPr>
    <p:cSldViewPr snapToGrid="0" snapToObjects="1">
      <p:cViewPr varScale="1">
        <p:scale>
          <a:sx n="108" d="100"/>
          <a:sy n="108" d="100"/>
        </p:scale>
        <p:origin x="-624"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47AB5DE-54C3-594B-ACE8-E989810838B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xmlns="" id="{CD5F569C-605F-8347-8134-A761750E0F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xmlns="" id="{F66CC747-8ED7-3C49-B20E-D47FB257E477}"/>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5" name="Marcador de pie de página 4">
            <a:extLst>
              <a:ext uri="{FF2B5EF4-FFF2-40B4-BE49-F238E27FC236}">
                <a16:creationId xmlns:a16="http://schemas.microsoft.com/office/drawing/2014/main" xmlns="" id="{1994C4B5-9C87-0B48-9312-36FF5C8D784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547A6616-63C0-5A43-96F7-747E7BA6E6A3}"/>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3645691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2D25E5E-0994-594B-B6EB-BCAB47AA204D}"/>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B85FF4D1-92E0-DE42-8DA6-DA8FD982AFA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02A7EE84-78CB-604C-8C27-B1AFAD6BDB0C}"/>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5" name="Marcador de pie de página 4">
            <a:extLst>
              <a:ext uri="{FF2B5EF4-FFF2-40B4-BE49-F238E27FC236}">
                <a16:creationId xmlns:a16="http://schemas.microsoft.com/office/drawing/2014/main" xmlns="" id="{DCC0EE32-2914-424E-ACE8-8FC81F47F77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2D638C6A-2468-A549-BF67-BEF110EF3086}"/>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165186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FC11F2AB-7A84-7048-998F-88A6490497D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xmlns="" id="{6ED5F100-4FE4-1441-9DDC-A9473A2A668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59B89BAB-92D5-7B48-99B7-7E06DCF0D650}"/>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5" name="Marcador de pie de página 4">
            <a:extLst>
              <a:ext uri="{FF2B5EF4-FFF2-40B4-BE49-F238E27FC236}">
                <a16:creationId xmlns:a16="http://schemas.microsoft.com/office/drawing/2014/main" xmlns="" id="{D74CE244-AC08-5347-BA3A-7BCEEBFDD34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101CB37E-0BFC-C94A-A61B-21C925C64B25}"/>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66121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311D54D-12EC-C040-AE95-F2B3A3855764}"/>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B1957E6C-3B48-A440-94CA-746033945B3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B7A0549D-A044-7B41-8EFC-77A7937CB246}"/>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5" name="Marcador de pie de página 4">
            <a:extLst>
              <a:ext uri="{FF2B5EF4-FFF2-40B4-BE49-F238E27FC236}">
                <a16:creationId xmlns:a16="http://schemas.microsoft.com/office/drawing/2014/main" xmlns="" id="{8FA7BC56-1029-9240-AB8F-5C4EE182DA0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2C1F88DB-2FA1-204D-8D5D-B05C764BC291}"/>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179645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5E6EDF7-5351-544E-8211-82D3320402C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3EA3E57B-42F8-9E4D-BDD9-1F72EDD1B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3786C79E-D89F-5E4A-B12D-EBA4C998ADA2}"/>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5" name="Marcador de pie de página 4">
            <a:extLst>
              <a:ext uri="{FF2B5EF4-FFF2-40B4-BE49-F238E27FC236}">
                <a16:creationId xmlns:a16="http://schemas.microsoft.com/office/drawing/2014/main" xmlns="" id="{B5118591-34AF-0943-B0F4-4039DF74E60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xmlns="" id="{C1ABF8F7-5280-D847-875E-887E476C284F}"/>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280521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90FF0BC-486E-BD4B-8D6B-95F167AFAC1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FF3BC2B4-497E-1B4A-A69E-896E0516F2C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xmlns="" id="{5E036855-8AA7-A44E-9265-9BA48FD7875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xmlns="" id="{09DEEC58-B856-F54E-A6B0-F8A0328B4D30}"/>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6" name="Marcador de pie de página 5">
            <a:extLst>
              <a:ext uri="{FF2B5EF4-FFF2-40B4-BE49-F238E27FC236}">
                <a16:creationId xmlns:a16="http://schemas.microsoft.com/office/drawing/2014/main" xmlns="" id="{E666FFAC-025C-C640-8359-6AF5CEC6E44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C0653354-4E3C-884B-98EC-F7BC610182F1}"/>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377702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B90A9CA-B5AA-9144-8DD8-D2BCA664513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4D0E6F6E-42A3-144B-82BE-D82C8B89B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1B724523-33B5-CC42-B91D-B713C214E12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xmlns="" id="{F70F7267-A3FE-6D44-837E-E2E6C3CCE1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37AC9708-6864-8749-98DD-723BDDBF86B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xmlns="" id="{9A1235CB-D64A-2143-9E19-368E088229C2}"/>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8" name="Marcador de pie de página 7">
            <a:extLst>
              <a:ext uri="{FF2B5EF4-FFF2-40B4-BE49-F238E27FC236}">
                <a16:creationId xmlns:a16="http://schemas.microsoft.com/office/drawing/2014/main" xmlns="" id="{7229FD29-C150-B54B-BE67-325FA8AB0983}"/>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xmlns="" id="{0641D089-EB38-5C4C-A262-57EFD1B1ADCB}"/>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84845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2C9234D-84A6-674B-9C9F-1806A11A93E3}"/>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xmlns="" id="{7DCBCF5F-0208-7B41-9DCF-38740104C5E9}"/>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4" name="Marcador de pie de página 3">
            <a:extLst>
              <a:ext uri="{FF2B5EF4-FFF2-40B4-BE49-F238E27FC236}">
                <a16:creationId xmlns:a16="http://schemas.microsoft.com/office/drawing/2014/main" xmlns="" id="{1F285C03-448E-E846-98CA-83BA3201992E}"/>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xmlns="" id="{CD7B4CE0-F155-324C-9678-3E6599B774AA}"/>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3525973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1E13C3E2-8E2B-4B47-BAEF-08EA74D9AE12}"/>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3" name="Marcador de pie de página 2">
            <a:extLst>
              <a:ext uri="{FF2B5EF4-FFF2-40B4-BE49-F238E27FC236}">
                <a16:creationId xmlns:a16="http://schemas.microsoft.com/office/drawing/2014/main" xmlns="" id="{4C8461BC-66A0-5D4E-96B6-50452B55341B}"/>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xmlns="" id="{9DBB4974-F4A4-C14E-A381-6CF716B975EF}"/>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2506466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D5162A2-81F7-0042-A0EA-41A37A7B928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xmlns="" id="{F8DAEF3C-83FD-814A-9BEF-0E3E0C5EFE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xmlns="" id="{3443FFB6-091B-234D-95FF-E7898D31E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C6BEF707-3A22-524B-BB16-27E9D7843CE2}"/>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6" name="Marcador de pie de página 5">
            <a:extLst>
              <a:ext uri="{FF2B5EF4-FFF2-40B4-BE49-F238E27FC236}">
                <a16:creationId xmlns:a16="http://schemas.microsoft.com/office/drawing/2014/main" xmlns="" id="{C1FA61A9-2489-2246-8B0A-14927787FAB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4E8A9E3B-81A1-F147-AEE2-0D414D12B672}"/>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402395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E16CF65-B066-6448-B3EC-C5ACEE85788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xmlns="" id="{BE14EFA7-C052-0D43-9C52-51F214935F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xmlns="" id="{800F49C7-C43C-8340-8EF7-5CBAEF3B57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E2A0EA6F-8788-F841-B7ED-E0CB99A18A1E}"/>
              </a:ext>
            </a:extLst>
          </p:cNvPr>
          <p:cNvSpPr>
            <a:spLocks noGrp="1"/>
          </p:cNvSpPr>
          <p:nvPr>
            <p:ph type="dt" sz="half" idx="10"/>
          </p:nvPr>
        </p:nvSpPr>
        <p:spPr/>
        <p:txBody>
          <a:bodyPr/>
          <a:lstStyle/>
          <a:p>
            <a:fld id="{DE5AF9C8-CB86-7048-84B1-B390C8A9F584}" type="datetimeFigureOut">
              <a:rPr lang="es-ES" smtClean="0"/>
              <a:t>21/2/21</a:t>
            </a:fld>
            <a:endParaRPr lang="es-ES"/>
          </a:p>
        </p:txBody>
      </p:sp>
      <p:sp>
        <p:nvSpPr>
          <p:cNvPr id="6" name="Marcador de pie de página 5">
            <a:extLst>
              <a:ext uri="{FF2B5EF4-FFF2-40B4-BE49-F238E27FC236}">
                <a16:creationId xmlns:a16="http://schemas.microsoft.com/office/drawing/2014/main" xmlns="" id="{5FA003EC-F94E-914D-ACF0-080F224796E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xmlns="" id="{19AE91F1-E435-474D-8AFC-683389E83948}"/>
              </a:ext>
            </a:extLst>
          </p:cNvPr>
          <p:cNvSpPr>
            <a:spLocks noGrp="1"/>
          </p:cNvSpPr>
          <p:nvPr>
            <p:ph type="sldNum" sz="quarter" idx="12"/>
          </p:nvPr>
        </p:nvSpPr>
        <p:spPr/>
        <p:txBody>
          <a:bodyPr/>
          <a:lstStyle/>
          <a:p>
            <a:fld id="{B8C5FB77-7FCF-2645-AF2F-B3BE7386FE77}" type="slidenum">
              <a:rPr lang="es-ES" smtClean="0"/>
              <a:t>‹Nr.›</a:t>
            </a:fld>
            <a:endParaRPr lang="es-ES"/>
          </a:p>
        </p:txBody>
      </p:sp>
    </p:spTree>
    <p:extLst>
      <p:ext uri="{BB962C8B-B14F-4D97-AF65-F5344CB8AC3E}">
        <p14:creationId xmlns:p14="http://schemas.microsoft.com/office/powerpoint/2010/main" val="12582490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53915CFF-E1E6-D24D-AE33-1B5357327E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66F3C624-7DF9-404D-893E-37A49F18C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9B9E3744-74B2-7047-A2AD-8CF85F5E1A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AF9C8-CB86-7048-84B1-B390C8A9F584}" type="datetimeFigureOut">
              <a:rPr lang="es-ES" smtClean="0"/>
              <a:t>21/2/21</a:t>
            </a:fld>
            <a:endParaRPr lang="es-ES"/>
          </a:p>
        </p:txBody>
      </p:sp>
      <p:sp>
        <p:nvSpPr>
          <p:cNvPr id="5" name="Marcador de pie de página 4">
            <a:extLst>
              <a:ext uri="{FF2B5EF4-FFF2-40B4-BE49-F238E27FC236}">
                <a16:creationId xmlns:a16="http://schemas.microsoft.com/office/drawing/2014/main" xmlns="" id="{F6AD482B-B4C2-AD4F-A9D5-721148D611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xmlns="" id="{BB226BE8-09A2-4142-AF13-CDADA6C2E6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5FB77-7FCF-2645-AF2F-B3BE7386FE77}" type="slidenum">
              <a:rPr lang="es-ES" smtClean="0"/>
              <a:t>‹Nr.›</a:t>
            </a:fld>
            <a:endParaRPr lang="es-ES"/>
          </a:p>
        </p:txBody>
      </p:sp>
    </p:spTree>
    <p:extLst>
      <p:ext uri="{BB962C8B-B14F-4D97-AF65-F5344CB8AC3E}">
        <p14:creationId xmlns:p14="http://schemas.microsoft.com/office/powerpoint/2010/main" val="2284409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CONVENIO AGROPECUARIO</a:t>
            </a:r>
            <a:endParaRPr lang="es-ES" sz="4800" dirty="0"/>
          </a:p>
        </p:txBody>
      </p:sp>
    </p:spTree>
    <p:extLst>
      <p:ext uri="{BB962C8B-B14F-4D97-AF65-F5344CB8AC3E}">
        <p14:creationId xmlns:p14="http://schemas.microsoft.com/office/powerpoint/2010/main" val="30776329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987639" y="3284113"/>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REDUCCION DE JORNADA: POR CUIDADO DE HIJOS SERA HASTA LOS 13 AÑOS</a:t>
            </a:r>
            <a:endParaRPr lang="es-ES" sz="4800" dirty="0"/>
          </a:p>
        </p:txBody>
      </p:sp>
    </p:spTree>
    <p:extLst>
      <p:ext uri="{BB962C8B-B14F-4D97-AF65-F5344CB8AC3E}">
        <p14:creationId xmlns:p14="http://schemas.microsoft.com/office/powerpoint/2010/main" val="3213492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892934" y="1117033"/>
            <a:ext cx="9144000" cy="4303521"/>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3600" dirty="0" smtClean="0"/>
              <a:t>CONTRATO DE OBRA O SERVICIO DETERMINADO: SE IDENTIFICA COMO TRABAJO O TAREA CON SUSTANTIVIDAD PROPIA, DENTRO DE LA ACTIVIDAD NORMAL DE LAS EMPRESAS DEL SECTOR, QUE PUEDEN CUBRIRSE CON CONTRATOS PARA LA REALIZACION DE OBRAS O SERVICIOS DETERMINADOS, LOS CORRESPONDIENTES A CADA CAMPAÑA</a:t>
            </a:r>
            <a:endParaRPr lang="es-ES" sz="3600" dirty="0"/>
          </a:p>
        </p:txBody>
      </p:sp>
    </p:spTree>
    <p:extLst>
      <p:ext uri="{BB962C8B-B14F-4D97-AF65-F5344CB8AC3E}">
        <p14:creationId xmlns:p14="http://schemas.microsoft.com/office/powerpoint/2010/main" val="384407992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189149" y="623187"/>
            <a:ext cx="9144000" cy="4985499"/>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I.T.: EN SITUACION DE INCAPACIDAD TEMPORAL POR ENFERMEDAD COMUN CON INGRESO HOSPITALARIO SE ABONARÁ EL 100% DE LA BASE DE COTIZACION MIENTRAS DURE DICHA HOSPITALIZACION</a:t>
            </a:r>
            <a:endParaRPr lang="es-ES" sz="4800" dirty="0"/>
          </a:p>
        </p:txBody>
      </p:sp>
    </p:spTree>
    <p:extLst>
      <p:ext uri="{BB962C8B-B14F-4D97-AF65-F5344CB8AC3E}">
        <p14:creationId xmlns:p14="http://schemas.microsoft.com/office/powerpoint/2010/main" val="7616488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485363" y="928902"/>
            <a:ext cx="9144000" cy="4409344"/>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2800" dirty="0" smtClean="0"/>
              <a:t>PASARAN A SER TRABAJADORES FIJOS DISCONTINUOS LOS TABAJADORES EVENTUALES QUE SEAN CONTRATADOS POR TERCER AÑO CONSECUTIVO, SIEMPRE QUE EN LOS DOS AÑOS ANTERIORES HAYAN TRABAJADO UN MINIMO DE 100 JORNADAS EFECTIVAS POR AÑO. EL EVENTUAL QUE ESTANDO DE ALTA CUMPLA EN EL SEGUNDO AÑO LOS 100 DIAS DE TRABAJO EFECTIVO, HABIENDOLOS REALIZADO IGUALMENTE EL AÑO ANTERIOR, SERÁ FIJO DISCONTINUO EN LA SIGUIENTE CONTRATACION</a:t>
            </a:r>
            <a:endParaRPr lang="es-ES" sz="4800" dirty="0"/>
          </a:p>
        </p:txBody>
      </p:sp>
    </p:spTree>
    <p:extLst>
      <p:ext uri="{BB962C8B-B14F-4D97-AF65-F5344CB8AC3E}">
        <p14:creationId xmlns:p14="http://schemas.microsoft.com/office/powerpoint/2010/main" val="31585431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833092" y="176375"/>
            <a:ext cx="9144000" cy="4750332"/>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000" dirty="0" smtClean="0"/>
              <a:t>SI LA PERSONA TRABAJADORA NO ACUDE AL LLAMAMIENTO Y NO SE INCORPORA AL PUESTO DE TRABAJO PERDERA LA CONDICION DE FIJO DISCONTINUO Y SE CONSIDERARA BAJA VOLUNTARIA, AL TERCER DÍA.</a:t>
            </a:r>
            <a:endParaRPr lang="es-ES" sz="4000" dirty="0"/>
          </a:p>
        </p:txBody>
      </p:sp>
    </p:spTree>
    <p:extLst>
      <p:ext uri="{BB962C8B-B14F-4D97-AF65-F5344CB8AC3E}">
        <p14:creationId xmlns:p14="http://schemas.microsoft.com/office/powerpoint/2010/main" val="4346052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317938" y="246924"/>
            <a:ext cx="9144000" cy="5150114"/>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000" dirty="0" smtClean="0"/>
              <a:t>PEON RECOGEDOR: EL MAXIMO DE DIAS AÑO QUE SE PODRA APLICAR ESTA CATEGORIA A UN MISMO TRABAJADOR/A SERA DE 90 DIAS AL AÑO. EN CASO DE QUE EL TRABAJO SE REALICE EN DOMINGOS O FESTIVOS SU SALARIO/HORA SE INCREMENTARÁ EN UN 25%</a:t>
            </a:r>
            <a:endParaRPr lang="es-ES" sz="4000" dirty="0"/>
          </a:p>
        </p:txBody>
      </p:sp>
    </p:spTree>
    <p:extLst>
      <p:ext uri="{BB962C8B-B14F-4D97-AF65-F5344CB8AC3E}">
        <p14:creationId xmlns:p14="http://schemas.microsoft.com/office/powerpoint/2010/main" val="427646191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309950" y="1"/>
            <a:ext cx="9144000" cy="5056048"/>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400" dirty="0" smtClean="0"/>
              <a:t>LACTANCIA: EN LAS EMPRESAS DE HASTA DIEZ TRABAJADORES SE ACUMULAN EN DIAS LABORABLES. EN EL RESTO DE EMPRESAS DICHA ACUMULACION SE REALIZARA POR ACUERDO ENTRE LAS PARTES.</a:t>
            </a:r>
            <a:endParaRPr lang="es-ES" sz="4400" dirty="0"/>
          </a:p>
        </p:txBody>
      </p:sp>
    </p:spTree>
    <p:extLst>
      <p:ext uri="{BB962C8B-B14F-4D97-AF65-F5344CB8AC3E}">
        <p14:creationId xmlns:p14="http://schemas.microsoft.com/office/powerpoint/2010/main" val="136576445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601273" y="3002678"/>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smtClean="0"/>
              <a:t>POSIBILIDAD DE DESCUELGUE DANDO CUENTA A LA COMISION PARITARIA</a:t>
            </a:r>
            <a:endParaRPr lang="es-ES" sz="4800" dirty="0"/>
          </a:p>
        </p:txBody>
      </p:sp>
    </p:spTree>
    <p:extLst>
      <p:ext uri="{BB962C8B-B14F-4D97-AF65-F5344CB8AC3E}">
        <p14:creationId xmlns:p14="http://schemas.microsoft.com/office/powerpoint/2010/main" val="264826552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MUCHAS GRACIAS</a:t>
            </a:r>
            <a:endParaRPr lang="es-ES" sz="4800" dirty="0"/>
          </a:p>
        </p:txBody>
      </p:sp>
    </p:spTree>
    <p:extLst>
      <p:ext uri="{BB962C8B-B14F-4D97-AF65-F5344CB8AC3E}">
        <p14:creationId xmlns:p14="http://schemas.microsoft.com/office/powerpoint/2010/main" val="13711413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0D2280-30D8-0242-A08A-5CC08BA21DAB}"/>
              </a:ext>
            </a:extLst>
          </p:cNvPr>
          <p:cNvSpPr>
            <a:spLocks noGrp="1"/>
          </p:cNvSpPr>
          <p:nvPr>
            <p:ph type="ctrTitle"/>
          </p:nvPr>
        </p:nvSpPr>
        <p:spPr>
          <a:xfrm>
            <a:off x="1678547" y="2255704"/>
            <a:ext cx="9144000" cy="706437"/>
          </a:xfrm>
        </p:spPr>
        <p:txBody>
          <a:bodyPr>
            <a:normAutofit fontScale="90000"/>
          </a:bodyPr>
          <a:lstStyle/>
          <a:p>
            <a:pPr algn="l"/>
            <a:r>
              <a:rPr lang="es-ES_tradnl" sz="4000" dirty="0" smtClean="0"/>
              <a:t>AMBITO TEMPORAL: 2019-2020-2021-2022</a:t>
            </a:r>
            <a:endParaRPr lang="es-ES" sz="4000" dirty="0"/>
          </a:p>
        </p:txBody>
      </p:sp>
    </p:spTree>
    <p:extLst>
      <p:ext uri="{BB962C8B-B14F-4D97-AF65-F5344CB8AC3E}">
        <p14:creationId xmlns:p14="http://schemas.microsoft.com/office/powerpoint/2010/main" val="36178727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588394" y="4445112"/>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JORNADA LABORAL: REDUCCION 1 HORA POR AÑO:</a:t>
            </a:r>
            <a:br>
              <a:rPr lang="es-ES_tradnl" sz="4800" dirty="0" smtClean="0"/>
            </a:br>
            <a:r>
              <a:rPr lang="es-ES_tradnl" sz="4800" dirty="0" smtClean="0"/>
              <a:t>2019 ---------------- 1757 HORAS</a:t>
            </a:r>
            <a:br>
              <a:rPr lang="es-ES_tradnl" sz="4800" dirty="0" smtClean="0"/>
            </a:br>
            <a:r>
              <a:rPr lang="es-ES_tradnl" sz="4800" dirty="0" smtClean="0"/>
              <a:t>2020 ---------------- 1756 HORAS</a:t>
            </a:r>
            <a:br>
              <a:rPr lang="es-ES_tradnl" sz="4800" dirty="0" smtClean="0"/>
            </a:br>
            <a:r>
              <a:rPr lang="es-ES_tradnl" sz="4800" dirty="0" smtClean="0"/>
              <a:t>2021 ---------------- 1755 HORAS</a:t>
            </a:r>
            <a:br>
              <a:rPr lang="es-ES_tradnl" sz="4800" dirty="0" smtClean="0"/>
            </a:br>
            <a:r>
              <a:rPr lang="es-ES_tradnl" sz="4800" dirty="0" smtClean="0"/>
              <a:t>2022 ----------------  1754 HORAS</a:t>
            </a:r>
            <a:endParaRPr lang="es-ES" sz="4800" dirty="0"/>
          </a:p>
        </p:txBody>
      </p:sp>
    </p:spTree>
    <p:extLst>
      <p:ext uri="{BB962C8B-B14F-4D97-AF65-F5344CB8AC3E}">
        <p14:creationId xmlns:p14="http://schemas.microsoft.com/office/powerpoint/2010/main" val="4969281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DISTRIBUCION IRREGULAR DE LA JORNADA: 8% JORNADA ANUAL</a:t>
            </a:r>
            <a:endParaRPr lang="es-ES" sz="4800" dirty="0"/>
          </a:p>
        </p:txBody>
      </p:sp>
    </p:spTree>
    <p:extLst>
      <p:ext uri="{BB962C8B-B14F-4D97-AF65-F5344CB8AC3E}">
        <p14:creationId xmlns:p14="http://schemas.microsoft.com/office/powerpoint/2010/main" val="24294533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endParaRPr lang="es-ES" sz="4800" dirty="0"/>
          </a:p>
        </p:txBody>
      </p:sp>
      <p:graphicFrame>
        <p:nvGraphicFramePr>
          <p:cNvPr id="3" name="Tabla 2"/>
          <p:cNvGraphicFramePr>
            <a:graphicFrameLocks noGrp="1"/>
          </p:cNvGraphicFramePr>
          <p:nvPr>
            <p:extLst>
              <p:ext uri="{D42A27DB-BD31-4B8C-83A1-F6EECF244321}">
                <p14:modId xmlns:p14="http://schemas.microsoft.com/office/powerpoint/2010/main" val="2358091613"/>
              </p:ext>
            </p:extLst>
          </p:nvPr>
        </p:nvGraphicFramePr>
        <p:xfrm>
          <a:off x="1836349" y="1229202"/>
          <a:ext cx="7901115" cy="4366160"/>
        </p:xfrm>
        <a:graphic>
          <a:graphicData uri="http://schemas.openxmlformats.org/drawingml/2006/table">
            <a:tbl>
              <a:tblPr firstRow="1" firstCol="1" bandRow="1">
                <a:tableStyleId>{5C22544A-7EE6-4342-B048-85BDC9FD1C3A}</a:tableStyleId>
              </a:tblPr>
              <a:tblGrid>
                <a:gridCol w="1580223"/>
                <a:gridCol w="1580223"/>
                <a:gridCol w="1580223"/>
                <a:gridCol w="1580223"/>
                <a:gridCol w="1580223"/>
              </a:tblGrid>
              <a:tr h="229018">
                <a:tc>
                  <a:txBody>
                    <a:bodyPr/>
                    <a:lstStyle/>
                    <a:p>
                      <a:pPr>
                        <a:spcAft>
                          <a:spcPts val="0"/>
                        </a:spcAft>
                      </a:pPr>
                      <a:r>
                        <a:rPr lang="es-ES_tradnl" sz="800" dirty="0">
                          <a:effectLst/>
                        </a:rPr>
                        <a:t>CATEGORIA</a:t>
                      </a:r>
                      <a:endParaRPr lang="es-ES" sz="800" dirty="0">
                        <a:effectLst/>
                      </a:endParaRPr>
                    </a:p>
                    <a:p>
                      <a:pPr>
                        <a:spcAft>
                          <a:spcPts val="0"/>
                        </a:spcAft>
                      </a:pPr>
                      <a:r>
                        <a:rPr lang="es-ES_tradnl" sz="800" dirty="0">
                          <a:effectLst/>
                        </a:rPr>
                        <a:t>PROFESIONAL</a:t>
                      </a:r>
                      <a:endParaRPr lang="es-ES" sz="800" dirty="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SALARIO BASE</a:t>
                      </a:r>
                      <a:endParaRPr lang="es-ES" sz="800">
                        <a:effectLst/>
                      </a:endParaRPr>
                    </a:p>
                    <a:p>
                      <a:pPr>
                        <a:spcAft>
                          <a:spcPts val="0"/>
                        </a:spcAft>
                      </a:pPr>
                      <a:r>
                        <a:rPr lang="es-ES_tradnl" sz="800">
                          <a:effectLst/>
                        </a:rPr>
                        <a:t>MENSUAL </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SALARIO BASE </a:t>
                      </a:r>
                      <a:endParaRPr lang="es-ES" sz="800">
                        <a:effectLst/>
                      </a:endParaRPr>
                    </a:p>
                    <a:p>
                      <a:pPr>
                        <a:spcAft>
                          <a:spcPts val="0"/>
                        </a:spcAft>
                      </a:pPr>
                      <a:r>
                        <a:rPr lang="es-ES_tradnl" sz="800">
                          <a:effectLst/>
                        </a:rPr>
                        <a:t>PRORRATEO PAGAS   </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SALARIO</a:t>
                      </a:r>
                      <a:endParaRPr lang="es-ES" sz="800">
                        <a:effectLst/>
                      </a:endParaRPr>
                    </a:p>
                    <a:p>
                      <a:pPr>
                        <a:spcAft>
                          <a:spcPts val="0"/>
                        </a:spcAft>
                      </a:pPr>
                      <a:r>
                        <a:rPr lang="es-ES_tradnl" sz="800">
                          <a:effectLst/>
                        </a:rPr>
                        <a:t>HORA</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SALARIO HORA</a:t>
                      </a:r>
                      <a:endParaRPr lang="es-ES" sz="800">
                        <a:effectLst/>
                      </a:endParaRPr>
                    </a:p>
                    <a:p>
                      <a:pPr>
                        <a:spcAft>
                          <a:spcPts val="0"/>
                        </a:spcAft>
                      </a:pPr>
                      <a:r>
                        <a:rPr lang="es-ES_tradnl" sz="800">
                          <a:effectLst/>
                        </a:rPr>
                        <a:t>CON VACACIONES</a:t>
                      </a:r>
                      <a:endParaRPr lang="es-ES" sz="800">
                        <a:effectLst/>
                        <a:latin typeface="Times New Roman" panose="02020603050405020304" pitchFamily="18" charset="0"/>
                        <a:ea typeface="Times New Roman" panose="02020603050405020304" pitchFamily="18" charset="0"/>
                      </a:endParaRPr>
                    </a:p>
                  </a:txBody>
                  <a:tcPr marL="51529" marR="51529" marT="0" marB="0"/>
                </a:tc>
              </a:tr>
              <a:tr h="412232">
                <a:tc>
                  <a:txBody>
                    <a:bodyPr/>
                    <a:lstStyle/>
                    <a:p>
                      <a:pPr>
                        <a:spcAft>
                          <a:spcPts val="0"/>
                        </a:spcAft>
                      </a:pPr>
                      <a:r>
                        <a:rPr lang="es-ES_tradnl" sz="900">
                          <a:effectLst/>
                        </a:rPr>
                        <a:t> </a:t>
                      </a:r>
                      <a:endParaRPr lang="es-ES" sz="800">
                        <a:effectLst/>
                      </a:endParaRPr>
                    </a:p>
                    <a:p>
                      <a:pPr>
                        <a:spcAft>
                          <a:spcPts val="0"/>
                        </a:spcAft>
                      </a:pPr>
                      <a:r>
                        <a:rPr lang="es-ES_tradnl" sz="900">
                          <a:effectLst/>
                        </a:rPr>
                        <a:t>TECNICOS</a:t>
                      </a:r>
                      <a:endParaRPr lang="es-ES" sz="800">
                        <a:effectLst/>
                      </a:endParaRPr>
                    </a:p>
                    <a:p>
                      <a:pPr>
                        <a:spcAft>
                          <a:spcPts val="0"/>
                        </a:spcAft>
                      </a:pPr>
                      <a:r>
                        <a:rPr lang="es-ES_tradnl" sz="900">
                          <a:effectLst/>
                        </a:rPr>
                        <a:t> </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1.516,20€</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1.895,24€</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12,95€</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13,80€</a:t>
                      </a:r>
                      <a:endParaRPr lang="es-ES" sz="800">
                        <a:effectLst/>
                        <a:latin typeface="Times New Roman" panose="02020603050405020304" pitchFamily="18" charset="0"/>
                        <a:ea typeface="Times New Roman" panose="02020603050405020304" pitchFamily="18" charset="0"/>
                      </a:endParaRPr>
                    </a:p>
                  </a:txBody>
                  <a:tcPr marL="51529" marR="51529" marT="0" marB="0"/>
                </a:tc>
              </a:tr>
              <a:tr h="412232">
                <a:tc>
                  <a:txBody>
                    <a:bodyPr/>
                    <a:lstStyle/>
                    <a:p>
                      <a:pPr>
                        <a:spcAft>
                          <a:spcPts val="0"/>
                        </a:spcAft>
                      </a:pPr>
                      <a:r>
                        <a:rPr lang="es-ES_tradnl" sz="900">
                          <a:effectLst/>
                        </a:rPr>
                        <a:t> </a:t>
                      </a:r>
                      <a:endParaRPr lang="es-ES" sz="800">
                        <a:effectLst/>
                      </a:endParaRPr>
                    </a:p>
                    <a:p>
                      <a:pPr>
                        <a:spcAft>
                          <a:spcPts val="0"/>
                        </a:spcAft>
                      </a:pPr>
                      <a:r>
                        <a:rPr lang="es-ES_tradnl" sz="900">
                          <a:effectLst/>
                        </a:rPr>
                        <a:t>OFICIAL ADMINISTRATIVO</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1.183,51€</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1.479,39€</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  10,10€</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10,78€</a:t>
                      </a:r>
                      <a:endParaRPr lang="es-ES" sz="800">
                        <a:effectLst/>
                        <a:latin typeface="Times New Roman" panose="02020603050405020304" pitchFamily="18" charset="0"/>
                        <a:ea typeface="Times New Roman" panose="02020603050405020304" pitchFamily="18" charset="0"/>
                      </a:endParaRPr>
                    </a:p>
                  </a:txBody>
                  <a:tcPr marL="51529" marR="51529" marT="0" marB="0"/>
                </a:tc>
              </a:tr>
              <a:tr h="412232">
                <a:tc>
                  <a:txBody>
                    <a:bodyPr/>
                    <a:lstStyle/>
                    <a:p>
                      <a:pPr>
                        <a:spcAft>
                          <a:spcPts val="0"/>
                        </a:spcAft>
                      </a:pPr>
                      <a:r>
                        <a:rPr lang="es-ES_tradnl" sz="900">
                          <a:effectLst/>
                        </a:rPr>
                        <a:t> </a:t>
                      </a:r>
                      <a:endParaRPr lang="es-ES" sz="800">
                        <a:effectLst/>
                      </a:endParaRPr>
                    </a:p>
                    <a:p>
                      <a:pPr>
                        <a:spcAft>
                          <a:spcPts val="0"/>
                        </a:spcAft>
                      </a:pPr>
                      <a:r>
                        <a:rPr lang="es-ES_tradnl" sz="900">
                          <a:effectLst/>
                        </a:rPr>
                        <a:t>AUXILIAR</a:t>
                      </a:r>
                      <a:endParaRPr lang="es-ES" sz="800">
                        <a:effectLst/>
                      </a:endParaRPr>
                    </a:p>
                    <a:p>
                      <a:pPr>
                        <a:spcAft>
                          <a:spcPts val="0"/>
                        </a:spcAft>
                      </a:pPr>
                      <a:r>
                        <a:rPr lang="es-ES_tradnl" sz="900">
                          <a:effectLst/>
                        </a:rPr>
                        <a:t>ADMINISTRATIVO</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1.047,46€</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1.309,33€</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  8,95€</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9,53€</a:t>
                      </a:r>
                      <a:endParaRPr lang="es-ES" sz="800">
                        <a:effectLst/>
                        <a:latin typeface="Times New Roman" panose="02020603050405020304" pitchFamily="18" charset="0"/>
                        <a:ea typeface="Times New Roman" panose="02020603050405020304" pitchFamily="18" charset="0"/>
                      </a:endParaRPr>
                    </a:p>
                  </a:txBody>
                  <a:tcPr marL="51529" marR="51529" marT="0" marB="0"/>
                </a:tc>
              </a:tr>
              <a:tr h="412232">
                <a:tc>
                  <a:txBody>
                    <a:bodyPr/>
                    <a:lstStyle/>
                    <a:p>
                      <a:pPr>
                        <a:spcAft>
                          <a:spcPts val="0"/>
                        </a:spcAft>
                      </a:pPr>
                      <a:r>
                        <a:rPr lang="es-ES_tradnl" sz="900">
                          <a:effectLst/>
                        </a:rPr>
                        <a:t> </a:t>
                      </a:r>
                      <a:endParaRPr lang="es-ES" sz="800">
                        <a:effectLst/>
                      </a:endParaRPr>
                    </a:p>
                    <a:p>
                      <a:pPr>
                        <a:spcAft>
                          <a:spcPts val="0"/>
                        </a:spcAft>
                      </a:pPr>
                      <a:r>
                        <a:rPr lang="es-ES_tradnl" sz="900">
                          <a:effectLst/>
                        </a:rPr>
                        <a:t>ENCARGADOS</a:t>
                      </a:r>
                      <a:endParaRPr lang="es-ES" sz="800">
                        <a:effectLst/>
                      </a:endParaRPr>
                    </a:p>
                    <a:p>
                      <a:pPr>
                        <a:spcAft>
                          <a:spcPts val="0"/>
                        </a:spcAft>
                      </a:pPr>
                      <a:r>
                        <a:rPr lang="es-ES_tradnl" sz="900">
                          <a:effectLst/>
                        </a:rPr>
                        <a:t> </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1.259,16€</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1.573,95€</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10,76€</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11,48€</a:t>
                      </a:r>
                      <a:endParaRPr lang="es-ES" sz="800">
                        <a:effectLst/>
                        <a:latin typeface="Times New Roman" panose="02020603050405020304" pitchFamily="18" charset="0"/>
                        <a:ea typeface="Times New Roman" panose="02020603050405020304" pitchFamily="18" charset="0"/>
                      </a:endParaRPr>
                    </a:p>
                  </a:txBody>
                  <a:tcPr marL="51529" marR="51529" marT="0" marB="0"/>
                </a:tc>
              </a:tr>
              <a:tr h="412232">
                <a:tc>
                  <a:txBody>
                    <a:bodyPr/>
                    <a:lstStyle/>
                    <a:p>
                      <a:pPr>
                        <a:spcAft>
                          <a:spcPts val="0"/>
                        </a:spcAft>
                      </a:pPr>
                      <a:r>
                        <a:rPr lang="es-ES_tradnl" sz="900">
                          <a:effectLst/>
                        </a:rPr>
                        <a:t> </a:t>
                      </a:r>
                      <a:endParaRPr lang="es-ES" sz="800">
                        <a:effectLst/>
                      </a:endParaRPr>
                    </a:p>
                    <a:p>
                      <a:pPr>
                        <a:spcAft>
                          <a:spcPts val="0"/>
                        </a:spcAft>
                      </a:pPr>
                      <a:r>
                        <a:rPr lang="es-ES_tradnl" sz="900">
                          <a:effectLst/>
                        </a:rPr>
                        <a:t>TRACTORISTA-</a:t>
                      </a:r>
                      <a:endParaRPr lang="es-ES" sz="800">
                        <a:effectLst/>
                      </a:endParaRPr>
                    </a:p>
                    <a:p>
                      <a:pPr>
                        <a:spcAft>
                          <a:spcPts val="0"/>
                        </a:spcAft>
                      </a:pPr>
                      <a:r>
                        <a:rPr lang="es-ES_tradnl" sz="900">
                          <a:effectLst/>
                        </a:rPr>
                        <a:t>MAQUINISTA</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1.190,76€</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1.484,44€</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  10,17€</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10,85€</a:t>
                      </a:r>
                      <a:endParaRPr lang="es-ES" sz="800">
                        <a:effectLst/>
                        <a:latin typeface="Times New Roman" panose="02020603050405020304" pitchFamily="18" charset="0"/>
                        <a:ea typeface="Times New Roman" panose="02020603050405020304" pitchFamily="18" charset="0"/>
                      </a:endParaRPr>
                    </a:p>
                  </a:txBody>
                  <a:tcPr marL="51529" marR="51529" marT="0" marB="0"/>
                </a:tc>
              </a:tr>
              <a:tr h="412232">
                <a:tc>
                  <a:txBody>
                    <a:bodyPr/>
                    <a:lstStyle/>
                    <a:p>
                      <a:pPr>
                        <a:spcAft>
                          <a:spcPts val="0"/>
                        </a:spcAft>
                      </a:pPr>
                      <a:r>
                        <a:rPr lang="es-ES_tradnl" sz="900">
                          <a:effectLst/>
                        </a:rPr>
                        <a:t> </a:t>
                      </a:r>
                      <a:endParaRPr lang="es-ES" sz="800">
                        <a:effectLst/>
                      </a:endParaRPr>
                    </a:p>
                    <a:p>
                      <a:pPr>
                        <a:spcAft>
                          <a:spcPts val="0"/>
                        </a:spcAft>
                      </a:pPr>
                      <a:r>
                        <a:rPr lang="es-ES_tradnl" sz="900">
                          <a:effectLst/>
                        </a:rPr>
                        <a:t>ESPECIALISTAS</a:t>
                      </a:r>
                      <a:endParaRPr lang="es-ES" sz="800">
                        <a:effectLst/>
                      </a:endParaRPr>
                    </a:p>
                    <a:p>
                      <a:pPr>
                        <a:spcAft>
                          <a:spcPts val="0"/>
                        </a:spcAft>
                      </a:pPr>
                      <a:r>
                        <a:rPr lang="es-ES_tradnl" sz="900">
                          <a:effectLst/>
                        </a:rPr>
                        <a:t> </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1.076,36€</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1.345,44€</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   9,19€</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9,80€</a:t>
                      </a:r>
                      <a:endParaRPr lang="es-ES" sz="800">
                        <a:effectLst/>
                        <a:latin typeface="Times New Roman" panose="02020603050405020304" pitchFamily="18" charset="0"/>
                        <a:ea typeface="Times New Roman" panose="02020603050405020304" pitchFamily="18" charset="0"/>
                      </a:endParaRPr>
                    </a:p>
                  </a:txBody>
                  <a:tcPr marL="51529" marR="51529" marT="0" marB="0"/>
                </a:tc>
              </a:tr>
              <a:tr h="412232">
                <a:tc>
                  <a:txBody>
                    <a:bodyPr/>
                    <a:lstStyle/>
                    <a:p>
                      <a:pPr>
                        <a:spcAft>
                          <a:spcPts val="0"/>
                        </a:spcAft>
                      </a:pPr>
                      <a:r>
                        <a:rPr lang="es-ES_tradnl" sz="900">
                          <a:effectLst/>
                        </a:rPr>
                        <a:t> </a:t>
                      </a:r>
                      <a:endParaRPr lang="es-ES" sz="800">
                        <a:effectLst/>
                      </a:endParaRPr>
                    </a:p>
                    <a:p>
                      <a:pPr>
                        <a:spcAft>
                          <a:spcPts val="0"/>
                        </a:spcAft>
                      </a:pPr>
                      <a:r>
                        <a:rPr lang="es-ES_tradnl" sz="900">
                          <a:effectLst/>
                        </a:rPr>
                        <a:t>GUARDAS</a:t>
                      </a:r>
                      <a:endParaRPr lang="es-ES" sz="800">
                        <a:effectLst/>
                      </a:endParaRPr>
                    </a:p>
                    <a:p>
                      <a:pPr>
                        <a:spcAft>
                          <a:spcPts val="0"/>
                        </a:spcAft>
                      </a:pPr>
                      <a:r>
                        <a:rPr lang="es-ES_tradnl" sz="900">
                          <a:effectLst/>
                        </a:rPr>
                        <a:t> </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1.074,64€</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1.343,30€</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   9,39€</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9,79€</a:t>
                      </a:r>
                      <a:endParaRPr lang="es-ES" sz="800">
                        <a:effectLst/>
                        <a:latin typeface="Times New Roman" panose="02020603050405020304" pitchFamily="18" charset="0"/>
                        <a:ea typeface="Times New Roman" panose="02020603050405020304" pitchFamily="18" charset="0"/>
                      </a:endParaRPr>
                    </a:p>
                  </a:txBody>
                  <a:tcPr marL="51529" marR="51529" marT="0" marB="0"/>
                </a:tc>
              </a:tr>
              <a:tr h="412232">
                <a:tc>
                  <a:txBody>
                    <a:bodyPr/>
                    <a:lstStyle/>
                    <a:p>
                      <a:pPr>
                        <a:spcAft>
                          <a:spcPts val="0"/>
                        </a:spcAft>
                      </a:pPr>
                      <a:r>
                        <a:rPr lang="es-ES_tradnl" sz="900">
                          <a:effectLst/>
                        </a:rPr>
                        <a:t> </a:t>
                      </a:r>
                      <a:endParaRPr lang="es-ES" sz="800">
                        <a:effectLst/>
                      </a:endParaRPr>
                    </a:p>
                    <a:p>
                      <a:pPr>
                        <a:spcAft>
                          <a:spcPts val="0"/>
                        </a:spcAft>
                      </a:pPr>
                      <a:r>
                        <a:rPr lang="es-ES_tradnl" sz="900">
                          <a:effectLst/>
                        </a:rPr>
                        <a:t>CASEROS</a:t>
                      </a:r>
                      <a:endParaRPr lang="es-ES" sz="800">
                        <a:effectLst/>
                      </a:endParaRPr>
                    </a:p>
                    <a:p>
                      <a:pPr>
                        <a:spcAft>
                          <a:spcPts val="0"/>
                        </a:spcAft>
                      </a:pPr>
                      <a:r>
                        <a:rPr lang="es-ES_tradnl" sz="900">
                          <a:effectLst/>
                        </a:rPr>
                        <a:t> </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1.074,64€</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1.343,30€</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   9,39€</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9,79€</a:t>
                      </a:r>
                      <a:endParaRPr lang="es-ES" sz="800">
                        <a:effectLst/>
                        <a:latin typeface="Times New Roman" panose="02020603050405020304" pitchFamily="18" charset="0"/>
                        <a:ea typeface="Times New Roman" panose="02020603050405020304" pitchFamily="18" charset="0"/>
                      </a:endParaRPr>
                    </a:p>
                  </a:txBody>
                  <a:tcPr marL="51529" marR="51529" marT="0" marB="0"/>
                </a:tc>
              </a:tr>
              <a:tr h="412232">
                <a:tc>
                  <a:txBody>
                    <a:bodyPr/>
                    <a:lstStyle/>
                    <a:p>
                      <a:pPr>
                        <a:spcAft>
                          <a:spcPts val="0"/>
                        </a:spcAft>
                      </a:pPr>
                      <a:r>
                        <a:rPr lang="es-ES_tradnl" sz="900">
                          <a:effectLst/>
                        </a:rPr>
                        <a:t> </a:t>
                      </a:r>
                      <a:endParaRPr lang="es-ES" sz="800">
                        <a:effectLst/>
                      </a:endParaRPr>
                    </a:p>
                    <a:p>
                      <a:pPr>
                        <a:spcAft>
                          <a:spcPts val="0"/>
                        </a:spcAft>
                      </a:pPr>
                      <a:r>
                        <a:rPr lang="es-ES_tradnl" sz="900">
                          <a:effectLst/>
                        </a:rPr>
                        <a:t>DE OFICIOS CLASICOS</a:t>
                      </a:r>
                      <a:endParaRPr lang="es-ES" sz="800">
                        <a:effectLst/>
                      </a:endParaRPr>
                    </a:p>
                    <a:p>
                      <a:pPr>
                        <a:spcAft>
                          <a:spcPts val="0"/>
                        </a:spcAft>
                      </a:pPr>
                      <a:r>
                        <a:rPr lang="es-ES_tradnl" sz="900">
                          <a:effectLst/>
                        </a:rPr>
                        <a:t> </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1.288,25€</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1.610,31€</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 11,00€</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11,73€</a:t>
                      </a:r>
                      <a:endParaRPr lang="es-ES" sz="800">
                        <a:effectLst/>
                        <a:latin typeface="Times New Roman" panose="02020603050405020304" pitchFamily="18" charset="0"/>
                        <a:ea typeface="Times New Roman" panose="02020603050405020304" pitchFamily="18" charset="0"/>
                      </a:endParaRPr>
                    </a:p>
                  </a:txBody>
                  <a:tcPr marL="51529" marR="51529" marT="0" marB="0"/>
                </a:tc>
              </a:tr>
              <a:tr h="412232">
                <a:tc>
                  <a:txBody>
                    <a:bodyPr/>
                    <a:lstStyle/>
                    <a:p>
                      <a:pPr>
                        <a:spcAft>
                          <a:spcPts val="0"/>
                        </a:spcAft>
                      </a:pPr>
                      <a:r>
                        <a:rPr lang="es-ES_tradnl" sz="900">
                          <a:effectLst/>
                        </a:rPr>
                        <a:t> </a:t>
                      </a:r>
                      <a:endParaRPr lang="es-ES" sz="800">
                        <a:effectLst/>
                      </a:endParaRPr>
                    </a:p>
                    <a:p>
                      <a:pPr>
                        <a:spcAft>
                          <a:spcPts val="0"/>
                        </a:spcAft>
                      </a:pPr>
                      <a:r>
                        <a:rPr lang="es-ES_tradnl" sz="900">
                          <a:effectLst/>
                        </a:rPr>
                        <a:t>PEONES</a:t>
                      </a:r>
                      <a:endParaRPr lang="es-ES" sz="800">
                        <a:effectLst/>
                      </a:endParaRPr>
                    </a:p>
                    <a:p>
                      <a:pPr>
                        <a:spcAft>
                          <a:spcPts val="0"/>
                        </a:spcAft>
                      </a:pPr>
                      <a:r>
                        <a:rPr lang="es-ES_tradnl" sz="900">
                          <a:effectLst/>
                        </a:rPr>
                        <a:t> </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1.032,33€</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dirty="0">
                          <a:effectLst/>
                        </a:rPr>
                        <a:t> </a:t>
                      </a:r>
                      <a:endParaRPr lang="es-ES" sz="800" dirty="0">
                        <a:effectLst/>
                      </a:endParaRPr>
                    </a:p>
                    <a:p>
                      <a:pPr>
                        <a:spcAft>
                          <a:spcPts val="0"/>
                        </a:spcAft>
                      </a:pPr>
                      <a:r>
                        <a:rPr lang="es-ES_tradnl" sz="800" dirty="0">
                          <a:effectLst/>
                        </a:rPr>
                        <a:t>1.290,41€</a:t>
                      </a:r>
                      <a:endParaRPr lang="es-ES" sz="800" dirty="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a:effectLst/>
                        </a:rPr>
                        <a:t> </a:t>
                      </a:r>
                      <a:endParaRPr lang="es-ES" sz="800">
                        <a:effectLst/>
                      </a:endParaRPr>
                    </a:p>
                    <a:p>
                      <a:pPr>
                        <a:spcAft>
                          <a:spcPts val="0"/>
                        </a:spcAft>
                      </a:pPr>
                      <a:r>
                        <a:rPr lang="es-ES_tradnl" sz="800">
                          <a:effectLst/>
                        </a:rPr>
                        <a:t>   8,82€</a:t>
                      </a:r>
                      <a:endParaRPr lang="es-ES" sz="800">
                        <a:effectLst/>
                        <a:latin typeface="Times New Roman" panose="02020603050405020304" pitchFamily="18" charset="0"/>
                        <a:ea typeface="Times New Roman" panose="02020603050405020304" pitchFamily="18" charset="0"/>
                      </a:endParaRPr>
                    </a:p>
                  </a:txBody>
                  <a:tcPr marL="51529" marR="51529" marT="0" marB="0"/>
                </a:tc>
                <a:tc>
                  <a:txBody>
                    <a:bodyPr/>
                    <a:lstStyle/>
                    <a:p>
                      <a:pPr>
                        <a:spcAft>
                          <a:spcPts val="0"/>
                        </a:spcAft>
                      </a:pPr>
                      <a:r>
                        <a:rPr lang="es-ES_tradnl" sz="800" dirty="0">
                          <a:effectLst/>
                        </a:rPr>
                        <a:t> </a:t>
                      </a:r>
                      <a:endParaRPr lang="es-ES" sz="800" dirty="0">
                        <a:effectLst/>
                      </a:endParaRPr>
                    </a:p>
                    <a:p>
                      <a:pPr>
                        <a:spcAft>
                          <a:spcPts val="0"/>
                        </a:spcAft>
                      </a:pPr>
                      <a:r>
                        <a:rPr lang="es-ES_tradnl" sz="800" dirty="0">
                          <a:effectLst/>
                        </a:rPr>
                        <a:t>9,41€</a:t>
                      </a:r>
                      <a:endParaRPr lang="es-ES" sz="800" dirty="0">
                        <a:effectLst/>
                        <a:latin typeface="Times New Roman" panose="02020603050405020304" pitchFamily="18" charset="0"/>
                        <a:ea typeface="Times New Roman" panose="02020603050405020304" pitchFamily="18" charset="0"/>
                      </a:endParaRPr>
                    </a:p>
                  </a:txBody>
                  <a:tcPr marL="51529" marR="51529" marT="0" marB="0"/>
                </a:tc>
              </a:tr>
            </a:tbl>
          </a:graphicData>
        </a:graphic>
      </p:graphicFrame>
      <p:sp>
        <p:nvSpPr>
          <p:cNvPr id="4" name="Rectangle 1"/>
          <p:cNvSpPr>
            <a:spLocks noChangeArrowheads="1"/>
          </p:cNvSpPr>
          <p:nvPr/>
        </p:nvSpPr>
        <p:spPr bwMode="auto">
          <a:xfrm>
            <a:off x="418944" y="100060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857250" algn="l"/>
              </a:tabLst>
              <a:defRPr>
                <a:solidFill>
                  <a:schemeClr val="tx1"/>
                </a:solidFill>
                <a:latin typeface="Arial" panose="020B0604020202020204" pitchFamily="34" charset="0"/>
              </a:defRPr>
            </a:lvl1pPr>
            <a:lvl2pPr eaLnBrk="0" fontAlgn="base" hangingPunct="0">
              <a:spcBef>
                <a:spcPct val="0"/>
              </a:spcBef>
              <a:spcAft>
                <a:spcPct val="0"/>
              </a:spcAft>
              <a:tabLst>
                <a:tab pos="857250" algn="l"/>
              </a:tabLst>
              <a:defRPr>
                <a:solidFill>
                  <a:schemeClr val="tx1"/>
                </a:solidFill>
                <a:latin typeface="Arial" panose="020B0604020202020204" pitchFamily="34" charset="0"/>
              </a:defRPr>
            </a:lvl2pPr>
            <a:lvl3pPr eaLnBrk="0" fontAlgn="base" hangingPunct="0">
              <a:spcBef>
                <a:spcPct val="0"/>
              </a:spcBef>
              <a:spcAft>
                <a:spcPct val="0"/>
              </a:spcAft>
              <a:tabLst>
                <a:tab pos="857250" algn="l"/>
              </a:tabLst>
              <a:defRPr>
                <a:solidFill>
                  <a:schemeClr val="tx1"/>
                </a:solidFill>
                <a:latin typeface="Arial" panose="020B0604020202020204" pitchFamily="34" charset="0"/>
              </a:defRPr>
            </a:lvl3pPr>
            <a:lvl4pPr eaLnBrk="0" fontAlgn="base" hangingPunct="0">
              <a:spcBef>
                <a:spcPct val="0"/>
              </a:spcBef>
              <a:spcAft>
                <a:spcPct val="0"/>
              </a:spcAft>
              <a:tabLst>
                <a:tab pos="857250" algn="l"/>
              </a:tabLst>
              <a:defRPr>
                <a:solidFill>
                  <a:schemeClr val="tx1"/>
                </a:solidFill>
                <a:latin typeface="Arial" panose="020B0604020202020204" pitchFamily="34" charset="0"/>
              </a:defRPr>
            </a:lvl4pPr>
            <a:lvl5pPr eaLnBrk="0" fontAlgn="base" hangingPunct="0">
              <a:spcBef>
                <a:spcPct val="0"/>
              </a:spcBef>
              <a:spcAft>
                <a:spcPct val="0"/>
              </a:spcAft>
              <a:tabLst>
                <a:tab pos="857250" algn="l"/>
              </a:tabLst>
              <a:defRPr>
                <a:solidFill>
                  <a:schemeClr val="tx1"/>
                </a:solidFill>
                <a:latin typeface="Arial" panose="020B0604020202020204" pitchFamily="34" charset="0"/>
              </a:defRPr>
            </a:lvl5pPr>
            <a:lvl6pPr eaLnBrk="0" fontAlgn="base" hangingPunct="0">
              <a:spcBef>
                <a:spcPct val="0"/>
              </a:spcBef>
              <a:spcAft>
                <a:spcPct val="0"/>
              </a:spcAft>
              <a:tabLst>
                <a:tab pos="857250" algn="l"/>
              </a:tabLst>
              <a:defRPr>
                <a:solidFill>
                  <a:schemeClr val="tx1"/>
                </a:solidFill>
                <a:latin typeface="Arial" panose="020B0604020202020204" pitchFamily="34" charset="0"/>
              </a:defRPr>
            </a:lvl6pPr>
            <a:lvl7pPr eaLnBrk="0" fontAlgn="base" hangingPunct="0">
              <a:spcBef>
                <a:spcPct val="0"/>
              </a:spcBef>
              <a:spcAft>
                <a:spcPct val="0"/>
              </a:spcAft>
              <a:tabLst>
                <a:tab pos="857250" algn="l"/>
              </a:tabLst>
              <a:defRPr>
                <a:solidFill>
                  <a:schemeClr val="tx1"/>
                </a:solidFill>
                <a:latin typeface="Arial" panose="020B0604020202020204" pitchFamily="34" charset="0"/>
              </a:defRPr>
            </a:lvl7pPr>
            <a:lvl8pPr eaLnBrk="0" fontAlgn="base" hangingPunct="0">
              <a:spcBef>
                <a:spcPct val="0"/>
              </a:spcBef>
              <a:spcAft>
                <a:spcPct val="0"/>
              </a:spcAft>
              <a:tabLst>
                <a:tab pos="857250" algn="l"/>
              </a:tabLst>
              <a:defRPr>
                <a:solidFill>
                  <a:schemeClr val="tx1"/>
                </a:solidFill>
                <a:latin typeface="Arial" panose="020B0604020202020204" pitchFamily="34" charset="0"/>
              </a:defRPr>
            </a:lvl8pPr>
            <a:lvl9pPr eaLnBrk="0" fontAlgn="base" hangingPunct="0">
              <a:spcBef>
                <a:spcPct val="0"/>
              </a:spcBef>
              <a:spcAft>
                <a:spcPct val="0"/>
              </a:spcAft>
              <a:tabLst>
                <a:tab pos="8572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57250" algn="l"/>
              </a:tabLst>
            </a:pPr>
            <a:r>
              <a:rPr kumimoji="0" lang="es-ES_tradnl" altLang="es-E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TABLA SALARIAL DEFINITIVA DEL CONVENIO AGROPECUARIO DE NAVARRA PARA EL PERIODO 1 DE ENERO DE 2021 A 31 DE DICIEMBRE DE 2021 (1,5%)</a:t>
            </a:r>
            <a:endParaRPr kumimoji="0" lang="es-ES" altLang="es-E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558833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endParaRPr lang="es-ES" sz="4800" dirty="0"/>
          </a:p>
        </p:txBody>
      </p:sp>
      <p:graphicFrame>
        <p:nvGraphicFramePr>
          <p:cNvPr id="3" name="Tabla 2"/>
          <p:cNvGraphicFramePr>
            <a:graphicFrameLocks noGrp="1"/>
          </p:cNvGraphicFramePr>
          <p:nvPr>
            <p:extLst>
              <p:ext uri="{D42A27DB-BD31-4B8C-83A1-F6EECF244321}">
                <p14:modId xmlns:p14="http://schemas.microsoft.com/office/powerpoint/2010/main" val="2213059122"/>
              </p:ext>
            </p:extLst>
          </p:nvPr>
        </p:nvGraphicFramePr>
        <p:xfrm>
          <a:off x="972132" y="1714282"/>
          <a:ext cx="5488940" cy="2558016"/>
        </p:xfrm>
        <a:graphic>
          <a:graphicData uri="http://schemas.openxmlformats.org/drawingml/2006/table">
            <a:tbl>
              <a:tblPr firstRow="1" firstCol="1" bandRow="1">
                <a:tableStyleId>{5C22544A-7EE6-4342-B048-85BDC9FD1C3A}</a:tableStyleId>
              </a:tblPr>
              <a:tblGrid>
                <a:gridCol w="783590"/>
                <a:gridCol w="784225"/>
                <a:gridCol w="784225"/>
                <a:gridCol w="784225"/>
                <a:gridCol w="784225"/>
                <a:gridCol w="784225"/>
                <a:gridCol w="784225"/>
              </a:tblGrid>
              <a:tr h="1482494">
                <a:tc>
                  <a:txBody>
                    <a:bodyPr/>
                    <a:lstStyle/>
                    <a:p>
                      <a:pPr>
                        <a:spcAft>
                          <a:spcPts val="0"/>
                        </a:spcAft>
                      </a:pPr>
                      <a:r>
                        <a:rPr lang="es-ES_tradnl" sz="900" dirty="0">
                          <a:effectLst/>
                        </a:rPr>
                        <a:t>CATEGORIA</a:t>
                      </a:r>
                      <a:endParaRPr lang="es-ES" sz="1000" dirty="0">
                        <a:effectLst/>
                      </a:endParaRPr>
                    </a:p>
                    <a:p>
                      <a:pPr>
                        <a:spcAft>
                          <a:spcPts val="0"/>
                        </a:spcAft>
                      </a:pPr>
                      <a:r>
                        <a:rPr lang="es-ES_tradnl" sz="900" dirty="0">
                          <a:effectLst/>
                        </a:rPr>
                        <a:t>PROFESIONAL</a:t>
                      </a:r>
                      <a:endParaRPr lang="es-ES" sz="1000" dirty="0">
                        <a:effectLst/>
                      </a:endParaRPr>
                    </a:p>
                    <a:p>
                      <a:pPr>
                        <a:spcAft>
                          <a:spcPts val="0"/>
                        </a:spcAft>
                      </a:pPr>
                      <a:r>
                        <a:rPr lang="es-ES_tradnl" sz="900" dirty="0">
                          <a:effectLst/>
                        </a:rPr>
                        <a:t> </a:t>
                      </a:r>
                      <a:endParaRPr lang="es-E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_tradnl" sz="900">
                          <a:effectLst/>
                        </a:rPr>
                        <a:t>SALARIO</a:t>
                      </a:r>
                      <a:endParaRPr lang="es-ES" sz="1000">
                        <a:effectLst/>
                      </a:endParaRPr>
                    </a:p>
                    <a:p>
                      <a:pPr>
                        <a:spcAft>
                          <a:spcPts val="0"/>
                        </a:spcAft>
                      </a:pPr>
                      <a:r>
                        <a:rPr lang="es-ES_tradnl" sz="900">
                          <a:effectLst/>
                        </a:rPr>
                        <a:t>HORA</a:t>
                      </a:r>
                      <a:endParaRPr lang="es-E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_tradnl" sz="900">
                          <a:effectLst/>
                        </a:rPr>
                        <a:t>SALARIO</a:t>
                      </a:r>
                      <a:endParaRPr lang="es-ES" sz="1000">
                        <a:effectLst/>
                      </a:endParaRPr>
                    </a:p>
                    <a:p>
                      <a:pPr>
                        <a:spcAft>
                          <a:spcPts val="0"/>
                        </a:spcAft>
                      </a:pPr>
                      <a:r>
                        <a:rPr lang="es-ES_tradnl" sz="900">
                          <a:effectLst/>
                        </a:rPr>
                        <a:t>HORA Y VACACIONES</a:t>
                      </a:r>
                      <a:endParaRPr lang="es-E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_tradnl" sz="900" dirty="0">
                          <a:effectLst/>
                        </a:rPr>
                        <a:t>HORA</a:t>
                      </a:r>
                      <a:endParaRPr lang="es-ES" sz="1000" dirty="0">
                        <a:effectLst/>
                      </a:endParaRPr>
                    </a:p>
                    <a:p>
                      <a:pPr>
                        <a:spcAft>
                          <a:spcPts val="0"/>
                        </a:spcAft>
                      </a:pPr>
                      <a:r>
                        <a:rPr lang="es-ES_tradnl" sz="900" dirty="0">
                          <a:effectLst/>
                        </a:rPr>
                        <a:t>EXTRA</a:t>
                      </a:r>
                      <a:endParaRPr lang="es-E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_tradnl" sz="900">
                          <a:effectLst/>
                        </a:rPr>
                        <a:t>HORA</a:t>
                      </a:r>
                      <a:endParaRPr lang="es-ES" sz="1000">
                        <a:effectLst/>
                      </a:endParaRPr>
                    </a:p>
                    <a:p>
                      <a:pPr>
                        <a:spcAft>
                          <a:spcPts val="0"/>
                        </a:spcAft>
                      </a:pPr>
                      <a:r>
                        <a:rPr lang="es-ES_tradnl" sz="900">
                          <a:effectLst/>
                        </a:rPr>
                        <a:t>DOMINGOS Y FESTIVO</a:t>
                      </a:r>
                      <a:endParaRPr lang="es-E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_tradnl" sz="900">
                          <a:effectLst/>
                        </a:rPr>
                        <a:t>HORA DOMINGOS Y FESTIVOS Y VACACIONES</a:t>
                      </a:r>
                      <a:endParaRPr lang="es-E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_tradnl" sz="900">
                          <a:effectLst/>
                        </a:rPr>
                        <a:t>HORA EXTRA DOMINGOS Y FESTIVOS</a:t>
                      </a:r>
                      <a:endParaRPr lang="es-ES" sz="1000">
                        <a:effectLst/>
                        <a:latin typeface="Times New Roman" panose="02020603050405020304" pitchFamily="18" charset="0"/>
                        <a:ea typeface="Times New Roman" panose="02020603050405020304" pitchFamily="18" charset="0"/>
                      </a:endParaRPr>
                    </a:p>
                  </a:txBody>
                  <a:tcPr marL="68580" marR="68580" marT="0" marB="0"/>
                </a:tc>
              </a:tr>
              <a:tr h="1075522">
                <a:tc>
                  <a:txBody>
                    <a:bodyPr/>
                    <a:lstStyle/>
                    <a:p>
                      <a:pPr>
                        <a:spcAft>
                          <a:spcPts val="0"/>
                        </a:spcAft>
                      </a:pPr>
                      <a:r>
                        <a:rPr lang="es-ES_tradnl" sz="1100">
                          <a:effectLst/>
                        </a:rPr>
                        <a:t> </a:t>
                      </a:r>
                      <a:endParaRPr lang="es-ES" sz="1000">
                        <a:effectLst/>
                      </a:endParaRPr>
                    </a:p>
                    <a:p>
                      <a:pPr>
                        <a:spcAft>
                          <a:spcPts val="0"/>
                        </a:spcAft>
                      </a:pPr>
                      <a:r>
                        <a:rPr lang="es-ES_tradnl" sz="1100">
                          <a:effectLst/>
                        </a:rPr>
                        <a:t>PEON RECOGEDOR</a:t>
                      </a:r>
                      <a:endParaRPr lang="es-E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_tradnl" sz="1400">
                          <a:effectLst/>
                        </a:rPr>
                        <a:t> </a:t>
                      </a:r>
                      <a:endParaRPr lang="es-ES" sz="1000">
                        <a:effectLst/>
                      </a:endParaRPr>
                    </a:p>
                    <a:p>
                      <a:pPr>
                        <a:spcAft>
                          <a:spcPts val="0"/>
                        </a:spcAft>
                      </a:pPr>
                      <a:r>
                        <a:rPr lang="es-ES_tradnl" sz="1400">
                          <a:effectLst/>
                        </a:rPr>
                        <a:t>7,39€</a:t>
                      </a:r>
                      <a:endParaRPr lang="es-E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_tradnl" sz="1400">
                          <a:effectLst/>
                        </a:rPr>
                        <a:t> </a:t>
                      </a:r>
                      <a:endParaRPr lang="es-ES" sz="1000">
                        <a:effectLst/>
                      </a:endParaRPr>
                    </a:p>
                    <a:p>
                      <a:pPr>
                        <a:spcAft>
                          <a:spcPts val="0"/>
                        </a:spcAft>
                      </a:pPr>
                      <a:r>
                        <a:rPr lang="es-ES_tradnl" sz="1400">
                          <a:effectLst/>
                        </a:rPr>
                        <a:t> </a:t>
                      </a:r>
                      <a:endParaRPr lang="es-E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_tradnl" sz="1400">
                          <a:effectLst/>
                        </a:rPr>
                        <a:t> </a:t>
                      </a:r>
                      <a:endParaRPr lang="es-E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_tradnl" sz="1400" dirty="0">
                          <a:effectLst/>
                        </a:rPr>
                        <a:t> </a:t>
                      </a:r>
                      <a:endParaRPr lang="es-ES" sz="1000" dirty="0">
                        <a:effectLst/>
                      </a:endParaRPr>
                    </a:p>
                    <a:p>
                      <a:pPr>
                        <a:spcAft>
                          <a:spcPts val="0"/>
                        </a:spcAft>
                      </a:pPr>
                      <a:r>
                        <a:rPr lang="es-ES_tradnl" sz="1400" dirty="0">
                          <a:effectLst/>
                        </a:rPr>
                        <a:t>9,24€</a:t>
                      </a:r>
                      <a:endParaRPr lang="es-ES" sz="1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_tradnl" sz="1400">
                          <a:effectLst/>
                        </a:rPr>
                        <a:t> </a:t>
                      </a:r>
                      <a:endParaRPr lang="es-ES" sz="10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s-ES_tradnl" sz="1400" dirty="0">
                          <a:effectLst/>
                        </a:rPr>
                        <a:t> </a:t>
                      </a:r>
                      <a:endParaRPr lang="es-ES" sz="10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4" name="Rectangle 1"/>
          <p:cNvSpPr>
            <a:spLocks noChangeArrowheads="1"/>
          </p:cNvSpPr>
          <p:nvPr/>
        </p:nvSpPr>
        <p:spPr bwMode="auto">
          <a:xfrm>
            <a:off x="855905" y="848278"/>
            <a:ext cx="7188186"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857250" algn="l"/>
              </a:tabLst>
              <a:defRPr>
                <a:solidFill>
                  <a:schemeClr val="tx1"/>
                </a:solidFill>
                <a:latin typeface="Arial" panose="020B0604020202020204" pitchFamily="34" charset="0"/>
              </a:defRPr>
            </a:lvl1pPr>
            <a:lvl2pPr eaLnBrk="0" fontAlgn="base" hangingPunct="0">
              <a:spcBef>
                <a:spcPct val="0"/>
              </a:spcBef>
              <a:spcAft>
                <a:spcPct val="0"/>
              </a:spcAft>
              <a:tabLst>
                <a:tab pos="857250" algn="l"/>
              </a:tabLst>
              <a:defRPr>
                <a:solidFill>
                  <a:schemeClr val="tx1"/>
                </a:solidFill>
                <a:latin typeface="Arial" panose="020B0604020202020204" pitchFamily="34" charset="0"/>
              </a:defRPr>
            </a:lvl2pPr>
            <a:lvl3pPr eaLnBrk="0" fontAlgn="base" hangingPunct="0">
              <a:spcBef>
                <a:spcPct val="0"/>
              </a:spcBef>
              <a:spcAft>
                <a:spcPct val="0"/>
              </a:spcAft>
              <a:tabLst>
                <a:tab pos="857250" algn="l"/>
              </a:tabLst>
              <a:defRPr>
                <a:solidFill>
                  <a:schemeClr val="tx1"/>
                </a:solidFill>
                <a:latin typeface="Arial" panose="020B0604020202020204" pitchFamily="34" charset="0"/>
              </a:defRPr>
            </a:lvl3pPr>
            <a:lvl4pPr eaLnBrk="0" fontAlgn="base" hangingPunct="0">
              <a:spcBef>
                <a:spcPct val="0"/>
              </a:spcBef>
              <a:spcAft>
                <a:spcPct val="0"/>
              </a:spcAft>
              <a:tabLst>
                <a:tab pos="857250" algn="l"/>
              </a:tabLst>
              <a:defRPr>
                <a:solidFill>
                  <a:schemeClr val="tx1"/>
                </a:solidFill>
                <a:latin typeface="Arial" panose="020B0604020202020204" pitchFamily="34" charset="0"/>
              </a:defRPr>
            </a:lvl4pPr>
            <a:lvl5pPr eaLnBrk="0" fontAlgn="base" hangingPunct="0">
              <a:spcBef>
                <a:spcPct val="0"/>
              </a:spcBef>
              <a:spcAft>
                <a:spcPct val="0"/>
              </a:spcAft>
              <a:tabLst>
                <a:tab pos="857250" algn="l"/>
              </a:tabLst>
              <a:defRPr>
                <a:solidFill>
                  <a:schemeClr val="tx1"/>
                </a:solidFill>
                <a:latin typeface="Arial" panose="020B0604020202020204" pitchFamily="34" charset="0"/>
              </a:defRPr>
            </a:lvl5pPr>
            <a:lvl6pPr eaLnBrk="0" fontAlgn="base" hangingPunct="0">
              <a:spcBef>
                <a:spcPct val="0"/>
              </a:spcBef>
              <a:spcAft>
                <a:spcPct val="0"/>
              </a:spcAft>
              <a:tabLst>
                <a:tab pos="857250" algn="l"/>
              </a:tabLst>
              <a:defRPr>
                <a:solidFill>
                  <a:schemeClr val="tx1"/>
                </a:solidFill>
                <a:latin typeface="Arial" panose="020B0604020202020204" pitchFamily="34" charset="0"/>
              </a:defRPr>
            </a:lvl6pPr>
            <a:lvl7pPr eaLnBrk="0" fontAlgn="base" hangingPunct="0">
              <a:spcBef>
                <a:spcPct val="0"/>
              </a:spcBef>
              <a:spcAft>
                <a:spcPct val="0"/>
              </a:spcAft>
              <a:tabLst>
                <a:tab pos="857250" algn="l"/>
              </a:tabLst>
              <a:defRPr>
                <a:solidFill>
                  <a:schemeClr val="tx1"/>
                </a:solidFill>
                <a:latin typeface="Arial" panose="020B0604020202020204" pitchFamily="34" charset="0"/>
              </a:defRPr>
            </a:lvl7pPr>
            <a:lvl8pPr eaLnBrk="0" fontAlgn="base" hangingPunct="0">
              <a:spcBef>
                <a:spcPct val="0"/>
              </a:spcBef>
              <a:spcAft>
                <a:spcPct val="0"/>
              </a:spcAft>
              <a:tabLst>
                <a:tab pos="857250" algn="l"/>
              </a:tabLst>
              <a:defRPr>
                <a:solidFill>
                  <a:schemeClr val="tx1"/>
                </a:solidFill>
                <a:latin typeface="Arial" panose="020B0604020202020204" pitchFamily="34" charset="0"/>
              </a:defRPr>
            </a:lvl8pPr>
            <a:lvl9pPr eaLnBrk="0" fontAlgn="base" hangingPunct="0">
              <a:spcBef>
                <a:spcPct val="0"/>
              </a:spcBef>
              <a:spcAft>
                <a:spcPct val="0"/>
              </a:spcAft>
              <a:tabLst>
                <a:tab pos="8572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857250" algn="l"/>
              </a:tabLst>
            </a:pPr>
            <a:endParaRPr kumimoji="0" lang="es-ES_tradnl" altLang="es-E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endParaRPr lang="es-ES_tradnl" altLang="es-ES" sz="1100" dirty="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r>
              <a:rPr kumimoji="0" lang="es-ES_tradnl" altLang="es-E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EN RECOGIDA DE FRUTA Y HORTALIZAS APLICABLE DESDE 1 DE ENERO A 31 DE DICIEMBRE DE 2021</a:t>
            </a: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endParaRPr lang="es-ES_tradnl" altLang="es-ES" sz="1100" dirty="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endParaRPr kumimoji="0" lang="es-ES_tradnl" altLang="es-E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endParaRPr lang="es-ES_tradnl" altLang="es-ES" sz="1100" dirty="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endParaRPr kumimoji="0" lang="es-ES_tradnl" altLang="es-ES"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endParaRPr lang="es-ES_tradnl" altLang="es-ES" sz="1100" dirty="0"/>
          </a:p>
          <a:p>
            <a:pPr marL="0" marR="0" lvl="0" indent="0" algn="l" defTabSz="914400" rtl="0" eaLnBrk="0" fontAlgn="base" latinLnBrk="0" hangingPunct="0">
              <a:lnSpc>
                <a:spcPct val="100000"/>
              </a:lnSpc>
              <a:spcBef>
                <a:spcPct val="0"/>
              </a:spcBef>
              <a:spcAft>
                <a:spcPct val="0"/>
              </a:spcAft>
              <a:buClrTx/>
              <a:buSzTx/>
              <a:buFontTx/>
              <a:buNone/>
              <a:tabLst>
                <a:tab pos="857250" algn="l"/>
              </a:tabLst>
            </a:pPr>
            <a:endParaRPr kumimoji="0" lang="es-ES_tradnl" altLang="es-E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endParaRPr kumimoji="0" lang="es-ES" altLang="es-ES" sz="11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57250" algn="l"/>
              </a:tabLst>
            </a:pPr>
            <a:endParaRPr kumimoji="0" lang="es-ES" altLang="es-E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991343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2721735" y="2539039"/>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ACTUALIZACION SALARIAL: IPC + </a:t>
            </a:r>
            <a:r>
              <a:rPr lang="es-ES_tradnl" sz="4800" dirty="0" smtClean="0"/>
              <a:t>0,4</a:t>
            </a:r>
            <a:r>
              <a:rPr lang="es-ES_tradnl" sz="4800" dirty="0" smtClean="0"/>
              <a:t>%</a:t>
            </a:r>
            <a:r>
              <a:rPr lang="es-ES_tradnl" sz="4800" dirty="0" smtClean="0"/>
              <a:t/>
            </a:r>
            <a:br>
              <a:rPr lang="es-ES_tradnl" sz="4800" dirty="0" smtClean="0"/>
            </a:br>
            <a:r>
              <a:rPr lang="es-ES_tradnl" sz="4800" dirty="0" smtClean="0"/>
              <a:t>GARANTIA: 1,5%</a:t>
            </a:r>
            <a:endParaRPr lang="es-ES" sz="4800" dirty="0"/>
          </a:p>
        </p:txBody>
      </p:sp>
    </p:spTree>
    <p:extLst>
      <p:ext uri="{BB962C8B-B14F-4D97-AF65-F5344CB8AC3E}">
        <p14:creationId xmlns:p14="http://schemas.microsoft.com/office/powerpoint/2010/main" val="30955457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498242" y="1152308"/>
            <a:ext cx="9144000" cy="3609783"/>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HORAS EXTRAS: EL DISFRUTE EN TIEMPO DE DESCANSO SERÁ ELECCION DEL TRABAJADOR. SE EXCLUYE LOS PERIODOS DE MAXIMA ACTIVIDAD DE LA EMPRESA</a:t>
            </a:r>
            <a:endParaRPr lang="es-ES" sz="4800" dirty="0"/>
          </a:p>
        </p:txBody>
      </p:sp>
    </p:spTree>
    <p:extLst>
      <p:ext uri="{BB962C8B-B14F-4D97-AF65-F5344CB8AC3E}">
        <p14:creationId xmlns:p14="http://schemas.microsoft.com/office/powerpoint/2010/main" val="227337119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F0D2280-30D8-0242-A08A-5CC08BA21DAB}"/>
              </a:ext>
            </a:extLst>
          </p:cNvPr>
          <p:cNvSpPr>
            <a:spLocks noGrp="1"/>
          </p:cNvSpPr>
          <p:nvPr>
            <p:ph type="ctrTitle"/>
          </p:nvPr>
        </p:nvSpPr>
        <p:spPr>
          <a:xfrm>
            <a:off x="1858851" y="3711017"/>
            <a:ext cx="9144000" cy="706437"/>
          </a:xfrm>
        </p:spPr>
        <p:txBody>
          <a:bodyPr>
            <a:normAutofit fontScale="90000"/>
          </a:bodyPr>
          <a:lstStyle/>
          <a:p>
            <a:pPr algn="l"/>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smtClean="0"/>
              <a:t/>
            </a:r>
            <a:br>
              <a:rPr lang="es-ES_tradnl" sz="4800" dirty="0" smtClean="0"/>
            </a:br>
            <a:r>
              <a:rPr lang="es-ES_tradnl" sz="4800" dirty="0"/>
              <a:t/>
            </a:r>
            <a:br>
              <a:rPr lang="es-ES_tradnl" sz="4800" dirty="0"/>
            </a:br>
            <a:r>
              <a:rPr lang="es-ES_tradnl" sz="4800" dirty="0" smtClean="0"/>
              <a:t/>
            </a:r>
            <a:br>
              <a:rPr lang="es-ES_tradnl" sz="4800" dirty="0" smtClean="0"/>
            </a:br>
            <a:r>
              <a:rPr lang="es-ES_tradnl" sz="4800" dirty="0"/>
              <a:t/>
            </a:r>
            <a:br>
              <a:rPr lang="es-ES_tradnl" sz="4800" dirty="0"/>
            </a:br>
            <a:r>
              <a:rPr lang="es-ES_tradnl" sz="4800" dirty="0" smtClean="0"/>
              <a:t>TRABAJO NOCTURNO: LOS TRABAJADORES/AS CON MAS DE 55 AÑOS ESTARAN EXENTOS SI ASI LO SOLICITAN</a:t>
            </a:r>
            <a:endParaRPr lang="es-ES" sz="4800" dirty="0"/>
          </a:p>
        </p:txBody>
      </p:sp>
    </p:spTree>
    <p:extLst>
      <p:ext uri="{BB962C8B-B14F-4D97-AF65-F5344CB8AC3E}">
        <p14:creationId xmlns:p14="http://schemas.microsoft.com/office/powerpoint/2010/main" val="28155335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93</Words>
  <Application>Microsoft Macintosh PowerPoint</Application>
  <PresentationFormat>Personalizado</PresentationFormat>
  <Paragraphs>171</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       CONVENIO AGROPECUARIO</vt:lpstr>
      <vt:lpstr>AMBITO TEMPORAL: 2019-2020-2021-2022</vt:lpstr>
      <vt:lpstr>       JORNADA LABORAL: REDUCCION 1 HORA POR AÑO: 2019 ---------------- 1757 HORAS 2020 ---------------- 1756 HORAS 2021 ---------------- 1755 HORAS 2022 ----------------  1754 HORAS</vt:lpstr>
      <vt:lpstr>       DISTRIBUCION IRREGULAR DE LA JORNADA: 8% JORNADA ANUAL</vt:lpstr>
      <vt:lpstr>      </vt:lpstr>
      <vt:lpstr>       </vt:lpstr>
      <vt:lpstr>       ACTUALIZACION SALARIAL: IPC + 0,4% GARANTIA: 1,5%</vt:lpstr>
      <vt:lpstr>             HORAS EXTRAS: EL DISFRUTE EN TIEMPO DE DESCANSO SERÁ ELECCION DEL TRABAJADOR. SE EXCLUYE LOS PERIODOS DE MAXIMA ACTIVIDAD DE LA EMPRESA</vt:lpstr>
      <vt:lpstr>       TRABAJO NOCTURNO: LOS TRABAJADORES/AS CON MAS DE 55 AÑOS ESTARAN EXENTOS SI ASI LO SOLICITAN</vt:lpstr>
      <vt:lpstr>      REDUCCION DE JORNADA: POR CUIDADO DE HIJOS SERA HASTA LOS 13 AÑOS</vt:lpstr>
      <vt:lpstr>              CONTRATO DE OBRA O SERVICIO DETERMINADO: SE IDENTIFICA COMO TRABAJO O TAREA CON SUSTANTIVIDAD PROPIA, DENTRO DE LA ACTIVIDAD NORMAL DE LAS EMPRESAS DEL SECTOR, QUE PUEDEN CUBRIRSE CON CONTRATOS PARA LA REALIZACION DE OBRAS O SERVICIOS DETERMINADOS, LOS CORRESPONDIENTES A CADA CAMPAÑA</vt:lpstr>
      <vt:lpstr>       I.T.: EN SITUACION DE INCAPACIDAD TEMPORAL POR ENFERMEDAD COMUN CON INGRESO HOSPITALARIO SE ABONARÁ EL 100% DE LA BASE DE COTIZACION MIENTRAS DURE DICHA HOSPITALIZACION</vt:lpstr>
      <vt:lpstr>       PASARAN A SER TRABAJADORES FIJOS DISCONTINUOS LOS TABAJADORES EVENTUALES QUE SEAN CONTRATADOS POR TERCER AÑO CONSECUTIVO, SIEMPRE QUE EN LOS DOS AÑOS ANTERIORES HAYAN TRABAJADO UN MINIMO DE 100 JORNADAS EFECTIVAS POR AÑO. EL EVENTUAL QUE ESTANDO DE ALTA CUMPLA EN EL SEGUNDO AÑO LOS 100 DIAS DE TRABAJO EFECTIVO, HABIENDOLOS REALIZADO IGUALMENTE EL AÑO ANTERIOR, SERÁ FIJO DISCONTINUO EN LA SIGUIENTE CONTRATACION</vt:lpstr>
      <vt:lpstr>      SI LA PERSONA TRABAJADORA NO ACUDE AL LLAMAMIENTO Y NO SE INCORPORA AL PUESTO DE TRABAJO PERDERA LA CONDICION DE FIJO DISCONTINUO Y SE CONSIDERARA BAJA VOLUNTARIA, AL TERCER DÍA.</vt:lpstr>
      <vt:lpstr>       PEON RECOGEDOR: EL MAXIMO DE DIAS AÑO QUE SE PODRA APLICAR ESTA CATEGORIA A UN MISMO TRABAJADOR/A SERA DE 90 DIAS AL AÑO. EN CASO DE QUE EL TRABAJO SE REALICE EN DOMINGOS O FESTIVOS SU SALARIO/HORA SE INCREMENTARÁ EN UN 25%</vt:lpstr>
      <vt:lpstr>       LACTANCIA: EN LAS EMPRESAS DE HASTA DIEZ TRABAJADORES SE ACUMULAN EN DIAS LABORABLES. EN EL RESTO DE EMPRESAS DICHA ACUMULACION SE REALIZARA POR ACUERDO ENTRE LAS PARTES.</vt:lpstr>
      <vt:lpstr>    POSIBILIDAD DE DESCUELGUE DANDO CUENTA A LA COMISION PARITARIA</vt:lpstr>
      <vt:lpstr>      MUCHAS GRACIAS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dc:title>
  <dc:creator>Microsoft Office User</dc:creator>
  <cp:lastModifiedBy>Angel</cp:lastModifiedBy>
  <cp:revision>14</cp:revision>
  <dcterms:created xsi:type="dcterms:W3CDTF">2021-02-12T14:26:31Z</dcterms:created>
  <dcterms:modified xsi:type="dcterms:W3CDTF">2021-02-21T19:59:01Z</dcterms:modified>
</cp:coreProperties>
</file>