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4" r:id="rId4"/>
    <p:sldId id="275" r:id="rId5"/>
    <p:sldId id="276" r:id="rId6"/>
    <p:sldId id="27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ache Roa" initials="IR" lastIdx="1" clrIdx="0">
    <p:extLst>
      <p:ext uri="{19B8F6BF-5375-455C-9EA6-DF929625EA0E}">
        <p15:presenceInfo xmlns:p15="http://schemas.microsoft.com/office/powerpoint/2012/main" userId="Irache Ro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9T10:42:26.790"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10/30/2018</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55BA285-9698-1B45-8319-D90A8C63F150}"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1CFCDFD-B4CF-A241-8D71-E814B10BEAF4}"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10/30/2018</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10/30/2018</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emf"/><Relationship Id="rId7"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24A40-CFDD-4CF6-A67C-61CCD6478B96}"/>
              </a:ext>
            </a:extLst>
          </p:cNvPr>
          <p:cNvSpPr>
            <a:spLocks noGrp="1"/>
          </p:cNvSpPr>
          <p:nvPr>
            <p:ph type="ctrTitle"/>
          </p:nvPr>
        </p:nvSpPr>
        <p:spPr>
          <a:xfrm>
            <a:off x="2425147" y="1368313"/>
            <a:ext cx="8813467" cy="2111277"/>
          </a:xfrm>
        </p:spPr>
        <p:txBody>
          <a:bodyPr>
            <a:noAutofit/>
          </a:bodyPr>
          <a:lstStyle/>
          <a:p>
            <a:r>
              <a:rPr lang="es-ES_tradnl" sz="3000" dirty="0"/>
              <a:t>Experiencia piloto de mejora de accesibilidad de producto local alimentario en Tierra Estella</a:t>
            </a:r>
            <a:br>
              <a:rPr lang="es-ES_tradnl" sz="3000" dirty="0"/>
            </a:br>
            <a:br>
              <a:rPr lang="es-ES_tradnl" sz="3000" b="1" dirty="0"/>
            </a:br>
            <a:r>
              <a:rPr lang="es-ES_tradnl" sz="1400" b="1" i="1" dirty="0">
                <a:solidFill>
                  <a:srgbClr val="92D050"/>
                </a:solidFill>
              </a:rPr>
              <a:t>31 DE JULIO DE 2019</a:t>
            </a:r>
            <a:br>
              <a:rPr lang="es-ES_tradnl" sz="3000" dirty="0"/>
            </a:br>
            <a:br>
              <a:rPr lang="es-ES_tradnl" sz="3000" dirty="0"/>
            </a:br>
            <a:r>
              <a:rPr lang="es-ES_tradnl" sz="3000" dirty="0"/>
              <a:t> “Alimentos de Tierra Estella – </a:t>
            </a:r>
            <a:r>
              <a:rPr lang="es-ES_tradnl" sz="2500" i="1" dirty="0"/>
              <a:t>“</a:t>
            </a:r>
            <a:r>
              <a:rPr lang="es-ES_tradnl" sz="2500" i="1" dirty="0">
                <a:solidFill>
                  <a:srgbClr val="00B050"/>
                </a:solidFill>
              </a:rPr>
              <a:t>DE CASA- ETXEKOA”</a:t>
            </a:r>
            <a:br>
              <a:rPr lang="es-ES_tradnl" sz="2500" i="1" dirty="0">
                <a:solidFill>
                  <a:srgbClr val="00B050"/>
                </a:solidFill>
              </a:rPr>
            </a:br>
            <a:endParaRPr lang="es-ES" sz="2500" i="1" dirty="0">
              <a:solidFill>
                <a:srgbClr val="00B050"/>
              </a:solidFill>
            </a:endParaRPr>
          </a:p>
        </p:txBody>
      </p:sp>
      <p:pic>
        <p:nvPicPr>
          <p:cNvPr id="4" name="Imagen 3">
            <a:extLst>
              <a:ext uri="{FF2B5EF4-FFF2-40B4-BE49-F238E27FC236}">
                <a16:creationId xmlns:a16="http://schemas.microsoft.com/office/drawing/2014/main" id="{93D067B7-6242-48C4-9D8F-F07657C1D9B0}"/>
              </a:ext>
            </a:extLst>
          </p:cNvPr>
          <p:cNvPicPr>
            <a:picLocks noChangeAspect="1"/>
          </p:cNvPicPr>
          <p:nvPr/>
        </p:nvPicPr>
        <p:blipFill>
          <a:blip r:embed="rId2"/>
          <a:stretch>
            <a:fillRect/>
          </a:stretch>
        </p:blipFill>
        <p:spPr>
          <a:xfrm>
            <a:off x="4508205" y="4890213"/>
            <a:ext cx="7683795" cy="1188947"/>
          </a:xfrm>
          <a:prstGeom prst="rect">
            <a:avLst/>
          </a:prstGeom>
        </p:spPr>
      </p:pic>
      <p:sp>
        <p:nvSpPr>
          <p:cNvPr id="7" name="CuadroTexto 6">
            <a:extLst>
              <a:ext uri="{FF2B5EF4-FFF2-40B4-BE49-F238E27FC236}">
                <a16:creationId xmlns:a16="http://schemas.microsoft.com/office/drawing/2014/main" id="{7B116D36-9A40-4D1A-963A-D65E989F64EC}"/>
              </a:ext>
            </a:extLst>
          </p:cNvPr>
          <p:cNvSpPr txBox="1"/>
          <p:nvPr/>
        </p:nvSpPr>
        <p:spPr>
          <a:xfrm>
            <a:off x="-1" y="6182159"/>
            <a:ext cx="10419907" cy="523220"/>
          </a:xfrm>
          <a:prstGeom prst="rect">
            <a:avLst/>
          </a:prstGeom>
          <a:noFill/>
        </p:spPr>
        <p:txBody>
          <a:bodyPr wrap="square" rtlCol="0">
            <a:spAutoFit/>
          </a:bodyPr>
          <a:lstStyle/>
          <a:p>
            <a:r>
              <a:rPr lang="es-ES_tradnl" sz="1400" dirty="0"/>
              <a:t>30 de octubre de 2018 – UAGN</a:t>
            </a:r>
          </a:p>
          <a:p>
            <a:r>
              <a:rPr lang="es-ES_tradnl" sz="1400" dirty="0"/>
              <a:t> </a:t>
            </a:r>
          </a:p>
        </p:txBody>
      </p:sp>
      <p:pic>
        <p:nvPicPr>
          <p:cNvPr id="9" name="Imagen 8">
            <a:extLst>
              <a:ext uri="{FF2B5EF4-FFF2-40B4-BE49-F238E27FC236}">
                <a16:creationId xmlns:a16="http://schemas.microsoft.com/office/drawing/2014/main" id="{A02D34CC-0483-477C-87C5-1476D1FAB9A5}"/>
              </a:ext>
            </a:extLst>
          </p:cNvPr>
          <p:cNvPicPr>
            <a:picLocks noChangeAspect="1"/>
          </p:cNvPicPr>
          <p:nvPr/>
        </p:nvPicPr>
        <p:blipFill>
          <a:blip r:embed="rId3"/>
          <a:stretch>
            <a:fillRect/>
          </a:stretch>
        </p:blipFill>
        <p:spPr>
          <a:xfrm>
            <a:off x="0" y="1084058"/>
            <a:ext cx="2305772" cy="2276855"/>
          </a:xfrm>
          <a:prstGeom prst="rect">
            <a:avLst/>
          </a:prstGeom>
        </p:spPr>
      </p:pic>
      <p:pic>
        <p:nvPicPr>
          <p:cNvPr id="5" name="Imagen 4">
            <a:extLst>
              <a:ext uri="{FF2B5EF4-FFF2-40B4-BE49-F238E27FC236}">
                <a16:creationId xmlns:a16="http://schemas.microsoft.com/office/drawing/2014/main" id="{0BFB799B-F0F5-461A-82EF-DEF7A084BDC4}"/>
              </a:ext>
            </a:extLst>
          </p:cNvPr>
          <p:cNvPicPr>
            <a:picLocks noChangeAspect="1"/>
          </p:cNvPicPr>
          <p:nvPr/>
        </p:nvPicPr>
        <p:blipFill>
          <a:blip r:embed="rId4"/>
          <a:stretch>
            <a:fillRect/>
          </a:stretch>
        </p:blipFill>
        <p:spPr>
          <a:xfrm>
            <a:off x="0" y="5577142"/>
            <a:ext cx="1942857" cy="533333"/>
          </a:xfrm>
          <a:prstGeom prst="rect">
            <a:avLst/>
          </a:prstGeom>
        </p:spPr>
      </p:pic>
    </p:spTree>
    <p:extLst>
      <p:ext uri="{BB962C8B-B14F-4D97-AF65-F5344CB8AC3E}">
        <p14:creationId xmlns:p14="http://schemas.microsoft.com/office/powerpoint/2010/main" val="177048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AF245D-8B60-4D86-AAB2-D0638CE05727}"/>
              </a:ext>
            </a:extLst>
          </p:cNvPr>
          <p:cNvPicPr>
            <a:picLocks noChangeAspect="1"/>
          </p:cNvPicPr>
          <p:nvPr/>
        </p:nvPicPr>
        <p:blipFill>
          <a:blip r:embed="rId2"/>
          <a:stretch>
            <a:fillRect/>
          </a:stretch>
        </p:blipFill>
        <p:spPr>
          <a:xfrm>
            <a:off x="7019952" y="6083488"/>
            <a:ext cx="5278067" cy="816698"/>
          </a:xfrm>
          <a:prstGeom prst="rect">
            <a:avLst/>
          </a:prstGeom>
        </p:spPr>
      </p:pic>
      <p:pic>
        <p:nvPicPr>
          <p:cNvPr id="4" name="Imagen 3">
            <a:extLst>
              <a:ext uri="{FF2B5EF4-FFF2-40B4-BE49-F238E27FC236}">
                <a16:creationId xmlns:a16="http://schemas.microsoft.com/office/drawing/2014/main" id="{2B796D3E-0CD1-4F3B-AC39-8DA8E58368BB}"/>
              </a:ext>
            </a:extLst>
          </p:cNvPr>
          <p:cNvPicPr>
            <a:picLocks noChangeAspect="1"/>
          </p:cNvPicPr>
          <p:nvPr/>
        </p:nvPicPr>
        <p:blipFill>
          <a:blip r:embed="rId3"/>
          <a:stretch>
            <a:fillRect/>
          </a:stretch>
        </p:blipFill>
        <p:spPr>
          <a:xfrm>
            <a:off x="2981243" y="567068"/>
            <a:ext cx="6162675" cy="866775"/>
          </a:xfrm>
          <a:prstGeom prst="rect">
            <a:avLst/>
          </a:prstGeom>
        </p:spPr>
      </p:pic>
      <p:sp>
        <p:nvSpPr>
          <p:cNvPr id="9" name="CuadroTexto 8">
            <a:extLst>
              <a:ext uri="{FF2B5EF4-FFF2-40B4-BE49-F238E27FC236}">
                <a16:creationId xmlns:a16="http://schemas.microsoft.com/office/drawing/2014/main" id="{265C58DE-6BB1-4A9C-9574-BDF60CFD0E29}"/>
              </a:ext>
            </a:extLst>
          </p:cNvPr>
          <p:cNvSpPr txBox="1"/>
          <p:nvPr/>
        </p:nvSpPr>
        <p:spPr>
          <a:xfrm>
            <a:off x="439981" y="1656576"/>
            <a:ext cx="11245200" cy="2923877"/>
          </a:xfrm>
          <a:prstGeom prst="rect">
            <a:avLst/>
          </a:prstGeom>
          <a:noFill/>
        </p:spPr>
        <p:txBody>
          <a:bodyPr wrap="square" rtlCol="0">
            <a:spAutoFit/>
          </a:bodyPr>
          <a:lstStyle/>
          <a:p>
            <a:pPr algn="just"/>
            <a:r>
              <a:rPr lang="es-ES_tradnl" sz="1600" dirty="0"/>
              <a:t>Puesta en marcha de una </a:t>
            </a:r>
            <a:r>
              <a:rPr lang="es-ES_tradnl" sz="1600" b="1" i="1" dirty="0"/>
              <a:t>RED COMARCAL DE VENTA E INFORMACION SOBRE PRODUCTO LOCAL</a:t>
            </a:r>
          </a:p>
          <a:p>
            <a:pPr algn="just"/>
            <a:endParaRPr lang="es-ES_tradnl" sz="1600" dirty="0"/>
          </a:p>
          <a:p>
            <a:pPr algn="just"/>
            <a:r>
              <a:rPr lang="es-ES_tradnl" sz="1600" b="1" dirty="0"/>
              <a:t>¿Quién puede participar?</a:t>
            </a:r>
          </a:p>
          <a:p>
            <a:pPr algn="just"/>
            <a:r>
              <a:rPr lang="es-ES_tradnl" sz="1600" dirty="0"/>
              <a:t>Profesionales productores y elaboradores cuyos productos tengan, al menos, un 80% de sus componentes de origen Tierra Estella.</a:t>
            </a:r>
          </a:p>
          <a:p>
            <a:pPr algn="just"/>
            <a:endParaRPr lang="es-ES_tradnl" sz="1600" dirty="0"/>
          </a:p>
          <a:p>
            <a:pPr algn="just"/>
            <a:endParaRPr lang="es-ES_tradnl" sz="1600" dirty="0"/>
          </a:p>
          <a:p>
            <a:pPr algn="just"/>
            <a:r>
              <a:rPr lang="es-ES_tradnl" sz="1600" b="1" dirty="0"/>
              <a:t>¿Dónde estarán los puntos de venta e información?</a:t>
            </a:r>
          </a:p>
          <a:p>
            <a:pPr algn="just"/>
            <a:r>
              <a:rPr lang="es-ES_tradnl" sz="1600" dirty="0"/>
              <a:t>Restauración, Hoteles, hostales, casas rurales, Oficinas del Consorcio Turístico de Tierra Estella, Museo de la Trufa, comercios rurales, ferias turísticas, las propias explotaciones y empresas…</a:t>
            </a:r>
            <a:endParaRPr lang="es-ES" sz="1600" dirty="0"/>
          </a:p>
          <a:p>
            <a:pPr algn="ctr"/>
            <a:endParaRPr lang="es-ES_tradnl" sz="2400" dirty="0"/>
          </a:p>
        </p:txBody>
      </p:sp>
      <p:sp>
        <p:nvSpPr>
          <p:cNvPr id="8" name="CuadroTexto 7">
            <a:extLst>
              <a:ext uri="{FF2B5EF4-FFF2-40B4-BE49-F238E27FC236}">
                <a16:creationId xmlns:a16="http://schemas.microsoft.com/office/drawing/2014/main" id="{F96B182A-0F0D-4E53-9E59-6359F080A00B}"/>
              </a:ext>
            </a:extLst>
          </p:cNvPr>
          <p:cNvSpPr txBox="1"/>
          <p:nvPr/>
        </p:nvSpPr>
        <p:spPr>
          <a:xfrm>
            <a:off x="-1" y="6182159"/>
            <a:ext cx="10419907" cy="523220"/>
          </a:xfrm>
          <a:prstGeom prst="rect">
            <a:avLst/>
          </a:prstGeom>
          <a:noFill/>
        </p:spPr>
        <p:txBody>
          <a:bodyPr wrap="square" rtlCol="0">
            <a:spAutoFit/>
          </a:bodyPr>
          <a:lstStyle/>
          <a:p>
            <a:r>
              <a:rPr lang="es-ES_tradnl" sz="1400" dirty="0"/>
              <a:t>30 de octubre de 2018 – UAGN</a:t>
            </a:r>
          </a:p>
          <a:p>
            <a:r>
              <a:rPr lang="es-ES_tradnl" sz="1400" dirty="0"/>
              <a:t> </a:t>
            </a:r>
          </a:p>
        </p:txBody>
      </p:sp>
      <p:pic>
        <p:nvPicPr>
          <p:cNvPr id="3" name="Imagen 2">
            <a:extLst>
              <a:ext uri="{FF2B5EF4-FFF2-40B4-BE49-F238E27FC236}">
                <a16:creationId xmlns:a16="http://schemas.microsoft.com/office/drawing/2014/main" id="{CFDC2F1F-98B7-4AE7-881B-5BB345062450}"/>
              </a:ext>
            </a:extLst>
          </p:cNvPr>
          <p:cNvPicPr>
            <a:picLocks noChangeAspect="1"/>
          </p:cNvPicPr>
          <p:nvPr/>
        </p:nvPicPr>
        <p:blipFill>
          <a:blip r:embed="rId4"/>
          <a:stretch>
            <a:fillRect/>
          </a:stretch>
        </p:blipFill>
        <p:spPr>
          <a:xfrm>
            <a:off x="0" y="5599490"/>
            <a:ext cx="1942857" cy="533333"/>
          </a:xfrm>
          <a:prstGeom prst="rect">
            <a:avLst/>
          </a:prstGeom>
        </p:spPr>
      </p:pic>
    </p:spTree>
    <p:extLst>
      <p:ext uri="{BB962C8B-B14F-4D97-AF65-F5344CB8AC3E}">
        <p14:creationId xmlns:p14="http://schemas.microsoft.com/office/powerpoint/2010/main" val="103535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AF245D-8B60-4D86-AAB2-D0638CE05727}"/>
              </a:ext>
            </a:extLst>
          </p:cNvPr>
          <p:cNvPicPr>
            <a:picLocks noChangeAspect="1"/>
          </p:cNvPicPr>
          <p:nvPr/>
        </p:nvPicPr>
        <p:blipFill>
          <a:blip r:embed="rId2"/>
          <a:stretch>
            <a:fillRect/>
          </a:stretch>
        </p:blipFill>
        <p:spPr>
          <a:xfrm>
            <a:off x="7019952" y="6083488"/>
            <a:ext cx="5278067" cy="816698"/>
          </a:xfrm>
          <a:prstGeom prst="rect">
            <a:avLst/>
          </a:prstGeom>
        </p:spPr>
      </p:pic>
      <p:pic>
        <p:nvPicPr>
          <p:cNvPr id="4" name="Imagen 3">
            <a:extLst>
              <a:ext uri="{FF2B5EF4-FFF2-40B4-BE49-F238E27FC236}">
                <a16:creationId xmlns:a16="http://schemas.microsoft.com/office/drawing/2014/main" id="{2B796D3E-0CD1-4F3B-AC39-8DA8E58368BB}"/>
              </a:ext>
            </a:extLst>
          </p:cNvPr>
          <p:cNvPicPr>
            <a:picLocks noChangeAspect="1"/>
          </p:cNvPicPr>
          <p:nvPr/>
        </p:nvPicPr>
        <p:blipFill>
          <a:blip r:embed="rId3"/>
          <a:stretch>
            <a:fillRect/>
          </a:stretch>
        </p:blipFill>
        <p:spPr>
          <a:xfrm>
            <a:off x="2981242" y="523546"/>
            <a:ext cx="6162675" cy="866775"/>
          </a:xfrm>
          <a:prstGeom prst="rect">
            <a:avLst/>
          </a:prstGeom>
        </p:spPr>
      </p:pic>
      <p:sp>
        <p:nvSpPr>
          <p:cNvPr id="9" name="CuadroTexto 8">
            <a:extLst>
              <a:ext uri="{FF2B5EF4-FFF2-40B4-BE49-F238E27FC236}">
                <a16:creationId xmlns:a16="http://schemas.microsoft.com/office/drawing/2014/main" id="{265C58DE-6BB1-4A9C-9574-BDF60CFD0E29}"/>
              </a:ext>
            </a:extLst>
          </p:cNvPr>
          <p:cNvSpPr txBox="1"/>
          <p:nvPr/>
        </p:nvSpPr>
        <p:spPr>
          <a:xfrm>
            <a:off x="439980" y="1492955"/>
            <a:ext cx="11245200" cy="2800767"/>
          </a:xfrm>
          <a:prstGeom prst="rect">
            <a:avLst/>
          </a:prstGeom>
          <a:noFill/>
        </p:spPr>
        <p:txBody>
          <a:bodyPr wrap="square" rtlCol="0">
            <a:spAutoFit/>
          </a:bodyPr>
          <a:lstStyle/>
          <a:p>
            <a:pPr algn="just"/>
            <a:r>
              <a:rPr lang="es-ES_tradnl" sz="1600" dirty="0"/>
              <a:t>Puesta en marcha de una </a:t>
            </a:r>
            <a:r>
              <a:rPr lang="es-ES_tradnl" sz="1600" b="1" i="1" dirty="0"/>
              <a:t>RED COMARCAL DE VENTA E INFORMACION SOBRE PRODUCTO LOCAL</a:t>
            </a:r>
          </a:p>
          <a:p>
            <a:pPr algn="just"/>
            <a:endParaRPr lang="es-ES_tradnl" sz="1600" b="1" i="1" dirty="0"/>
          </a:p>
          <a:p>
            <a:pPr algn="just"/>
            <a:endParaRPr lang="es-ES_tradnl" sz="1600" b="1" i="1" dirty="0"/>
          </a:p>
          <a:p>
            <a:pPr algn="just"/>
            <a:r>
              <a:rPr lang="es-ES_tradnl" sz="1600" b="1" dirty="0"/>
              <a:t>¿Cómo se funcionará?</a:t>
            </a:r>
          </a:p>
          <a:p>
            <a:pPr algn="just"/>
            <a:r>
              <a:rPr lang="es-ES_tradnl" sz="1600" dirty="0"/>
              <a:t>Profesionales elaboradores ceden el producto al punto de venta, que son los que realizan la venta de dicho producto. El elaborador facturará al punto de venta cada unidad del producto vendida.</a:t>
            </a:r>
          </a:p>
          <a:p>
            <a:pPr algn="just"/>
            <a:endParaRPr lang="es-ES_tradnl" sz="1600" dirty="0"/>
          </a:p>
          <a:p>
            <a:pPr algn="just"/>
            <a:endParaRPr lang="es-ES_tradnl" sz="1600" dirty="0"/>
          </a:p>
          <a:p>
            <a:pPr algn="just"/>
            <a:r>
              <a:rPr lang="es-ES_tradnl" sz="1600" b="1" dirty="0"/>
              <a:t>¿Qué precios y cómo se reparte el beneficio de cada venta?</a:t>
            </a:r>
          </a:p>
          <a:p>
            <a:pPr algn="just"/>
            <a:r>
              <a:rPr lang="es-ES_tradnl" sz="1600" dirty="0"/>
              <a:t>El profesional elaborador pone el producto al precio que sale de su empresa/explotación y dice al punto de venta el precio de venta al público. El margen de este recorrido se reparte por igual para elaborador y para punto de venta.</a:t>
            </a:r>
            <a:endParaRPr lang="es-ES_tradnl" sz="2400" dirty="0"/>
          </a:p>
        </p:txBody>
      </p:sp>
      <p:pic>
        <p:nvPicPr>
          <p:cNvPr id="3" name="Imagen 2">
            <a:extLst>
              <a:ext uri="{FF2B5EF4-FFF2-40B4-BE49-F238E27FC236}">
                <a16:creationId xmlns:a16="http://schemas.microsoft.com/office/drawing/2014/main" id="{24F6B299-A1EF-4735-81D4-B2995DA1BD80}"/>
              </a:ext>
            </a:extLst>
          </p:cNvPr>
          <p:cNvPicPr>
            <a:picLocks noChangeAspect="1"/>
          </p:cNvPicPr>
          <p:nvPr/>
        </p:nvPicPr>
        <p:blipFill>
          <a:blip r:embed="rId4"/>
          <a:stretch>
            <a:fillRect/>
          </a:stretch>
        </p:blipFill>
        <p:spPr>
          <a:xfrm>
            <a:off x="3986226" y="4352834"/>
            <a:ext cx="838200" cy="771525"/>
          </a:xfrm>
          <a:prstGeom prst="rect">
            <a:avLst/>
          </a:prstGeom>
        </p:spPr>
      </p:pic>
      <p:sp>
        <p:nvSpPr>
          <p:cNvPr id="11" name="CuadroTexto 10">
            <a:extLst>
              <a:ext uri="{FF2B5EF4-FFF2-40B4-BE49-F238E27FC236}">
                <a16:creationId xmlns:a16="http://schemas.microsoft.com/office/drawing/2014/main" id="{B658DD9F-CB70-4475-B39A-ACF9756855C7}"/>
              </a:ext>
            </a:extLst>
          </p:cNvPr>
          <p:cNvSpPr txBox="1"/>
          <p:nvPr/>
        </p:nvSpPr>
        <p:spPr>
          <a:xfrm>
            <a:off x="3636333" y="5155818"/>
            <a:ext cx="6095999" cy="307777"/>
          </a:xfrm>
          <a:prstGeom prst="rect">
            <a:avLst/>
          </a:prstGeom>
          <a:noFill/>
        </p:spPr>
        <p:txBody>
          <a:bodyPr wrap="square" rtlCol="0">
            <a:spAutoFit/>
          </a:bodyPr>
          <a:lstStyle/>
          <a:p>
            <a:pPr algn="just"/>
            <a:r>
              <a:rPr lang="es-ES_tradnl" sz="1400" dirty="0"/>
              <a:t>8 euros									12 euros </a:t>
            </a:r>
          </a:p>
        </p:txBody>
      </p:sp>
      <p:pic>
        <p:nvPicPr>
          <p:cNvPr id="5" name="Imagen 4">
            <a:extLst>
              <a:ext uri="{FF2B5EF4-FFF2-40B4-BE49-F238E27FC236}">
                <a16:creationId xmlns:a16="http://schemas.microsoft.com/office/drawing/2014/main" id="{4BE21D7B-FB4D-40F5-824D-61BEF21A2F65}"/>
              </a:ext>
            </a:extLst>
          </p:cNvPr>
          <p:cNvPicPr>
            <a:picLocks noChangeAspect="1"/>
          </p:cNvPicPr>
          <p:nvPr/>
        </p:nvPicPr>
        <p:blipFill>
          <a:blip r:embed="rId5"/>
          <a:stretch>
            <a:fillRect/>
          </a:stretch>
        </p:blipFill>
        <p:spPr>
          <a:xfrm>
            <a:off x="7946064" y="4288504"/>
            <a:ext cx="1049080" cy="835855"/>
          </a:xfrm>
          <a:prstGeom prst="rect">
            <a:avLst/>
          </a:prstGeom>
        </p:spPr>
      </p:pic>
      <p:sp>
        <p:nvSpPr>
          <p:cNvPr id="13" name="CuadroTexto 12">
            <a:extLst>
              <a:ext uri="{FF2B5EF4-FFF2-40B4-BE49-F238E27FC236}">
                <a16:creationId xmlns:a16="http://schemas.microsoft.com/office/drawing/2014/main" id="{F48174C9-168D-4C6E-9006-10A9995D56F8}"/>
              </a:ext>
            </a:extLst>
          </p:cNvPr>
          <p:cNvSpPr txBox="1"/>
          <p:nvPr/>
        </p:nvSpPr>
        <p:spPr>
          <a:xfrm>
            <a:off x="3636333" y="5515099"/>
            <a:ext cx="6095999" cy="307777"/>
          </a:xfrm>
          <a:prstGeom prst="rect">
            <a:avLst/>
          </a:prstGeom>
          <a:noFill/>
        </p:spPr>
        <p:txBody>
          <a:bodyPr wrap="square" rtlCol="0">
            <a:spAutoFit/>
          </a:bodyPr>
          <a:lstStyle/>
          <a:p>
            <a:pPr algn="just"/>
            <a:r>
              <a:rPr lang="es-ES_tradnl" sz="1400" dirty="0"/>
              <a:t>					      4 euros			</a:t>
            </a:r>
          </a:p>
        </p:txBody>
      </p:sp>
      <p:cxnSp>
        <p:nvCxnSpPr>
          <p:cNvPr id="8" name="Conector recto de flecha 7">
            <a:extLst>
              <a:ext uri="{FF2B5EF4-FFF2-40B4-BE49-F238E27FC236}">
                <a16:creationId xmlns:a16="http://schemas.microsoft.com/office/drawing/2014/main" id="{3A89004D-0340-45C6-A19B-6B67F922747C}"/>
              </a:ext>
            </a:extLst>
          </p:cNvPr>
          <p:cNvCxnSpPr/>
          <p:nvPr/>
        </p:nvCxnSpPr>
        <p:spPr>
          <a:xfrm flipH="1" flipV="1">
            <a:off x="4965405" y="4950550"/>
            <a:ext cx="1233376" cy="718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09B9A539-F5AA-4FED-9092-826CC00547C0}"/>
              </a:ext>
            </a:extLst>
          </p:cNvPr>
          <p:cNvCxnSpPr/>
          <p:nvPr/>
        </p:nvCxnSpPr>
        <p:spPr>
          <a:xfrm flipV="1">
            <a:off x="6911163" y="4950550"/>
            <a:ext cx="871870" cy="6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C296AB56-5E08-443F-9EAB-BEC849BF5E3C}"/>
              </a:ext>
            </a:extLst>
          </p:cNvPr>
          <p:cNvSpPr txBox="1"/>
          <p:nvPr/>
        </p:nvSpPr>
        <p:spPr>
          <a:xfrm>
            <a:off x="-1" y="6182159"/>
            <a:ext cx="10419907" cy="523220"/>
          </a:xfrm>
          <a:prstGeom prst="rect">
            <a:avLst/>
          </a:prstGeom>
          <a:noFill/>
        </p:spPr>
        <p:txBody>
          <a:bodyPr wrap="square" rtlCol="0">
            <a:spAutoFit/>
          </a:bodyPr>
          <a:lstStyle/>
          <a:p>
            <a:r>
              <a:rPr lang="es-ES_tradnl" sz="1400" dirty="0"/>
              <a:t>30 de octubre de 2018 – UAGN</a:t>
            </a:r>
          </a:p>
          <a:p>
            <a:r>
              <a:rPr lang="es-ES_tradnl" sz="1400" dirty="0"/>
              <a:t> </a:t>
            </a:r>
          </a:p>
        </p:txBody>
      </p:sp>
      <p:pic>
        <p:nvPicPr>
          <p:cNvPr id="7" name="Imagen 6">
            <a:extLst>
              <a:ext uri="{FF2B5EF4-FFF2-40B4-BE49-F238E27FC236}">
                <a16:creationId xmlns:a16="http://schemas.microsoft.com/office/drawing/2014/main" id="{2668B59B-3B1F-4D90-8A1A-C096F0DD6F74}"/>
              </a:ext>
            </a:extLst>
          </p:cNvPr>
          <p:cNvPicPr>
            <a:picLocks noChangeAspect="1"/>
          </p:cNvPicPr>
          <p:nvPr/>
        </p:nvPicPr>
        <p:blipFill>
          <a:blip r:embed="rId6"/>
          <a:stretch>
            <a:fillRect/>
          </a:stretch>
        </p:blipFill>
        <p:spPr>
          <a:xfrm>
            <a:off x="-1" y="5599490"/>
            <a:ext cx="1942857" cy="533333"/>
          </a:xfrm>
          <a:prstGeom prst="rect">
            <a:avLst/>
          </a:prstGeom>
        </p:spPr>
      </p:pic>
    </p:spTree>
    <p:extLst>
      <p:ext uri="{BB962C8B-B14F-4D97-AF65-F5344CB8AC3E}">
        <p14:creationId xmlns:p14="http://schemas.microsoft.com/office/powerpoint/2010/main" val="57618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AF245D-8B60-4D86-AAB2-D0638CE05727}"/>
              </a:ext>
            </a:extLst>
          </p:cNvPr>
          <p:cNvPicPr>
            <a:picLocks noChangeAspect="1"/>
          </p:cNvPicPr>
          <p:nvPr/>
        </p:nvPicPr>
        <p:blipFill>
          <a:blip r:embed="rId2"/>
          <a:stretch>
            <a:fillRect/>
          </a:stretch>
        </p:blipFill>
        <p:spPr>
          <a:xfrm>
            <a:off x="7019952" y="6083488"/>
            <a:ext cx="5278067" cy="816698"/>
          </a:xfrm>
          <a:prstGeom prst="rect">
            <a:avLst/>
          </a:prstGeom>
        </p:spPr>
      </p:pic>
      <p:sp>
        <p:nvSpPr>
          <p:cNvPr id="9" name="CuadroTexto 8">
            <a:extLst>
              <a:ext uri="{FF2B5EF4-FFF2-40B4-BE49-F238E27FC236}">
                <a16:creationId xmlns:a16="http://schemas.microsoft.com/office/drawing/2014/main" id="{265C58DE-6BB1-4A9C-9574-BDF60CFD0E29}"/>
              </a:ext>
            </a:extLst>
          </p:cNvPr>
          <p:cNvSpPr txBox="1"/>
          <p:nvPr/>
        </p:nvSpPr>
        <p:spPr>
          <a:xfrm>
            <a:off x="386817" y="496630"/>
            <a:ext cx="11245200" cy="1692771"/>
          </a:xfrm>
          <a:prstGeom prst="rect">
            <a:avLst/>
          </a:prstGeom>
          <a:noFill/>
        </p:spPr>
        <p:txBody>
          <a:bodyPr wrap="square" rtlCol="0">
            <a:spAutoFit/>
          </a:bodyPr>
          <a:lstStyle/>
          <a:p>
            <a:pPr algn="just"/>
            <a:r>
              <a:rPr lang="es-ES_tradnl" sz="1600" b="1" dirty="0"/>
              <a:t>Plan de comunicación, sensibilización, publicidad y animación de mercados</a:t>
            </a:r>
            <a:endParaRPr lang="es-ES_tradnl" sz="1600" b="1" i="1" dirty="0"/>
          </a:p>
          <a:p>
            <a:pPr algn="just"/>
            <a:endParaRPr lang="es-ES_tradnl" sz="1600" b="1" i="1" dirty="0"/>
          </a:p>
          <a:p>
            <a:pPr algn="just"/>
            <a:endParaRPr lang="es-ES_tradnl" sz="1600" b="1" i="1" dirty="0"/>
          </a:p>
          <a:p>
            <a:pPr algn="just"/>
            <a:endParaRPr lang="es-ES_tradnl" sz="1600" dirty="0"/>
          </a:p>
          <a:p>
            <a:pPr algn="just"/>
            <a:endParaRPr lang="es-ES_tradnl" sz="1600" dirty="0"/>
          </a:p>
          <a:p>
            <a:pPr algn="just"/>
            <a:endParaRPr lang="es-ES_tradnl" sz="2400" dirty="0"/>
          </a:p>
        </p:txBody>
      </p:sp>
      <p:pic>
        <p:nvPicPr>
          <p:cNvPr id="14" name="Imagen 13">
            <a:extLst>
              <a:ext uri="{FF2B5EF4-FFF2-40B4-BE49-F238E27FC236}">
                <a16:creationId xmlns:a16="http://schemas.microsoft.com/office/drawing/2014/main" id="{71E41EAF-67B7-4623-814D-B637B56F0A56}"/>
              </a:ext>
            </a:extLst>
          </p:cNvPr>
          <p:cNvPicPr>
            <a:picLocks noChangeAspect="1"/>
          </p:cNvPicPr>
          <p:nvPr/>
        </p:nvPicPr>
        <p:blipFill>
          <a:blip r:embed="rId3"/>
          <a:stretch>
            <a:fillRect/>
          </a:stretch>
        </p:blipFill>
        <p:spPr>
          <a:xfrm>
            <a:off x="233420" y="2061417"/>
            <a:ext cx="2305772" cy="2276855"/>
          </a:xfrm>
          <a:prstGeom prst="rect">
            <a:avLst/>
          </a:prstGeom>
        </p:spPr>
      </p:pic>
      <p:pic>
        <p:nvPicPr>
          <p:cNvPr id="2" name="Imagen 1">
            <a:extLst>
              <a:ext uri="{FF2B5EF4-FFF2-40B4-BE49-F238E27FC236}">
                <a16:creationId xmlns:a16="http://schemas.microsoft.com/office/drawing/2014/main" id="{265B5279-9DB6-4CC1-A1D4-8FE03668B107}"/>
              </a:ext>
            </a:extLst>
          </p:cNvPr>
          <p:cNvPicPr>
            <a:picLocks noChangeAspect="1"/>
          </p:cNvPicPr>
          <p:nvPr/>
        </p:nvPicPr>
        <p:blipFill>
          <a:blip r:embed="rId4"/>
          <a:stretch>
            <a:fillRect/>
          </a:stretch>
        </p:blipFill>
        <p:spPr>
          <a:xfrm>
            <a:off x="2764445" y="1342651"/>
            <a:ext cx="1736850" cy="2150376"/>
          </a:xfrm>
          <a:prstGeom prst="rect">
            <a:avLst/>
          </a:prstGeom>
        </p:spPr>
      </p:pic>
      <p:pic>
        <p:nvPicPr>
          <p:cNvPr id="7" name="Imagen 6">
            <a:extLst>
              <a:ext uri="{FF2B5EF4-FFF2-40B4-BE49-F238E27FC236}">
                <a16:creationId xmlns:a16="http://schemas.microsoft.com/office/drawing/2014/main" id="{47201892-5360-446E-9B5B-F04BE3AA3D41}"/>
              </a:ext>
            </a:extLst>
          </p:cNvPr>
          <p:cNvPicPr>
            <a:picLocks noChangeAspect="1"/>
          </p:cNvPicPr>
          <p:nvPr/>
        </p:nvPicPr>
        <p:blipFill>
          <a:blip r:embed="rId5"/>
          <a:stretch>
            <a:fillRect/>
          </a:stretch>
        </p:blipFill>
        <p:spPr>
          <a:xfrm>
            <a:off x="4753193" y="1750042"/>
            <a:ext cx="2685614" cy="3498365"/>
          </a:xfrm>
          <a:prstGeom prst="rect">
            <a:avLst/>
          </a:prstGeom>
        </p:spPr>
      </p:pic>
      <p:pic>
        <p:nvPicPr>
          <p:cNvPr id="15" name="Imagen 14">
            <a:extLst>
              <a:ext uri="{FF2B5EF4-FFF2-40B4-BE49-F238E27FC236}">
                <a16:creationId xmlns:a16="http://schemas.microsoft.com/office/drawing/2014/main" id="{3BC2BFA7-C653-4B89-AC04-3D32CBBD5569}"/>
              </a:ext>
            </a:extLst>
          </p:cNvPr>
          <p:cNvPicPr>
            <a:picLocks noChangeAspect="1"/>
          </p:cNvPicPr>
          <p:nvPr/>
        </p:nvPicPr>
        <p:blipFill>
          <a:blip r:embed="rId6"/>
          <a:stretch>
            <a:fillRect/>
          </a:stretch>
        </p:blipFill>
        <p:spPr>
          <a:xfrm>
            <a:off x="7550705" y="1238285"/>
            <a:ext cx="3761121" cy="3923117"/>
          </a:xfrm>
          <a:prstGeom prst="rect">
            <a:avLst/>
          </a:prstGeom>
        </p:spPr>
      </p:pic>
      <p:sp>
        <p:nvSpPr>
          <p:cNvPr id="12" name="CuadroTexto 11">
            <a:extLst>
              <a:ext uri="{FF2B5EF4-FFF2-40B4-BE49-F238E27FC236}">
                <a16:creationId xmlns:a16="http://schemas.microsoft.com/office/drawing/2014/main" id="{E04BED5A-1452-450C-B9EB-9585B3FF6094}"/>
              </a:ext>
            </a:extLst>
          </p:cNvPr>
          <p:cNvSpPr txBox="1"/>
          <p:nvPr/>
        </p:nvSpPr>
        <p:spPr>
          <a:xfrm>
            <a:off x="-1" y="6182159"/>
            <a:ext cx="10419907" cy="523220"/>
          </a:xfrm>
          <a:prstGeom prst="rect">
            <a:avLst/>
          </a:prstGeom>
          <a:noFill/>
        </p:spPr>
        <p:txBody>
          <a:bodyPr wrap="square" rtlCol="0">
            <a:spAutoFit/>
          </a:bodyPr>
          <a:lstStyle/>
          <a:p>
            <a:r>
              <a:rPr lang="es-ES_tradnl" sz="1400" dirty="0"/>
              <a:t>30 de octubre de 2018 – UAGN</a:t>
            </a:r>
          </a:p>
          <a:p>
            <a:r>
              <a:rPr lang="es-ES_tradnl" sz="1400" dirty="0"/>
              <a:t> </a:t>
            </a:r>
          </a:p>
        </p:txBody>
      </p:sp>
      <p:pic>
        <p:nvPicPr>
          <p:cNvPr id="4" name="Imagen 3">
            <a:extLst>
              <a:ext uri="{FF2B5EF4-FFF2-40B4-BE49-F238E27FC236}">
                <a16:creationId xmlns:a16="http://schemas.microsoft.com/office/drawing/2014/main" id="{D57859C9-1951-4A16-BF6B-31F8C2E1491D}"/>
              </a:ext>
            </a:extLst>
          </p:cNvPr>
          <p:cNvPicPr>
            <a:picLocks noChangeAspect="1"/>
          </p:cNvPicPr>
          <p:nvPr/>
        </p:nvPicPr>
        <p:blipFill>
          <a:blip r:embed="rId7"/>
          <a:stretch>
            <a:fillRect/>
          </a:stretch>
        </p:blipFill>
        <p:spPr>
          <a:xfrm>
            <a:off x="0" y="5550155"/>
            <a:ext cx="1942857" cy="533333"/>
          </a:xfrm>
          <a:prstGeom prst="rect">
            <a:avLst/>
          </a:prstGeom>
        </p:spPr>
      </p:pic>
    </p:spTree>
    <p:extLst>
      <p:ext uri="{BB962C8B-B14F-4D97-AF65-F5344CB8AC3E}">
        <p14:creationId xmlns:p14="http://schemas.microsoft.com/office/powerpoint/2010/main" val="423513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AF245D-8B60-4D86-AAB2-D0638CE05727}"/>
              </a:ext>
            </a:extLst>
          </p:cNvPr>
          <p:cNvPicPr>
            <a:picLocks noChangeAspect="1"/>
          </p:cNvPicPr>
          <p:nvPr/>
        </p:nvPicPr>
        <p:blipFill>
          <a:blip r:embed="rId2"/>
          <a:stretch>
            <a:fillRect/>
          </a:stretch>
        </p:blipFill>
        <p:spPr>
          <a:xfrm>
            <a:off x="7019952" y="6083488"/>
            <a:ext cx="5278067" cy="816698"/>
          </a:xfrm>
          <a:prstGeom prst="rect">
            <a:avLst/>
          </a:prstGeom>
        </p:spPr>
      </p:pic>
      <p:sp>
        <p:nvSpPr>
          <p:cNvPr id="9" name="CuadroTexto 8">
            <a:extLst>
              <a:ext uri="{FF2B5EF4-FFF2-40B4-BE49-F238E27FC236}">
                <a16:creationId xmlns:a16="http://schemas.microsoft.com/office/drawing/2014/main" id="{265C58DE-6BB1-4A9C-9574-BDF60CFD0E29}"/>
              </a:ext>
            </a:extLst>
          </p:cNvPr>
          <p:cNvSpPr txBox="1"/>
          <p:nvPr/>
        </p:nvSpPr>
        <p:spPr>
          <a:xfrm>
            <a:off x="386817" y="496630"/>
            <a:ext cx="11245200" cy="1692771"/>
          </a:xfrm>
          <a:prstGeom prst="rect">
            <a:avLst/>
          </a:prstGeom>
          <a:noFill/>
        </p:spPr>
        <p:txBody>
          <a:bodyPr wrap="square" rtlCol="0">
            <a:spAutoFit/>
          </a:bodyPr>
          <a:lstStyle/>
          <a:p>
            <a:pPr algn="just"/>
            <a:r>
              <a:rPr lang="es-ES_tradnl" sz="1600" b="1" dirty="0"/>
              <a:t>Plan de comunicación, sensibilización, publicidad y animación de mercados</a:t>
            </a:r>
            <a:endParaRPr lang="es-ES_tradnl" sz="1600" b="1" i="1" dirty="0"/>
          </a:p>
          <a:p>
            <a:pPr algn="just"/>
            <a:endParaRPr lang="es-ES_tradnl" sz="1600" b="1" i="1" dirty="0"/>
          </a:p>
          <a:p>
            <a:pPr algn="just"/>
            <a:endParaRPr lang="es-ES_tradnl" sz="1600" b="1" i="1" dirty="0"/>
          </a:p>
          <a:p>
            <a:pPr algn="just"/>
            <a:endParaRPr lang="es-ES_tradnl" sz="1600" dirty="0"/>
          </a:p>
          <a:p>
            <a:pPr algn="just"/>
            <a:endParaRPr lang="es-ES_tradnl" sz="1600" dirty="0"/>
          </a:p>
          <a:p>
            <a:pPr algn="just"/>
            <a:endParaRPr lang="es-ES_tradnl" sz="2400" dirty="0"/>
          </a:p>
        </p:txBody>
      </p:sp>
      <p:pic>
        <p:nvPicPr>
          <p:cNvPr id="14" name="Imagen 13">
            <a:extLst>
              <a:ext uri="{FF2B5EF4-FFF2-40B4-BE49-F238E27FC236}">
                <a16:creationId xmlns:a16="http://schemas.microsoft.com/office/drawing/2014/main" id="{71E41EAF-67B7-4623-814D-B637B56F0A56}"/>
              </a:ext>
            </a:extLst>
          </p:cNvPr>
          <p:cNvPicPr>
            <a:picLocks noChangeAspect="1"/>
          </p:cNvPicPr>
          <p:nvPr/>
        </p:nvPicPr>
        <p:blipFill>
          <a:blip r:embed="rId3"/>
          <a:stretch>
            <a:fillRect/>
          </a:stretch>
        </p:blipFill>
        <p:spPr>
          <a:xfrm>
            <a:off x="161564" y="935202"/>
            <a:ext cx="2305772" cy="2276855"/>
          </a:xfrm>
          <a:prstGeom prst="rect">
            <a:avLst/>
          </a:prstGeom>
        </p:spPr>
      </p:pic>
      <p:pic>
        <p:nvPicPr>
          <p:cNvPr id="3" name="Imagen 2">
            <a:extLst>
              <a:ext uri="{FF2B5EF4-FFF2-40B4-BE49-F238E27FC236}">
                <a16:creationId xmlns:a16="http://schemas.microsoft.com/office/drawing/2014/main" id="{9E374505-E114-4480-850A-FC2A5BBED7B4}"/>
              </a:ext>
            </a:extLst>
          </p:cNvPr>
          <p:cNvPicPr>
            <a:picLocks noChangeAspect="1"/>
          </p:cNvPicPr>
          <p:nvPr/>
        </p:nvPicPr>
        <p:blipFill>
          <a:blip r:embed="rId4"/>
          <a:stretch>
            <a:fillRect/>
          </a:stretch>
        </p:blipFill>
        <p:spPr>
          <a:xfrm>
            <a:off x="2742691" y="1211649"/>
            <a:ext cx="3036138" cy="3611847"/>
          </a:xfrm>
          <a:prstGeom prst="rect">
            <a:avLst/>
          </a:prstGeom>
        </p:spPr>
      </p:pic>
      <p:pic>
        <p:nvPicPr>
          <p:cNvPr id="4" name="Imagen 3">
            <a:extLst>
              <a:ext uri="{FF2B5EF4-FFF2-40B4-BE49-F238E27FC236}">
                <a16:creationId xmlns:a16="http://schemas.microsoft.com/office/drawing/2014/main" id="{61E59D9E-DDF9-4728-8646-9F06A28E6117}"/>
              </a:ext>
            </a:extLst>
          </p:cNvPr>
          <p:cNvPicPr>
            <a:picLocks noChangeAspect="1"/>
          </p:cNvPicPr>
          <p:nvPr/>
        </p:nvPicPr>
        <p:blipFill>
          <a:blip r:embed="rId5"/>
          <a:stretch>
            <a:fillRect/>
          </a:stretch>
        </p:blipFill>
        <p:spPr>
          <a:xfrm>
            <a:off x="5946853" y="984631"/>
            <a:ext cx="2637391" cy="4576430"/>
          </a:xfrm>
          <a:prstGeom prst="rect">
            <a:avLst/>
          </a:prstGeom>
        </p:spPr>
      </p:pic>
      <p:pic>
        <p:nvPicPr>
          <p:cNvPr id="5" name="Imagen 4">
            <a:extLst>
              <a:ext uri="{FF2B5EF4-FFF2-40B4-BE49-F238E27FC236}">
                <a16:creationId xmlns:a16="http://schemas.microsoft.com/office/drawing/2014/main" id="{24B9012D-C59A-4A8A-AC1F-F30F9E44B189}"/>
              </a:ext>
            </a:extLst>
          </p:cNvPr>
          <p:cNvPicPr>
            <a:picLocks noChangeAspect="1"/>
          </p:cNvPicPr>
          <p:nvPr/>
        </p:nvPicPr>
        <p:blipFill>
          <a:blip r:embed="rId6"/>
          <a:stretch>
            <a:fillRect/>
          </a:stretch>
        </p:blipFill>
        <p:spPr>
          <a:xfrm>
            <a:off x="8752268" y="984631"/>
            <a:ext cx="3335275" cy="3120766"/>
          </a:xfrm>
          <a:prstGeom prst="rect">
            <a:avLst/>
          </a:prstGeom>
        </p:spPr>
      </p:pic>
      <p:pic>
        <p:nvPicPr>
          <p:cNvPr id="8" name="Imagen 7">
            <a:extLst>
              <a:ext uri="{FF2B5EF4-FFF2-40B4-BE49-F238E27FC236}">
                <a16:creationId xmlns:a16="http://schemas.microsoft.com/office/drawing/2014/main" id="{4838719D-5683-4BF6-88A0-E7BDD06D1B8C}"/>
              </a:ext>
            </a:extLst>
          </p:cNvPr>
          <p:cNvPicPr>
            <a:picLocks noChangeAspect="1"/>
          </p:cNvPicPr>
          <p:nvPr/>
        </p:nvPicPr>
        <p:blipFill>
          <a:blip r:embed="rId7"/>
          <a:stretch>
            <a:fillRect/>
          </a:stretch>
        </p:blipFill>
        <p:spPr>
          <a:xfrm>
            <a:off x="8752268" y="4169603"/>
            <a:ext cx="3335274" cy="1913885"/>
          </a:xfrm>
          <a:prstGeom prst="rect">
            <a:avLst/>
          </a:prstGeom>
        </p:spPr>
      </p:pic>
      <p:sp>
        <p:nvSpPr>
          <p:cNvPr id="13" name="CuadroTexto 12">
            <a:extLst>
              <a:ext uri="{FF2B5EF4-FFF2-40B4-BE49-F238E27FC236}">
                <a16:creationId xmlns:a16="http://schemas.microsoft.com/office/drawing/2014/main" id="{74C44255-0860-472F-B313-1B1D54874B27}"/>
              </a:ext>
            </a:extLst>
          </p:cNvPr>
          <p:cNvSpPr txBox="1"/>
          <p:nvPr/>
        </p:nvSpPr>
        <p:spPr>
          <a:xfrm>
            <a:off x="-1" y="6182159"/>
            <a:ext cx="10419907" cy="523220"/>
          </a:xfrm>
          <a:prstGeom prst="rect">
            <a:avLst/>
          </a:prstGeom>
          <a:noFill/>
        </p:spPr>
        <p:txBody>
          <a:bodyPr wrap="square" rtlCol="0">
            <a:spAutoFit/>
          </a:bodyPr>
          <a:lstStyle/>
          <a:p>
            <a:r>
              <a:rPr lang="es-ES_tradnl" sz="1400" dirty="0"/>
              <a:t>30 de octubre de 2018 – UAGN</a:t>
            </a:r>
          </a:p>
          <a:p>
            <a:r>
              <a:rPr lang="es-ES_tradnl" sz="1400" dirty="0"/>
              <a:t> </a:t>
            </a:r>
          </a:p>
        </p:txBody>
      </p:sp>
      <p:pic>
        <p:nvPicPr>
          <p:cNvPr id="7" name="Imagen 6">
            <a:extLst>
              <a:ext uri="{FF2B5EF4-FFF2-40B4-BE49-F238E27FC236}">
                <a16:creationId xmlns:a16="http://schemas.microsoft.com/office/drawing/2014/main" id="{9608A048-E462-488D-9F55-08C8500E9DB3}"/>
              </a:ext>
            </a:extLst>
          </p:cNvPr>
          <p:cNvPicPr>
            <a:picLocks noChangeAspect="1"/>
          </p:cNvPicPr>
          <p:nvPr/>
        </p:nvPicPr>
        <p:blipFill>
          <a:blip r:embed="rId8"/>
          <a:stretch>
            <a:fillRect/>
          </a:stretch>
        </p:blipFill>
        <p:spPr>
          <a:xfrm>
            <a:off x="-1" y="5550155"/>
            <a:ext cx="1942857" cy="533333"/>
          </a:xfrm>
          <a:prstGeom prst="rect">
            <a:avLst/>
          </a:prstGeom>
        </p:spPr>
      </p:pic>
    </p:spTree>
    <p:extLst>
      <p:ext uri="{BB962C8B-B14F-4D97-AF65-F5344CB8AC3E}">
        <p14:creationId xmlns:p14="http://schemas.microsoft.com/office/powerpoint/2010/main" val="274616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AF245D-8B60-4D86-AAB2-D0638CE05727}"/>
              </a:ext>
            </a:extLst>
          </p:cNvPr>
          <p:cNvPicPr>
            <a:picLocks noChangeAspect="1"/>
          </p:cNvPicPr>
          <p:nvPr/>
        </p:nvPicPr>
        <p:blipFill>
          <a:blip r:embed="rId2"/>
          <a:stretch>
            <a:fillRect/>
          </a:stretch>
        </p:blipFill>
        <p:spPr>
          <a:xfrm>
            <a:off x="7019952" y="6083488"/>
            <a:ext cx="5278067" cy="816698"/>
          </a:xfrm>
          <a:prstGeom prst="rect">
            <a:avLst/>
          </a:prstGeom>
        </p:spPr>
      </p:pic>
      <p:sp>
        <p:nvSpPr>
          <p:cNvPr id="9" name="CuadroTexto 8">
            <a:extLst>
              <a:ext uri="{FF2B5EF4-FFF2-40B4-BE49-F238E27FC236}">
                <a16:creationId xmlns:a16="http://schemas.microsoft.com/office/drawing/2014/main" id="{265C58DE-6BB1-4A9C-9574-BDF60CFD0E29}"/>
              </a:ext>
            </a:extLst>
          </p:cNvPr>
          <p:cNvSpPr txBox="1"/>
          <p:nvPr/>
        </p:nvSpPr>
        <p:spPr>
          <a:xfrm>
            <a:off x="503775" y="747759"/>
            <a:ext cx="11245200" cy="2677656"/>
          </a:xfrm>
          <a:prstGeom prst="rect">
            <a:avLst/>
          </a:prstGeom>
          <a:noFill/>
        </p:spPr>
        <p:txBody>
          <a:bodyPr wrap="square" rtlCol="0">
            <a:spAutoFit/>
          </a:bodyPr>
          <a:lstStyle/>
          <a:p>
            <a:pPr algn="just"/>
            <a:r>
              <a:rPr lang="es-ES_tradnl" sz="1600" b="1" dirty="0"/>
              <a:t>Centro de logística</a:t>
            </a:r>
          </a:p>
          <a:p>
            <a:pPr algn="just"/>
            <a:endParaRPr lang="es-ES_tradnl" sz="1600" b="1" i="1" dirty="0"/>
          </a:p>
          <a:p>
            <a:pPr algn="just"/>
            <a:r>
              <a:rPr lang="es-ES_tradnl" sz="1600" dirty="0"/>
              <a:t>Miguel Ángel Zugasti – “</a:t>
            </a:r>
            <a:r>
              <a:rPr lang="es-ES_tradnl" sz="1600" dirty="0" err="1"/>
              <a:t>Txentxo</a:t>
            </a:r>
            <a:r>
              <a:rPr lang="es-ES_tradnl" sz="1600" dirty="0"/>
              <a:t>”</a:t>
            </a:r>
          </a:p>
          <a:p>
            <a:pPr algn="just"/>
            <a:endParaRPr lang="es-ES_tradnl" sz="1600" dirty="0"/>
          </a:p>
          <a:p>
            <a:pPr algn="just"/>
            <a:endParaRPr lang="es-ES_tradnl" sz="1600" dirty="0"/>
          </a:p>
          <a:p>
            <a:pPr algn="just"/>
            <a:endParaRPr lang="es-ES_tradnl" sz="1600" b="1" i="1" dirty="0"/>
          </a:p>
          <a:p>
            <a:pPr algn="just"/>
            <a:endParaRPr lang="es-ES_tradnl" sz="1600" b="1" i="1" dirty="0"/>
          </a:p>
          <a:p>
            <a:pPr algn="just"/>
            <a:endParaRPr lang="es-ES_tradnl" sz="1600" dirty="0"/>
          </a:p>
          <a:p>
            <a:pPr algn="just"/>
            <a:endParaRPr lang="es-ES_tradnl" sz="1600" dirty="0"/>
          </a:p>
          <a:p>
            <a:pPr algn="just"/>
            <a:endParaRPr lang="es-ES_tradnl" sz="2400" dirty="0"/>
          </a:p>
        </p:txBody>
      </p:sp>
      <p:pic>
        <p:nvPicPr>
          <p:cNvPr id="1026" name="Picture 2" descr="Resultado de imagen de furgoneta de alquiler alquinauto 3m3">
            <a:extLst>
              <a:ext uri="{FF2B5EF4-FFF2-40B4-BE49-F238E27FC236}">
                <a16:creationId xmlns:a16="http://schemas.microsoft.com/office/drawing/2014/main" id="{1029777B-54E9-42E0-83AD-50EBB5D40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727" y="105422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D0AB0629-692E-4F10-9D73-B24EC1C96F72}"/>
              </a:ext>
            </a:extLst>
          </p:cNvPr>
          <p:cNvPicPr>
            <a:picLocks noChangeAspect="1"/>
          </p:cNvPicPr>
          <p:nvPr/>
        </p:nvPicPr>
        <p:blipFill>
          <a:blip r:embed="rId4"/>
          <a:stretch>
            <a:fillRect/>
          </a:stretch>
        </p:blipFill>
        <p:spPr>
          <a:xfrm>
            <a:off x="8296828" y="879976"/>
            <a:ext cx="2466975" cy="1847850"/>
          </a:xfrm>
          <a:prstGeom prst="rect">
            <a:avLst/>
          </a:prstGeom>
        </p:spPr>
      </p:pic>
      <p:pic>
        <p:nvPicPr>
          <p:cNvPr id="15" name="Imagen 14">
            <a:extLst>
              <a:ext uri="{FF2B5EF4-FFF2-40B4-BE49-F238E27FC236}">
                <a16:creationId xmlns:a16="http://schemas.microsoft.com/office/drawing/2014/main" id="{12B51F96-0972-44B5-ADE0-DC9995A7A7E2}"/>
              </a:ext>
            </a:extLst>
          </p:cNvPr>
          <p:cNvPicPr>
            <a:picLocks noChangeAspect="1"/>
          </p:cNvPicPr>
          <p:nvPr/>
        </p:nvPicPr>
        <p:blipFill>
          <a:blip r:embed="rId5"/>
          <a:stretch>
            <a:fillRect/>
          </a:stretch>
        </p:blipFill>
        <p:spPr>
          <a:xfrm>
            <a:off x="8296828" y="2767411"/>
            <a:ext cx="2466975" cy="673850"/>
          </a:xfrm>
          <a:prstGeom prst="rect">
            <a:avLst/>
          </a:prstGeom>
        </p:spPr>
      </p:pic>
      <p:sp>
        <p:nvSpPr>
          <p:cNvPr id="16" name="Flecha: a la derecha 15">
            <a:extLst>
              <a:ext uri="{FF2B5EF4-FFF2-40B4-BE49-F238E27FC236}">
                <a16:creationId xmlns:a16="http://schemas.microsoft.com/office/drawing/2014/main" id="{04241531-2DFA-4499-AC63-58DFA56BC3BB}"/>
              </a:ext>
            </a:extLst>
          </p:cNvPr>
          <p:cNvSpPr/>
          <p:nvPr/>
        </p:nvSpPr>
        <p:spPr>
          <a:xfrm>
            <a:off x="7019952" y="1967023"/>
            <a:ext cx="1071425" cy="255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021B1FC7-E169-44ED-B791-7395059A9073}"/>
              </a:ext>
            </a:extLst>
          </p:cNvPr>
          <p:cNvSpPr/>
          <p:nvPr/>
        </p:nvSpPr>
        <p:spPr>
          <a:xfrm>
            <a:off x="373606" y="4019046"/>
            <a:ext cx="3172663" cy="369332"/>
          </a:xfrm>
          <a:prstGeom prst="rect">
            <a:avLst/>
          </a:prstGeom>
        </p:spPr>
        <p:txBody>
          <a:bodyPr wrap="none">
            <a:spAutoFit/>
          </a:bodyPr>
          <a:lstStyle/>
          <a:p>
            <a:pPr algn="just"/>
            <a:r>
              <a:rPr lang="es-ES_tradnl" b="1" dirty="0"/>
              <a:t>Análisis de viabilidad - AIN</a:t>
            </a:r>
          </a:p>
        </p:txBody>
      </p:sp>
      <p:sp>
        <p:nvSpPr>
          <p:cNvPr id="12" name="Rectángulo 11">
            <a:extLst>
              <a:ext uri="{FF2B5EF4-FFF2-40B4-BE49-F238E27FC236}">
                <a16:creationId xmlns:a16="http://schemas.microsoft.com/office/drawing/2014/main" id="{426F0BF3-9278-4000-BE3E-96997F8FF3D3}"/>
              </a:ext>
            </a:extLst>
          </p:cNvPr>
          <p:cNvSpPr/>
          <p:nvPr/>
        </p:nvSpPr>
        <p:spPr>
          <a:xfrm>
            <a:off x="5600558" y="4625565"/>
            <a:ext cx="5208477" cy="646331"/>
          </a:xfrm>
          <a:prstGeom prst="rect">
            <a:avLst/>
          </a:prstGeom>
        </p:spPr>
        <p:txBody>
          <a:bodyPr wrap="none">
            <a:spAutoFit/>
          </a:bodyPr>
          <a:lstStyle/>
          <a:p>
            <a:pPr algn="just"/>
            <a:r>
              <a:rPr lang="es-ES_tradnl" sz="3600" b="1" dirty="0">
                <a:solidFill>
                  <a:srgbClr val="0070C0"/>
                </a:solidFill>
              </a:rPr>
              <a:t>MUCHAS </a:t>
            </a:r>
            <a:r>
              <a:rPr lang="es-ES_tradnl" sz="3600" b="1">
                <a:solidFill>
                  <a:srgbClr val="0070C0"/>
                </a:solidFill>
              </a:rPr>
              <a:t>GRAC IAS!!!</a:t>
            </a:r>
            <a:endParaRPr lang="es-ES_tradnl" sz="3600" b="1" dirty="0">
              <a:solidFill>
                <a:srgbClr val="0070C0"/>
              </a:solidFill>
            </a:endParaRPr>
          </a:p>
        </p:txBody>
      </p:sp>
      <p:sp>
        <p:nvSpPr>
          <p:cNvPr id="14" name="CuadroTexto 13">
            <a:extLst>
              <a:ext uri="{FF2B5EF4-FFF2-40B4-BE49-F238E27FC236}">
                <a16:creationId xmlns:a16="http://schemas.microsoft.com/office/drawing/2014/main" id="{0A8629FF-E166-4DC1-9264-CAB9F52B1A16}"/>
              </a:ext>
            </a:extLst>
          </p:cNvPr>
          <p:cNvSpPr txBox="1"/>
          <p:nvPr/>
        </p:nvSpPr>
        <p:spPr>
          <a:xfrm>
            <a:off x="-1" y="6182159"/>
            <a:ext cx="10419907" cy="523220"/>
          </a:xfrm>
          <a:prstGeom prst="rect">
            <a:avLst/>
          </a:prstGeom>
          <a:noFill/>
        </p:spPr>
        <p:txBody>
          <a:bodyPr wrap="square" rtlCol="0">
            <a:spAutoFit/>
          </a:bodyPr>
          <a:lstStyle/>
          <a:p>
            <a:r>
              <a:rPr lang="es-ES_tradnl" sz="1400" dirty="0"/>
              <a:t>30 de octubre de 2018 – UAGN</a:t>
            </a:r>
          </a:p>
          <a:p>
            <a:r>
              <a:rPr lang="es-ES_tradnl" sz="1400" dirty="0"/>
              <a:t> </a:t>
            </a:r>
          </a:p>
        </p:txBody>
      </p:sp>
      <p:pic>
        <p:nvPicPr>
          <p:cNvPr id="3" name="Imagen 2">
            <a:extLst>
              <a:ext uri="{FF2B5EF4-FFF2-40B4-BE49-F238E27FC236}">
                <a16:creationId xmlns:a16="http://schemas.microsoft.com/office/drawing/2014/main" id="{28D87282-2E03-4020-AF34-CB3A7CDAC325}"/>
              </a:ext>
            </a:extLst>
          </p:cNvPr>
          <p:cNvPicPr>
            <a:picLocks noChangeAspect="1"/>
          </p:cNvPicPr>
          <p:nvPr/>
        </p:nvPicPr>
        <p:blipFill>
          <a:blip r:embed="rId6"/>
          <a:stretch>
            <a:fillRect/>
          </a:stretch>
        </p:blipFill>
        <p:spPr>
          <a:xfrm>
            <a:off x="17080" y="5576908"/>
            <a:ext cx="1942857" cy="533333"/>
          </a:xfrm>
          <a:prstGeom prst="rect">
            <a:avLst/>
          </a:prstGeom>
        </p:spPr>
      </p:pic>
    </p:spTree>
    <p:extLst>
      <p:ext uri="{BB962C8B-B14F-4D97-AF65-F5344CB8AC3E}">
        <p14:creationId xmlns:p14="http://schemas.microsoft.com/office/powerpoint/2010/main" val="4165185075"/>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2463</TotalTime>
  <Words>300</Words>
  <Application>Microsoft Office PowerPoint</Application>
  <PresentationFormat>Panorámica</PresentationFormat>
  <Paragraphs>50</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Palatino Linotype</vt:lpstr>
      <vt:lpstr>Galería</vt:lpstr>
      <vt:lpstr>Experiencia piloto de mejora de accesibilidad de producto local alimentario en Tierra Estella  31 DE JULIO DE 2019   “Alimentos de Tierra Estella – “DE CASA- ETXEKOA”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AHORRO Y EFICIENCIA ENERGÉTICA A ESCALA LOCAL EN TIERRA ESTELLA</dc:title>
  <dc:creator>Javier Martinez</dc:creator>
  <cp:lastModifiedBy>Irache Roa</cp:lastModifiedBy>
  <cp:revision>82</cp:revision>
  <dcterms:created xsi:type="dcterms:W3CDTF">2018-02-15T10:47:00Z</dcterms:created>
  <dcterms:modified xsi:type="dcterms:W3CDTF">2018-10-30T10:04:27Z</dcterms:modified>
</cp:coreProperties>
</file>